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7" r:id="rId4"/>
    <p:sldId id="258" r:id="rId5"/>
    <p:sldId id="259" r:id="rId6"/>
    <p:sldId id="260" r:id="rId7"/>
    <p:sldId id="266" r:id="rId8"/>
    <p:sldId id="262" r:id="rId9"/>
    <p:sldId id="265" r:id="rId10"/>
    <p:sldId id="261" r:id="rId11"/>
    <p:sldId id="263"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7" autoAdjust="0"/>
    <p:restoredTop sz="94660"/>
  </p:normalViewPr>
  <p:slideViewPr>
    <p:cSldViewPr snapToGrid="0">
      <p:cViewPr varScale="1">
        <p:scale>
          <a:sx n="81" d="100"/>
          <a:sy n="81" d="100"/>
        </p:scale>
        <p:origin x="120" y="1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982213-230F-339B-30D8-A65AFAD74C9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xmlns="" id="{7D79266F-9FD6-6FCB-CC4A-D004827BCBE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xmlns="" id="{6A5B883A-7403-81DE-0658-4716D718C536}"/>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4A6A8081-552F-2BFC-D031-CC53E15B25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88EF531-CAA9-A6A4-034A-61C8CB51B906}"/>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206047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C69833-21DE-D2DC-6E60-AA19DFC2473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xmlns="" id="{1CED8434-F769-B72C-0527-921461D17C4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5F57E7C5-4135-6EAD-5AE6-AB0E6DF1DF96}"/>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353CAC36-1583-7306-C0E2-B6BA17C80C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B00AE52D-6D80-41D5-8629-94FD22494D6C}"/>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985745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3537C51E-801A-7093-7DBA-DB5114215132}"/>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xmlns="" id="{96A369DF-10A9-71B9-0D84-EA4131AEF1F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C196EB6D-489F-DC26-2451-91084CC6FDF8}"/>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359C1E8D-FE4E-DBDE-9547-BF626C1B233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EE570C34-600F-5D4E-68CC-A31CB82B8A44}"/>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2420865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0DBA8-7D46-1E95-BA96-ADDD7D7FDBF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777071EA-7EB2-082D-7298-C737BC1B6858}"/>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A2D135B1-904C-F1BB-0966-994909A2FD1B}"/>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457CC582-BEF0-405D-9460-A5E0F717A5E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1B850C3A-DDB8-1A80-D04A-B78962E944FA}"/>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693954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003CB20-D200-CE3F-A76C-E22B72BAE92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xmlns="" id="{164A1B1F-835F-1809-10CB-4F5FDE7FDA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xmlns="" id="{E9DC1B73-B2AE-72B6-5FAE-B10C5AE73E6D}"/>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9366C855-9868-E948-6F39-BD22A0AE91E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xmlns="" id="{87B77D93-F989-7CF6-AD46-F3359CBE4F79}"/>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675139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028722-6430-6D42-E962-7256FCDFF8E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xmlns="" id="{7A29DB60-E558-D975-432A-DBD9278B59FD}"/>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xmlns="" id="{BA900345-C323-0E55-56F0-9630D7C27E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xmlns="" id="{07DCDEB4-D23C-1EEC-8E4D-E912C6BDE7A9}"/>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6" name="Footer Placeholder 5">
            <a:extLst>
              <a:ext uri="{FF2B5EF4-FFF2-40B4-BE49-F238E27FC236}">
                <a16:creationId xmlns:a16="http://schemas.microsoft.com/office/drawing/2014/main" xmlns="" id="{6094C719-ADBC-E492-5292-5CB920B070B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0F2E6503-C547-D4D5-ACBC-3659953DE4E8}"/>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40521515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C32AE2-0E02-4473-31A7-384A00DC24C0}"/>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xmlns="" id="{41B099FE-E3AA-E60D-2F03-AE7D6AAE6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xmlns="" id="{C02FCC18-A8FA-A877-EA74-35FA9A24041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xmlns="" id="{CE275829-8F8F-CEC5-9780-6B82FE9816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xmlns="" id="{DB6E58DF-2A1D-E3B4-AD5E-6615E8CA90AC}"/>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xmlns="" id="{D7ECF190-5F2A-7873-E90F-D7A207C0F22D}"/>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8" name="Footer Placeholder 7">
            <a:extLst>
              <a:ext uri="{FF2B5EF4-FFF2-40B4-BE49-F238E27FC236}">
                <a16:creationId xmlns:a16="http://schemas.microsoft.com/office/drawing/2014/main" xmlns="" id="{77CD23B0-AB90-1647-A273-6DDF3B4DFB0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xmlns="" id="{661BFA8F-7CF9-F037-BEE0-803A79DB031F}"/>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709697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A9FD92-C8C1-DE1C-BEED-B75ADEC3604A}"/>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xmlns="" id="{16AF3C84-33D1-B621-1DD3-597774FADA48}"/>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4" name="Footer Placeholder 3">
            <a:extLst>
              <a:ext uri="{FF2B5EF4-FFF2-40B4-BE49-F238E27FC236}">
                <a16:creationId xmlns:a16="http://schemas.microsoft.com/office/drawing/2014/main" xmlns="" id="{9F8D3F04-EAF9-D128-9D84-A67DF1291E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xmlns="" id="{0AF7F0FB-F5AC-A476-A7A0-55E01BFDC52A}"/>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069361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8C8B465B-B7B9-F6B9-9965-AC9F33F64FBC}"/>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3" name="Footer Placeholder 2">
            <a:extLst>
              <a:ext uri="{FF2B5EF4-FFF2-40B4-BE49-F238E27FC236}">
                <a16:creationId xmlns:a16="http://schemas.microsoft.com/office/drawing/2014/main" xmlns="" id="{6587AA82-34F5-37E4-247C-A2EE9B1F0E1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xmlns="" id="{4788A7E3-5DC4-A900-C5B3-44EC99AFAF4F}"/>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24218465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C8C0C2F-F89D-BA10-9AFA-9303100D200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xmlns="" id="{0029CFE6-F8EE-C4AB-D56D-FEE24186BD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xmlns="" id="{100DCEAF-A6D0-1587-5E99-3DD809756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9BA920D9-F56F-F4AA-F803-646C1261922D}"/>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6" name="Footer Placeholder 5">
            <a:extLst>
              <a:ext uri="{FF2B5EF4-FFF2-40B4-BE49-F238E27FC236}">
                <a16:creationId xmlns:a16="http://schemas.microsoft.com/office/drawing/2014/main" xmlns="" id="{9FD368BF-A0B4-C2A0-F8CE-620248AAEF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2B89F962-DC33-E29A-5BA1-895784CAAA99}"/>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367508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0BD9B-3C09-47A9-2561-EA3DB3B0CB9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xmlns="" id="{977B163A-E72C-EDDA-3D87-C75D7748DE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xmlns="" id="{0478F646-FF04-008F-F3D1-37A06FC0B3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xmlns="" id="{1DC3CF11-A952-6B40-757A-4E9B0D97A98F}"/>
              </a:ext>
            </a:extLst>
          </p:cNvPr>
          <p:cNvSpPr>
            <a:spLocks noGrp="1"/>
          </p:cNvSpPr>
          <p:nvPr>
            <p:ph type="dt" sz="half" idx="10"/>
          </p:nvPr>
        </p:nvSpPr>
        <p:spPr/>
        <p:txBody>
          <a:bodyPr/>
          <a:lstStyle/>
          <a:p>
            <a:fld id="{DBA6ECB2-9FD7-4317-AA23-05A072551F72}" type="datetimeFigureOut">
              <a:rPr lang="en-GB" smtClean="0"/>
              <a:t>11/06/2025</a:t>
            </a:fld>
            <a:endParaRPr lang="en-GB"/>
          </a:p>
        </p:txBody>
      </p:sp>
      <p:sp>
        <p:nvSpPr>
          <p:cNvPr id="6" name="Footer Placeholder 5">
            <a:extLst>
              <a:ext uri="{FF2B5EF4-FFF2-40B4-BE49-F238E27FC236}">
                <a16:creationId xmlns:a16="http://schemas.microsoft.com/office/drawing/2014/main" xmlns="" id="{EE36B628-09F7-1EB4-04FA-C5C13F51107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xmlns="" id="{E0AFEB06-2C1A-7531-5473-BA9A2D09A90D}"/>
              </a:ext>
            </a:extLst>
          </p:cNvPr>
          <p:cNvSpPr>
            <a:spLocks noGrp="1"/>
          </p:cNvSpPr>
          <p:nvPr>
            <p:ph type="sldNum" sz="quarter" idx="12"/>
          </p:nvPr>
        </p:nvSpPr>
        <p:spPr/>
        <p:txBody>
          <a:bodyPr/>
          <a:lstStyle/>
          <a:p>
            <a:fld id="{EBE6D34E-EFA0-4164-A9B0-D3D4247AA708}" type="slidenum">
              <a:rPr lang="en-GB" smtClean="0"/>
              <a:t>‹#›</a:t>
            </a:fld>
            <a:endParaRPr lang="en-GB"/>
          </a:p>
        </p:txBody>
      </p:sp>
    </p:spTree>
    <p:extLst>
      <p:ext uri="{BB962C8B-B14F-4D97-AF65-F5344CB8AC3E}">
        <p14:creationId xmlns:p14="http://schemas.microsoft.com/office/powerpoint/2010/main" val="2608016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7B79EBB2-51AB-4D49-A87F-1CE2E1210F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xmlns="" id="{E6994D63-EA22-F3BA-CF0C-4354EDFB515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xmlns="" id="{46D8C1E6-E769-1416-9CCB-6276123A0FF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A6ECB2-9FD7-4317-AA23-05A072551F72}" type="datetimeFigureOut">
              <a:rPr lang="en-GB" smtClean="0"/>
              <a:t>11/06/2025</a:t>
            </a:fld>
            <a:endParaRPr lang="en-GB"/>
          </a:p>
        </p:txBody>
      </p:sp>
      <p:sp>
        <p:nvSpPr>
          <p:cNvPr id="5" name="Footer Placeholder 4">
            <a:extLst>
              <a:ext uri="{FF2B5EF4-FFF2-40B4-BE49-F238E27FC236}">
                <a16:creationId xmlns:a16="http://schemas.microsoft.com/office/drawing/2014/main" xmlns="" id="{AABC8B78-08CC-6D3F-7207-C6550B693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xmlns="" id="{032D8CCC-7DF8-096B-36C4-A29BF05121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6D34E-EFA0-4164-A9B0-D3D4247AA708}" type="slidenum">
              <a:rPr lang="en-GB" smtClean="0"/>
              <a:t>‹#›</a:t>
            </a:fld>
            <a:endParaRPr lang="en-GB"/>
          </a:p>
        </p:txBody>
      </p:sp>
    </p:spTree>
    <p:extLst>
      <p:ext uri="{BB962C8B-B14F-4D97-AF65-F5344CB8AC3E}">
        <p14:creationId xmlns:p14="http://schemas.microsoft.com/office/powerpoint/2010/main" val="7742970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B9D05EF6-8A15-111A-CC1C-1EC6DBCE0EF4}"/>
              </a:ext>
            </a:extLst>
          </p:cNvPr>
          <p:cNvSpPr>
            <a:spLocks noGrp="1"/>
          </p:cNvSpPr>
          <p:nvPr>
            <p:ph type="subTitle" idx="1"/>
          </p:nvPr>
        </p:nvSpPr>
        <p:spPr/>
        <p:txBody>
          <a:bodyPr/>
          <a:lstStyle/>
          <a:p>
            <a:r>
              <a:rPr lang="en-GB" dirty="0"/>
              <a:t>Approach to </a:t>
            </a:r>
            <a:r>
              <a:rPr lang="en-GB" dirty="0" err="1"/>
              <a:t>pt</a:t>
            </a:r>
            <a:r>
              <a:rPr lang="en-GB" dirty="0"/>
              <a:t> with breast mass</a:t>
            </a:r>
          </a:p>
        </p:txBody>
      </p:sp>
    </p:spTree>
    <p:extLst>
      <p:ext uri="{BB962C8B-B14F-4D97-AF65-F5344CB8AC3E}">
        <p14:creationId xmlns:p14="http://schemas.microsoft.com/office/powerpoint/2010/main" val="1044487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flowchart&#10;&#10;Description automatically generated">
            <a:extLst>
              <a:ext uri="{FF2B5EF4-FFF2-40B4-BE49-F238E27FC236}">
                <a16:creationId xmlns:a16="http://schemas.microsoft.com/office/drawing/2014/main" xmlns="" id="{43E80BEB-9D69-A3A0-7FB7-BF34F59DED1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4539" y="259041"/>
            <a:ext cx="11059079" cy="6232989"/>
          </a:xfrm>
        </p:spPr>
      </p:pic>
    </p:spTree>
    <p:extLst>
      <p:ext uri="{BB962C8B-B14F-4D97-AF65-F5344CB8AC3E}">
        <p14:creationId xmlns:p14="http://schemas.microsoft.com/office/powerpoint/2010/main" val="34248577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patient's condition&#10;&#10;Description automatically generated">
            <a:extLst>
              <a:ext uri="{FF2B5EF4-FFF2-40B4-BE49-F238E27FC236}">
                <a16:creationId xmlns:a16="http://schemas.microsoft.com/office/drawing/2014/main" xmlns="" id="{C24BA7BE-CE2C-A161-01FA-82235D773A3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22370" y="312831"/>
            <a:ext cx="9610941" cy="6049240"/>
          </a:xfrm>
        </p:spPr>
      </p:pic>
    </p:spTree>
    <p:extLst>
      <p:ext uri="{BB962C8B-B14F-4D97-AF65-F5344CB8AC3E}">
        <p14:creationId xmlns:p14="http://schemas.microsoft.com/office/powerpoint/2010/main" val="33265782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12FC0ED-C63B-03FC-959A-9BE60E71838D}"/>
              </a:ext>
            </a:extLst>
          </p:cNvPr>
          <p:cNvSpPr>
            <a:spLocks noGrp="1"/>
          </p:cNvSpPr>
          <p:nvPr>
            <p:ph idx="1"/>
          </p:nvPr>
        </p:nvSpPr>
        <p:spPr/>
        <p:txBody>
          <a:bodyPr>
            <a:normAutofit/>
          </a:bodyPr>
          <a:lstStyle/>
          <a:p>
            <a:r>
              <a:rPr lang="en-GB" dirty="0"/>
              <a:t>Palpable Symptom in the Breast </a:t>
            </a:r>
          </a:p>
          <a:p>
            <a:pPr marL="514350" indent="-514350">
              <a:buFont typeface="+mj-lt"/>
              <a:buAutoNum type="arabicPeriod"/>
            </a:pPr>
            <a:r>
              <a:rPr lang="en-GB" dirty="0"/>
              <a:t>A palpable mass is a discrete lesion that can be readily identified during a physical exam</a:t>
            </a:r>
          </a:p>
          <a:p>
            <a:pPr marL="514350" indent="-514350">
              <a:buFont typeface="+mj-lt"/>
              <a:buAutoNum type="arabicPeriod"/>
            </a:pPr>
            <a:r>
              <a:rPr lang="en-GB" dirty="0"/>
              <a:t>new-onset asymmetric thickening/nodularity</a:t>
            </a:r>
          </a:p>
          <a:p>
            <a:pPr marL="514350" indent="-514350">
              <a:buFont typeface="+mj-lt"/>
              <a:buAutoNum type="arabicPeriod"/>
            </a:pPr>
            <a:r>
              <a:rPr lang="en-GB" dirty="0"/>
              <a:t>asymmetric breast enlargement, or change in shape</a:t>
            </a:r>
          </a:p>
        </p:txBody>
      </p:sp>
    </p:spTree>
    <p:extLst>
      <p:ext uri="{BB962C8B-B14F-4D97-AF65-F5344CB8AC3E}">
        <p14:creationId xmlns:p14="http://schemas.microsoft.com/office/powerpoint/2010/main" val="3533219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oster with different types of breast cancer&#10;&#10;Description automatically generated">
            <a:extLst>
              <a:ext uri="{FF2B5EF4-FFF2-40B4-BE49-F238E27FC236}">
                <a16:creationId xmlns:a16="http://schemas.microsoft.com/office/drawing/2014/main" xmlns="" id="{F000598F-25C4-9401-359E-A88CFD9EBEE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49776" y="527944"/>
            <a:ext cx="5176083" cy="6201298"/>
          </a:xfrm>
        </p:spPr>
      </p:pic>
    </p:spTree>
    <p:extLst>
      <p:ext uri="{BB962C8B-B14F-4D97-AF65-F5344CB8AC3E}">
        <p14:creationId xmlns:p14="http://schemas.microsoft.com/office/powerpoint/2010/main" val="2032388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D09F406-9643-38F8-E561-21883A0788E2}"/>
              </a:ext>
            </a:extLst>
          </p:cNvPr>
          <p:cNvSpPr>
            <a:spLocks noGrp="1"/>
          </p:cNvSpPr>
          <p:nvPr>
            <p:ph idx="1"/>
          </p:nvPr>
        </p:nvSpPr>
        <p:spPr/>
        <p:txBody>
          <a:bodyPr/>
          <a:lstStyle/>
          <a:p>
            <a:r>
              <a:rPr lang="en-GB" dirty="0"/>
              <a:t>The NCCN Guidelines separate the evaluation of individuals with palpable symptoms into two age groups</a:t>
            </a:r>
          </a:p>
          <a:p>
            <a:pPr marL="514350" indent="-514350">
              <a:buFont typeface="+mj-lt"/>
              <a:buAutoNum type="arabicPeriod"/>
            </a:pPr>
            <a:r>
              <a:rPr lang="en-GB" dirty="0"/>
              <a:t>those ≥30 years of age </a:t>
            </a:r>
          </a:p>
          <a:p>
            <a:pPr marL="514350" indent="-514350">
              <a:buFont typeface="+mj-lt"/>
              <a:buAutoNum type="arabicPeriod"/>
            </a:pPr>
            <a:r>
              <a:rPr lang="en-GB" dirty="0"/>
              <a:t>those &lt;30 years of age.</a:t>
            </a:r>
          </a:p>
          <a:p>
            <a:endParaRPr lang="en-GB" dirty="0"/>
          </a:p>
        </p:txBody>
      </p:sp>
    </p:spTree>
    <p:extLst>
      <p:ext uri="{BB962C8B-B14F-4D97-AF65-F5344CB8AC3E}">
        <p14:creationId xmlns:p14="http://schemas.microsoft.com/office/powerpoint/2010/main" val="87890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diagnostic process&#10;&#10;Description automatically generated">
            <a:extLst>
              <a:ext uri="{FF2B5EF4-FFF2-40B4-BE49-F238E27FC236}">
                <a16:creationId xmlns:a16="http://schemas.microsoft.com/office/drawing/2014/main" xmlns="" id="{019A7C61-8407-23D4-C7C8-AB665B90F4A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59289" y="200945"/>
            <a:ext cx="10538598" cy="6657055"/>
          </a:xfrm>
        </p:spPr>
      </p:pic>
    </p:spTree>
    <p:extLst>
      <p:ext uri="{BB962C8B-B14F-4D97-AF65-F5344CB8AC3E}">
        <p14:creationId xmlns:p14="http://schemas.microsoft.com/office/powerpoint/2010/main" val="2423698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diagram of a medical procedure&#10;&#10;Description automatically generated">
            <a:extLst>
              <a:ext uri="{FF2B5EF4-FFF2-40B4-BE49-F238E27FC236}">
                <a16:creationId xmlns:a16="http://schemas.microsoft.com/office/drawing/2014/main" xmlns="" id="{6CF950F9-C12B-A495-44C8-762D15C8A6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3468" y="389965"/>
            <a:ext cx="11778554" cy="6165476"/>
          </a:xfrm>
        </p:spPr>
      </p:pic>
    </p:spTree>
    <p:extLst>
      <p:ext uri="{BB962C8B-B14F-4D97-AF65-F5344CB8AC3E}">
        <p14:creationId xmlns:p14="http://schemas.microsoft.com/office/powerpoint/2010/main" val="2089513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6C5664F-A5E0-FED9-49C7-14555E1D0375}"/>
              </a:ext>
            </a:extLst>
          </p:cNvPr>
          <p:cNvSpPr>
            <a:spLocks noGrp="1"/>
          </p:cNvSpPr>
          <p:nvPr>
            <p:ph type="title"/>
          </p:nvPr>
        </p:nvSpPr>
        <p:spPr/>
        <p:txBody>
          <a:bodyPr>
            <a:normAutofit/>
          </a:bodyPr>
          <a:lstStyle/>
          <a:p>
            <a:r>
              <a:rPr lang="en-GB" sz="3100" dirty="0"/>
              <a:t>Following FNA of a palpable, clinically suspicious BI-RADS 2 mass</a:t>
            </a:r>
            <a:r>
              <a:rPr lang="en-GB" dirty="0"/>
              <a:t/>
            </a:r>
            <a:br>
              <a:rPr lang="en-GB" dirty="0"/>
            </a:br>
            <a:endParaRPr lang="en-GB" dirty="0"/>
          </a:p>
        </p:txBody>
      </p:sp>
      <p:sp>
        <p:nvSpPr>
          <p:cNvPr id="3" name="Content Placeholder 2">
            <a:extLst>
              <a:ext uri="{FF2B5EF4-FFF2-40B4-BE49-F238E27FC236}">
                <a16:creationId xmlns:a16="http://schemas.microsoft.com/office/drawing/2014/main" xmlns="" id="{1A597537-DE9A-7B58-1C59-EDC14FDA3526}"/>
              </a:ext>
            </a:extLst>
          </p:cNvPr>
          <p:cNvSpPr>
            <a:spLocks noGrp="1"/>
          </p:cNvSpPr>
          <p:nvPr>
            <p:ph idx="1"/>
          </p:nvPr>
        </p:nvSpPr>
        <p:spPr/>
        <p:txBody>
          <a:bodyPr>
            <a:normAutofit fontScale="92500" lnSpcReduction="10000"/>
          </a:bodyPr>
          <a:lstStyle/>
          <a:p>
            <a:r>
              <a:rPr lang="en-GB" dirty="0"/>
              <a:t>if the mass resolves and non-bloody cyst fluid was obtained, the NCCN Panel recommends resumption of routine screening. </a:t>
            </a:r>
          </a:p>
          <a:p>
            <a:r>
              <a:rPr lang="en-GB" dirty="0"/>
              <a:t>If the mass resolves, but non-traumatic bloody fluid was obtained, a marker clip should be placed and the fluid should be sent to cytology. If cytology is negative, short-term clinical and imaging follow-up or core needle biopsy can be considered. If the fluid is atypical or malignant, surgical consultation is recommended. There are some circumstances in which cytology may be sufficient. If cytology is concordant, further tissue sampling may not be needed.  </a:t>
            </a:r>
          </a:p>
          <a:p>
            <a:r>
              <a:rPr lang="en-GB" dirty="0"/>
              <a:t>If the mass persists, ultrasound with image-guided core needle biopsy is recommended. A marker clip should be placed and tissue should be sent to pathology.</a:t>
            </a:r>
          </a:p>
        </p:txBody>
      </p:sp>
    </p:spTree>
    <p:extLst>
      <p:ext uri="{BB962C8B-B14F-4D97-AF65-F5344CB8AC3E}">
        <p14:creationId xmlns:p14="http://schemas.microsoft.com/office/powerpoint/2010/main" val="953364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9EDC512D-C356-E8D2-BFA5-7311FF747110}"/>
              </a:ext>
            </a:extLst>
          </p:cNvPr>
          <p:cNvPicPr>
            <a:picLocks noGrp="1" noChangeAspect="1"/>
          </p:cNvPicPr>
          <p:nvPr>
            <p:ph idx="1"/>
          </p:nvPr>
        </p:nvPicPr>
        <p:blipFill>
          <a:blip r:embed="rId2"/>
          <a:stretch>
            <a:fillRect/>
          </a:stretch>
        </p:blipFill>
        <p:spPr>
          <a:xfrm>
            <a:off x="653953" y="460749"/>
            <a:ext cx="11396336" cy="5731622"/>
          </a:xfrm>
        </p:spPr>
      </p:pic>
    </p:spTree>
    <p:extLst>
      <p:ext uri="{BB962C8B-B14F-4D97-AF65-F5344CB8AC3E}">
        <p14:creationId xmlns:p14="http://schemas.microsoft.com/office/powerpoint/2010/main" val="1577197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FBBC265-9C1D-DFB1-8EF2-5C3920F623C2}"/>
              </a:ext>
            </a:extLst>
          </p:cNvPr>
          <p:cNvSpPr>
            <a:spLocks noGrp="1"/>
          </p:cNvSpPr>
          <p:nvPr>
            <p:ph idx="1"/>
          </p:nvPr>
        </p:nvSpPr>
        <p:spPr>
          <a:xfrm>
            <a:off x="838200" y="275665"/>
            <a:ext cx="10515600" cy="5901298"/>
          </a:xfrm>
        </p:spPr>
        <p:txBody>
          <a:bodyPr/>
          <a:lstStyle/>
          <a:p>
            <a:r>
              <a:rPr lang="en-GB" dirty="0"/>
              <a:t> For palpable masses with negative mammography and/or ultrasound, and clinical suspicion for breast cancer is low, the NCCN Panel recommends physical examination at 3 to 6 months.</a:t>
            </a:r>
          </a:p>
        </p:txBody>
      </p:sp>
    </p:spTree>
    <p:extLst>
      <p:ext uri="{BB962C8B-B14F-4D97-AF65-F5344CB8AC3E}">
        <p14:creationId xmlns:p14="http://schemas.microsoft.com/office/powerpoint/2010/main" val="2963863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238</Words>
  <Application>Microsoft Office PowerPoint</Application>
  <PresentationFormat>Widescreen</PresentationFormat>
  <Paragraphs>13</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Following FNA of a palpable, clinically suspicious BI-RADS 2 mass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h.r.e.n.1367@gmail.com</dc:creator>
  <cp:lastModifiedBy>internet1</cp:lastModifiedBy>
  <cp:revision>3</cp:revision>
  <dcterms:created xsi:type="dcterms:W3CDTF">2025-06-09T07:24:34Z</dcterms:created>
  <dcterms:modified xsi:type="dcterms:W3CDTF">2025-06-11T08:04:09Z</dcterms:modified>
</cp:coreProperties>
</file>