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8" r:id="rId1"/>
  </p:sldMasterIdLst>
  <p:sldIdLst>
    <p:sldId id="266" r:id="rId2"/>
    <p:sldId id="256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0" r:id="rId23"/>
    <p:sldId id="282" r:id="rId24"/>
    <p:sldId id="278" r:id="rId25"/>
    <p:sldId id="275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8" d="100"/>
          <a:sy n="78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09993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1046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56893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019620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807732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6274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928123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830680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5126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4619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8277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70360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972054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03871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846474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61509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116202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F66CAE1-5C8F-4B4D-992F-F79E70314B07}" type="datetimeFigureOut">
              <a:rPr lang="fa-IR" smtClean="0"/>
              <a:pPr/>
              <a:t>07/04/1444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fa-IR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E8C7510-1A58-4B82-B115-DC8863136AD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74801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1340769"/>
            <a:ext cx="5125591" cy="1008112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2337" y="4365104"/>
            <a:ext cx="5917679" cy="861420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16" y="1340769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74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data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000" b="1" dirty="0" smtClean="0"/>
              <a:t>WBC : 8100   {</a:t>
            </a:r>
            <a:r>
              <a:rPr lang="en-US" sz="2000" b="1" dirty="0" err="1" smtClean="0"/>
              <a:t>nutr</a:t>
            </a:r>
            <a:r>
              <a:rPr lang="en-US" sz="2000" b="1" dirty="0" smtClean="0"/>
              <a:t> 81%     lymph 14%}</a:t>
            </a:r>
          </a:p>
          <a:p>
            <a:pPr algn="l" rtl="0"/>
            <a:r>
              <a:rPr lang="en-US" sz="2000" b="1" dirty="0" err="1" smtClean="0"/>
              <a:t>Hb</a:t>
            </a:r>
            <a:r>
              <a:rPr lang="en-US" sz="2000" b="1" dirty="0" smtClean="0"/>
              <a:t> : 10.9</a:t>
            </a:r>
          </a:p>
          <a:p>
            <a:pPr algn="l" rtl="0"/>
            <a:r>
              <a:rPr lang="en-US" sz="2000" b="1" dirty="0" smtClean="0"/>
              <a:t>MCV : 74</a:t>
            </a:r>
          </a:p>
          <a:p>
            <a:pPr algn="l" rtl="0"/>
            <a:r>
              <a:rPr lang="en-US" sz="2000" b="1" dirty="0" smtClean="0"/>
              <a:t>MCHC : 33.3</a:t>
            </a:r>
          </a:p>
          <a:p>
            <a:pPr algn="l" rtl="0"/>
            <a:r>
              <a:rPr lang="en-US" sz="2000" b="1" dirty="0" smtClean="0"/>
              <a:t>PLT : 303</a:t>
            </a:r>
          </a:p>
          <a:p>
            <a:pPr algn="l" rtl="0"/>
            <a:r>
              <a:rPr lang="en-US" sz="2000" b="1" dirty="0" smtClean="0"/>
              <a:t>BS :122</a:t>
            </a:r>
          </a:p>
          <a:p>
            <a:pPr algn="l" rtl="0"/>
            <a:r>
              <a:rPr lang="en-US" sz="2000" b="1" dirty="0" smtClean="0"/>
              <a:t>Na : 134</a:t>
            </a:r>
          </a:p>
          <a:p>
            <a:pPr algn="l" rtl="0"/>
            <a:r>
              <a:rPr lang="en-US" sz="2000" b="1" dirty="0" smtClean="0"/>
              <a:t>K : 3.8</a:t>
            </a:r>
          </a:p>
          <a:p>
            <a:pPr algn="l" rtl="0"/>
            <a:r>
              <a:rPr lang="en-US" sz="2000" b="1" dirty="0" smtClean="0"/>
              <a:t>CRP : 28</a:t>
            </a:r>
          </a:p>
          <a:p>
            <a:pPr algn="l" rtl="0"/>
            <a:endParaRPr lang="en-US" sz="2000" b="1" dirty="0" smtClean="0"/>
          </a:p>
          <a:p>
            <a:pPr algn="l" rtl="0"/>
            <a:endParaRPr lang="en-US" sz="2000" b="1" dirty="0" smtClean="0"/>
          </a:p>
          <a:p>
            <a:pPr algn="l" rtl="0"/>
            <a:endParaRPr lang="fa-IR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56992"/>
            <a:ext cx="3162180" cy="3165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548680"/>
            <a:ext cx="5917679" cy="1296144"/>
          </a:xfrm>
        </p:spPr>
        <p:txBody>
          <a:bodyPr/>
          <a:lstStyle/>
          <a:p>
            <a:r>
              <a:rPr lang="en-US" dirty="0" smtClean="0"/>
              <a:t>The second case</a:t>
            </a:r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276872"/>
            <a:ext cx="3530600" cy="353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complaint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157" y="2348880"/>
            <a:ext cx="6345260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b="1" i="1" dirty="0" smtClean="0"/>
              <a:t>بیمار دختر 11 ماهه با شکایت تب و ضایعات تاولی در بند دیستال انگشت چهارم طی هفته اخیر</a:t>
            </a:r>
          </a:p>
          <a:p>
            <a:pPr marL="0" indent="0">
              <a:buNone/>
            </a:pPr>
            <a:r>
              <a:rPr lang="fa-IR" sz="2000" b="1" i="1" dirty="0" smtClean="0"/>
              <a:t>منبع شرح حال : مادر بیمار</a:t>
            </a:r>
          </a:p>
          <a:p>
            <a:pPr marL="0" indent="0">
              <a:buNone/>
            </a:pPr>
            <a:endParaRPr lang="fa-IR" sz="2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05064"/>
            <a:ext cx="5225965" cy="272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 illness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b="1" i="1" dirty="0" smtClean="0"/>
              <a:t>بیمار کودک 11 ماهه ای است که در 10 روز گذشته دچار بریدگی بند دیستال انگشت چهارم دست چپ شده است.</a:t>
            </a:r>
          </a:p>
          <a:p>
            <a:r>
              <a:rPr lang="fa-IR" sz="2000" b="1" i="1" dirty="0" smtClean="0"/>
              <a:t>به گفته مادر بیمار باتوجه به تورم و التهاب و ضایعات وزیکولار پیش آمده چندین نوبت به پزشک مراجعه داشته و در یکی از مراجعات پزشک</a:t>
            </a:r>
            <a:r>
              <a:rPr lang="fa-IR" sz="2000" b="1" i="1" dirty="0"/>
              <a:t> </a:t>
            </a:r>
            <a:r>
              <a:rPr lang="fa-IR" sz="2000" b="1" i="1" dirty="0" smtClean="0"/>
              <a:t>جهت تخلیه عفونت بر روی محل زخم برش ایجاد کرد.</a:t>
            </a:r>
          </a:p>
          <a:p>
            <a:r>
              <a:rPr lang="fa-IR" sz="2000" b="1" i="1" dirty="0" smtClean="0"/>
              <a:t>به دنبال آن کودک دچار تب شده و قرمزی و التهاب افزایش داشت.</a:t>
            </a:r>
          </a:p>
          <a:p>
            <a:r>
              <a:rPr lang="fa-IR" sz="2000" b="1" i="1" dirty="0" smtClean="0"/>
              <a:t>ضایعات وزیکولار پیرامون زخم ایجاد شد.</a:t>
            </a:r>
          </a:p>
        </p:txBody>
      </p:sp>
    </p:spTree>
    <p:extLst>
      <p:ext uri="{BB962C8B-B14F-4D97-AF65-F5344CB8AC3E}">
        <p14:creationId xmlns="" xmlns:p14="http://schemas.microsoft.com/office/powerpoint/2010/main" val="39453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9"/>
            <a:ext cx="6226310" cy="701702"/>
          </a:xfrm>
        </p:spPr>
        <p:txBody>
          <a:bodyPr/>
          <a:lstStyle/>
          <a:p>
            <a:r>
              <a:rPr lang="en-US" sz="2800" dirty="0"/>
              <a:t>Familial </a:t>
            </a:r>
            <a:r>
              <a:rPr lang="en-US" sz="2800" dirty="0" smtClean="0"/>
              <a:t>history &amp;  </a:t>
            </a:r>
            <a:r>
              <a:rPr lang="en-US" sz="2800" dirty="0"/>
              <a:t>Past medical </a:t>
            </a:r>
            <a:r>
              <a:rPr lang="en-US" sz="2800" dirty="0" smtClean="0"/>
              <a:t>history and </a:t>
            </a:r>
            <a:r>
              <a:rPr lang="en-US" sz="2800" dirty="0"/>
              <a:t>D.H</a:t>
            </a:r>
            <a:endParaRPr lang="fa-I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b="1" i="1" dirty="0" smtClean="0"/>
              <a:t>شرح حالی از تبخال و بیماری خاصی در والدین ذکر نشد.</a:t>
            </a:r>
          </a:p>
          <a:p>
            <a:endParaRPr lang="fa-IR" sz="2000" b="1" i="1" dirty="0" smtClean="0"/>
          </a:p>
          <a:p>
            <a:r>
              <a:rPr lang="fa-IR" sz="2000" b="1" i="1" dirty="0" smtClean="0"/>
              <a:t>{تنها فرزند خانواده 3 نفره با سیر رشد و تکامل نرمال }</a:t>
            </a:r>
          </a:p>
          <a:p>
            <a:r>
              <a:rPr lang="fa-IR" sz="2000" b="1" dirty="0"/>
              <a:t>سابقه بستری نداشته است.</a:t>
            </a:r>
          </a:p>
          <a:p>
            <a:r>
              <a:rPr lang="fa-IR" sz="2000" b="1" dirty="0"/>
              <a:t>واکسیناسیون کامل انجام شده.</a:t>
            </a:r>
          </a:p>
          <a:p>
            <a:r>
              <a:rPr lang="fa-IR" sz="2000" b="1" dirty="0"/>
              <a:t>حساسیت غذایی یا دارویی خاصی را ذکر نمیکند</a:t>
            </a:r>
            <a:r>
              <a:rPr lang="fa-IR" sz="2000" b="1" dirty="0" smtClean="0"/>
              <a:t>.</a:t>
            </a:r>
          </a:p>
          <a:p>
            <a:endParaRPr lang="fa-IR" sz="2000" b="1" dirty="0"/>
          </a:p>
          <a:p>
            <a:r>
              <a:rPr lang="en-US" sz="2000" b="1" dirty="0" smtClean="0"/>
              <a:t>DH</a:t>
            </a:r>
            <a:r>
              <a:rPr lang="fa-IR" sz="2000" b="1" dirty="0" smtClean="0"/>
              <a:t> : استامینوفن . بروفن . سفالکسین</a:t>
            </a:r>
            <a:endParaRPr lang="fa-IR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9642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appearance and V.S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i="1" dirty="0" smtClean="0"/>
              <a:t>بیمارکودک11 ماهه در </a:t>
            </a:r>
            <a:r>
              <a:rPr lang="fa-IR" b="1" i="1" dirty="0"/>
              <a:t>بستر دراز کشیده ، بی قرار بوده و در ظاهر </a:t>
            </a:r>
            <a:r>
              <a:rPr lang="en-US" b="1" i="1" dirty="0"/>
              <a:t>ill</a:t>
            </a:r>
            <a:r>
              <a:rPr lang="fa-IR" b="1" i="1" dirty="0"/>
              <a:t> میباشد.</a:t>
            </a:r>
          </a:p>
          <a:p>
            <a:r>
              <a:rPr lang="en-US" b="1" i="1" dirty="0"/>
              <a:t>V.S</a:t>
            </a:r>
            <a:r>
              <a:rPr lang="fa-IR" b="1" i="1" dirty="0"/>
              <a:t> :</a:t>
            </a:r>
          </a:p>
          <a:p>
            <a:pPr algn="l">
              <a:buNone/>
            </a:pPr>
            <a:r>
              <a:rPr lang="en-US" b="1" i="1" dirty="0"/>
              <a:t>BP: </a:t>
            </a:r>
            <a:r>
              <a:rPr lang="en-US" b="1" i="1" dirty="0" smtClean="0"/>
              <a:t>90/65</a:t>
            </a:r>
          </a:p>
          <a:p>
            <a:pPr algn="l">
              <a:buNone/>
            </a:pPr>
            <a:r>
              <a:rPr lang="en-US" b="1" i="1" dirty="0" smtClean="0"/>
              <a:t>HR:125</a:t>
            </a:r>
            <a:endParaRPr lang="en-US" b="1" i="1" dirty="0"/>
          </a:p>
          <a:p>
            <a:pPr algn="l">
              <a:buNone/>
            </a:pPr>
            <a:r>
              <a:rPr lang="en-US" b="1" i="1" dirty="0" smtClean="0"/>
              <a:t>RR:20</a:t>
            </a:r>
            <a:endParaRPr lang="en-US" b="1" i="1" dirty="0"/>
          </a:p>
          <a:p>
            <a:pPr algn="l">
              <a:buNone/>
            </a:pPr>
            <a:r>
              <a:rPr lang="en-US" b="1" i="1" dirty="0" smtClean="0"/>
              <a:t>T:39</a:t>
            </a:r>
            <a:endParaRPr lang="en-US" b="1" i="1" dirty="0"/>
          </a:p>
        </p:txBody>
      </p:sp>
    </p:spTree>
    <p:extLst>
      <p:ext uri="{BB962C8B-B14F-4D97-AF65-F5344CB8AC3E}">
        <p14:creationId xmlns="" xmlns:p14="http://schemas.microsoft.com/office/powerpoint/2010/main" val="9294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PH/E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b="1" i="1" dirty="0" smtClean="0"/>
              <a:t>در معاینه گوش و حلق یافته مثبتی نداشت.</a:t>
            </a:r>
          </a:p>
          <a:p>
            <a:r>
              <a:rPr lang="fa-IR" sz="2000" b="1" i="1" dirty="0" smtClean="0"/>
              <a:t>سمع قلب و ریه : نرمال</a:t>
            </a:r>
          </a:p>
          <a:p>
            <a:r>
              <a:rPr lang="fa-IR" sz="2000" b="1" i="1" dirty="0" smtClean="0"/>
              <a:t>در معاینه انگشتان: ضایعات وزیکولو بولار در بند دیستال انگشت چهارم همراه با زمینه اریتماتو . ملتهب و تندر میباشد</a:t>
            </a:r>
          </a:p>
        </p:txBody>
      </p:sp>
    </p:spTree>
    <p:extLst>
      <p:ext uri="{BB962C8B-B14F-4D97-AF65-F5344CB8AC3E}">
        <p14:creationId xmlns="" xmlns:p14="http://schemas.microsoft.com/office/powerpoint/2010/main" val="66050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/>
              <a:t>به طور خلاصه ...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78" t="29338" r="18897" b="44775"/>
          <a:stretch/>
        </p:blipFill>
        <p:spPr>
          <a:xfrm>
            <a:off x="323528" y="3140968"/>
            <a:ext cx="3528392" cy="3267030"/>
          </a:xfrm>
        </p:spPr>
      </p:pic>
      <p:sp>
        <p:nvSpPr>
          <p:cNvPr id="5" name="Rectangle 4"/>
          <p:cNvSpPr/>
          <p:nvPr/>
        </p:nvSpPr>
        <p:spPr>
          <a:xfrm>
            <a:off x="4788024" y="2739607"/>
            <a:ext cx="37523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b="1" i="1" dirty="0" smtClean="0"/>
              <a:t>بیمار کودک 11 ماهه با شکایت تب ،  التهاب و درد بند دیستال انگشت چهارم دست چپ مراجعه کرده . در معاینه ضایعات وزیکولوبولار همراه با اریتم مشهود بود.</a:t>
            </a:r>
            <a:endParaRPr lang="fa-IR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6746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data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/>
              <a:t>WBC : </a:t>
            </a:r>
            <a:r>
              <a:rPr lang="en-US" b="1" dirty="0" smtClean="0"/>
              <a:t>14500   </a:t>
            </a:r>
            <a:r>
              <a:rPr lang="en-US" b="1" dirty="0"/>
              <a:t>{</a:t>
            </a:r>
            <a:r>
              <a:rPr lang="en-US" b="1" dirty="0" err="1"/>
              <a:t>nutr</a:t>
            </a:r>
            <a:r>
              <a:rPr lang="en-US" b="1" dirty="0"/>
              <a:t> </a:t>
            </a:r>
            <a:r>
              <a:rPr lang="en-US" b="1" dirty="0" smtClean="0"/>
              <a:t>85%     </a:t>
            </a:r>
            <a:r>
              <a:rPr lang="en-US" b="1" dirty="0"/>
              <a:t>lymph </a:t>
            </a:r>
            <a:r>
              <a:rPr lang="en-US" b="1" dirty="0" smtClean="0"/>
              <a:t>10%}</a:t>
            </a:r>
            <a:endParaRPr lang="en-US" b="1" dirty="0"/>
          </a:p>
          <a:p>
            <a:pPr algn="l" rtl="0"/>
            <a:r>
              <a:rPr lang="en-US" b="1" dirty="0" err="1"/>
              <a:t>Hb</a:t>
            </a:r>
            <a:r>
              <a:rPr lang="en-US" b="1" dirty="0"/>
              <a:t> : </a:t>
            </a:r>
            <a:r>
              <a:rPr lang="en-US" b="1" dirty="0" smtClean="0"/>
              <a:t>10.5</a:t>
            </a:r>
            <a:endParaRPr lang="en-US" b="1" dirty="0"/>
          </a:p>
          <a:p>
            <a:pPr algn="l" rtl="0"/>
            <a:r>
              <a:rPr lang="en-US" b="1" dirty="0"/>
              <a:t>MCV : </a:t>
            </a:r>
            <a:r>
              <a:rPr lang="en-US" b="1" dirty="0" smtClean="0"/>
              <a:t>79</a:t>
            </a:r>
            <a:endParaRPr lang="en-US" b="1" dirty="0"/>
          </a:p>
          <a:p>
            <a:pPr algn="l" rtl="0"/>
            <a:r>
              <a:rPr lang="en-US" b="1" dirty="0"/>
              <a:t>MCHC : </a:t>
            </a:r>
            <a:r>
              <a:rPr lang="en-US" b="1" dirty="0" smtClean="0"/>
              <a:t>35</a:t>
            </a:r>
            <a:endParaRPr lang="en-US" b="1" dirty="0"/>
          </a:p>
          <a:p>
            <a:pPr algn="l" rtl="0"/>
            <a:r>
              <a:rPr lang="en-US" b="1" dirty="0"/>
              <a:t>PLT : </a:t>
            </a:r>
            <a:r>
              <a:rPr lang="en-US" b="1" dirty="0" smtClean="0"/>
              <a:t>495</a:t>
            </a:r>
            <a:endParaRPr lang="en-US" b="1" dirty="0"/>
          </a:p>
          <a:p>
            <a:pPr algn="l" rtl="0"/>
            <a:r>
              <a:rPr lang="en-US" b="1" dirty="0"/>
              <a:t>BS </a:t>
            </a:r>
            <a:r>
              <a:rPr lang="en-US" b="1" dirty="0" smtClean="0"/>
              <a:t>:93</a:t>
            </a:r>
            <a:endParaRPr lang="en-US" b="1" dirty="0"/>
          </a:p>
          <a:p>
            <a:pPr algn="l" rtl="0"/>
            <a:r>
              <a:rPr lang="en-US" b="1" dirty="0"/>
              <a:t>Na : </a:t>
            </a:r>
            <a:r>
              <a:rPr lang="en-US" b="1" dirty="0" smtClean="0"/>
              <a:t>135</a:t>
            </a:r>
            <a:endParaRPr lang="en-US" b="1" dirty="0"/>
          </a:p>
          <a:p>
            <a:pPr algn="l" rtl="0"/>
            <a:r>
              <a:rPr lang="en-US" b="1" dirty="0"/>
              <a:t>K : </a:t>
            </a:r>
            <a:r>
              <a:rPr lang="en-US" b="1" dirty="0" smtClean="0"/>
              <a:t>3.5</a:t>
            </a:r>
            <a:endParaRPr lang="en-US" b="1" dirty="0"/>
          </a:p>
          <a:p>
            <a:pPr algn="l" rtl="0"/>
            <a:r>
              <a:rPr lang="en-US" b="1" dirty="0"/>
              <a:t>CRP : </a:t>
            </a:r>
            <a:r>
              <a:rPr lang="en-US" b="1" dirty="0" smtClean="0"/>
              <a:t>32</a:t>
            </a:r>
          </a:p>
          <a:p>
            <a:pPr algn="l" rtl="0"/>
            <a:r>
              <a:rPr lang="en-US" b="1" dirty="0" smtClean="0"/>
              <a:t>ESR : 42</a:t>
            </a:r>
            <a:endParaRPr lang="en-US" b="1" dirty="0"/>
          </a:p>
          <a:p>
            <a:endParaRPr lang="fa-IR" dirty="0"/>
          </a:p>
        </p:txBody>
      </p:sp>
    </p:spTree>
    <p:extLst>
      <p:ext uri="{BB962C8B-B14F-4D97-AF65-F5344CB8AC3E}">
        <p14:creationId xmlns="" xmlns:p14="http://schemas.microsoft.com/office/powerpoint/2010/main" val="2798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109886" cy="3530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3745960" cy="353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33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>بیمار پسربچه 5 ساله با تب و ضایعات دردناک اطراف دهان ...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412776" y="3871954"/>
            <a:ext cx="6400800" cy="1752600"/>
          </a:xfrm>
        </p:spPr>
        <p:txBody>
          <a:bodyPr/>
          <a:lstStyle/>
          <a:p>
            <a:pPr algn="r"/>
            <a:r>
              <a:rPr lang="fa-IR" b="1" dirty="0" smtClean="0">
                <a:solidFill>
                  <a:schemeClr val="tx1"/>
                </a:solidFill>
              </a:rPr>
              <a:t>زمان مراجعه : 1401/9/5</a:t>
            </a:r>
          </a:p>
          <a:p>
            <a:pPr algn="r"/>
            <a:r>
              <a:rPr lang="fa-IR" b="1" dirty="0" smtClean="0">
                <a:solidFill>
                  <a:schemeClr val="tx1"/>
                </a:solidFill>
              </a:rPr>
              <a:t>پزشک معالج : خانم دکتر جلالی</a:t>
            </a:r>
            <a:endParaRPr lang="fa-I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6000" b="1" dirty="0" smtClean="0"/>
              <a:t>تشخیص</a:t>
            </a:r>
            <a:r>
              <a:rPr lang="fa-IR" dirty="0" smtClean="0"/>
              <a:t>؟؟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62" y="3416300"/>
            <a:ext cx="2857500" cy="1676400"/>
          </a:xfrm>
        </p:spPr>
      </p:pic>
    </p:spTree>
    <p:extLst>
      <p:ext uri="{BB962C8B-B14F-4D97-AF65-F5344CB8AC3E}">
        <p14:creationId xmlns="" xmlns:p14="http://schemas.microsoft.com/office/powerpoint/2010/main" val="21897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herpetic </a:t>
            </a:r>
            <a:r>
              <a:rPr lang="en-US" sz="2800" b="1" dirty="0" err="1" smtClean="0"/>
              <a:t>gingivostomatitis</a:t>
            </a:r>
            <a:endParaRPr lang="fa-IR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/>
              <a:t>herpetic whitlow</a:t>
            </a:r>
            <a:endParaRPr lang="fa-IR" sz="2800" b="1" dirty="0"/>
          </a:p>
        </p:txBody>
      </p:sp>
    </p:spTree>
    <p:extLst>
      <p:ext uri="{BB962C8B-B14F-4D97-AF65-F5344CB8AC3E}">
        <p14:creationId xmlns="" xmlns:p14="http://schemas.microsoft.com/office/powerpoint/2010/main" val="18769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herpetic </a:t>
            </a:r>
            <a:r>
              <a:rPr lang="en-US" b="1" dirty="0" err="1"/>
              <a:t>gingivostomatitis</a:t>
            </a:r>
            <a:r>
              <a:rPr lang="fa-IR" b="1" dirty="0"/>
              <a:t/>
            </a:r>
            <a:br>
              <a:rPr lang="fa-IR" b="1" dirty="0"/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3966366" cy="3530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838" y="2564904"/>
            <a:ext cx="3816424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134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herpetic </a:t>
            </a:r>
            <a:r>
              <a:rPr lang="en-US" b="1" dirty="0" err="1"/>
              <a:t>gingivostomatitis</a:t>
            </a:r>
            <a:r>
              <a:rPr lang="fa-IR" b="1" dirty="0"/>
              <a:t/>
            </a:r>
            <a:br>
              <a:rPr lang="fa-IR" b="1" dirty="0"/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6346825" cy="2898476"/>
          </a:xfrm>
        </p:spPr>
      </p:pic>
    </p:spTree>
    <p:extLst>
      <p:ext uri="{BB962C8B-B14F-4D97-AF65-F5344CB8AC3E}">
        <p14:creationId xmlns="" xmlns:p14="http://schemas.microsoft.com/office/powerpoint/2010/main" val="36795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herpetic whitlow</a:t>
            </a:r>
            <a:r>
              <a:rPr lang="fa-IR" b="1" dirty="0"/>
              <a:t/>
            </a:r>
            <a:br>
              <a:rPr lang="fa-IR" b="1" dirty="0"/>
            </a:b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2896"/>
            <a:ext cx="4176464" cy="41764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86988"/>
            <a:ext cx="4163784" cy="4182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43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ویروس هرپس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2204864"/>
            <a:ext cx="6345260" cy="3530600"/>
          </a:xfrm>
        </p:spPr>
        <p:txBody>
          <a:bodyPr>
            <a:noAutofit/>
          </a:bodyPr>
          <a:lstStyle/>
          <a:p>
            <a:r>
              <a:rPr lang="en-US" sz="2000" b="1" i="1" dirty="0" smtClean="0"/>
              <a:t>HSV-1 &amp; HSV-2</a:t>
            </a:r>
          </a:p>
          <a:p>
            <a:r>
              <a:rPr lang="fa-IR" sz="2000" b="1" i="1" dirty="0" smtClean="0"/>
              <a:t>بیماری زایی: اولیه و ثانویه</a:t>
            </a:r>
          </a:p>
          <a:p>
            <a:pPr marL="0" indent="0">
              <a:buNone/>
            </a:pPr>
            <a:endParaRPr lang="fa-IR" sz="2000" b="1" i="1" dirty="0" smtClean="0"/>
          </a:p>
          <a:p>
            <a:pPr marL="0" indent="0">
              <a:buNone/>
            </a:pPr>
            <a:r>
              <a:rPr lang="fa-IR" sz="2000" b="1" i="1" dirty="0" smtClean="0"/>
              <a:t>نوع اولیه: امکان درگیری هر سایت آناتومیکی توسط هر دو تایپ</a:t>
            </a:r>
          </a:p>
          <a:p>
            <a:pPr marL="0" indent="0">
              <a:buNone/>
            </a:pPr>
            <a:r>
              <a:rPr lang="fa-IR" sz="2000" b="1" i="1" dirty="0" smtClean="0"/>
              <a:t>نوع ثانویه : تایپ 1 تمایل بیشتری به درگیری و عفونت مکرر دهانی دارد و تایپ 2 بیشتر عفونت ژنیتالیای راجعه را ایجاد میکند.</a:t>
            </a:r>
          </a:p>
          <a:p>
            <a:pPr marL="0" indent="0">
              <a:buNone/>
            </a:pPr>
            <a:endParaRPr lang="fa-IR" sz="2000" b="1" i="1" dirty="0" smtClean="0"/>
          </a:p>
          <a:p>
            <a:r>
              <a:rPr lang="fa-IR" sz="2000" b="1" i="1" dirty="0"/>
              <a:t>نوع1 از طریق ترشحات آلوده دهان و نوع دو : تماسهای تناسلی مقعدی</a:t>
            </a:r>
            <a:endParaRPr lang="en-US" sz="2000" b="1" i="1" dirty="0"/>
          </a:p>
          <a:p>
            <a:r>
              <a:rPr lang="en-US" sz="2000" b="1" i="1" dirty="0"/>
              <a:t>HSV1</a:t>
            </a:r>
            <a:r>
              <a:rPr lang="fa-IR" sz="2000" b="1" i="1" dirty="0"/>
              <a:t> : شایع تر در اطفال</a:t>
            </a:r>
          </a:p>
          <a:p>
            <a:r>
              <a:rPr lang="fa-IR" sz="2000" b="1" i="1" dirty="0"/>
              <a:t>شیوع بیشتر در زنان</a:t>
            </a:r>
          </a:p>
          <a:p>
            <a:pPr marL="0" indent="0">
              <a:buNone/>
            </a:pPr>
            <a:endParaRPr lang="fa-IR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381925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تظاهرات بالینی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673215"/>
            <a:ext cx="3024336" cy="3162576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63888" y="2489203"/>
            <a:ext cx="5040560" cy="3530600"/>
          </a:xfrm>
        </p:spPr>
        <p:txBody>
          <a:bodyPr/>
          <a:lstStyle/>
          <a:p>
            <a:r>
              <a:rPr lang="fa-IR" b="1" dirty="0" smtClean="0"/>
              <a:t>هالمارک عفونتهای هرپس : وزیکولهای پوستی و زخمهای سطحی در سایز 2تا 4 میلی متر همراه با زمینه اریتماتو</a:t>
            </a:r>
          </a:p>
          <a:p>
            <a:r>
              <a:rPr lang="fa-IR" b="1" u="sng" dirty="0" smtClean="0"/>
              <a:t>عوامل موثر: </a:t>
            </a:r>
          </a:p>
          <a:p>
            <a:pPr marL="0" indent="0">
              <a:buNone/>
            </a:pPr>
            <a:r>
              <a:rPr lang="fa-IR" b="1" dirty="0" smtClean="0"/>
              <a:t>                    محل ورود عفونت ، سیستم ایمنی میزبان ،       اولیه یا راجعه بودن </a:t>
            </a:r>
          </a:p>
          <a:p>
            <a:pPr marL="0" indent="0">
              <a:buNone/>
            </a:pPr>
            <a:endParaRPr lang="fa-IR" b="1" u="sng" dirty="0" smtClean="0"/>
          </a:p>
          <a:p>
            <a:endParaRPr lang="fa-IR" b="1" dirty="0"/>
          </a:p>
        </p:txBody>
      </p:sp>
    </p:spTree>
    <p:extLst>
      <p:ext uri="{BB962C8B-B14F-4D97-AF65-F5344CB8AC3E}">
        <p14:creationId xmlns="" xmlns:p14="http://schemas.microsoft.com/office/powerpoint/2010/main" val="3639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عفونتهای حاد اوروفارنکس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2859587" cy="1728192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43808" y="2493767"/>
            <a:ext cx="5797220" cy="353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b="1" u="sng" dirty="0" smtClean="0"/>
              <a:t>ژِینژیواستوماتیت هرپسی:</a:t>
            </a:r>
          </a:p>
          <a:p>
            <a:r>
              <a:rPr lang="fa-IR" sz="2000" b="1" dirty="0" smtClean="0"/>
              <a:t>اغلب کودکان 6 ماه تا 5 سال</a:t>
            </a:r>
          </a:p>
          <a:p>
            <a:r>
              <a:rPr lang="fa-IR" sz="2000" b="1" dirty="0" smtClean="0"/>
              <a:t>شروع ناگهانی و بسیار دردناک</a:t>
            </a:r>
          </a:p>
          <a:p>
            <a:r>
              <a:rPr lang="fa-IR" sz="2000" b="1" dirty="0" smtClean="0"/>
              <a:t>علایم: درد در دهان ، سرازیر شدن آب از دهان ، امتناع از خوردن و نوشیدن ، تب بالا ، لثه های متورم ، وزیکول در تمام حفره دهان</a:t>
            </a:r>
          </a:p>
          <a:p>
            <a:endParaRPr lang="fa-IR" sz="2000" b="1" u="sng" dirty="0"/>
          </a:p>
        </p:txBody>
      </p:sp>
    </p:spTree>
    <p:extLst>
      <p:ext uri="{BB962C8B-B14F-4D97-AF65-F5344CB8AC3E}">
        <p14:creationId xmlns="" xmlns:p14="http://schemas.microsoft.com/office/powerpoint/2010/main" val="24896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/>
              <a:t>herpetic </a:t>
            </a:r>
            <a:r>
              <a:rPr lang="en-US" b="1" dirty="0" smtClean="0"/>
              <a:t>whitlow (</a:t>
            </a:r>
            <a:r>
              <a:rPr lang="fa-IR" b="1" dirty="0" smtClean="0"/>
              <a:t>(عقربک هرپسی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1" dirty="0" smtClean="0"/>
              <a:t>اغلب در بین کودکان و نوزادان تازه متولد شده ای که عادت به خوردن انگشت دارند.</a:t>
            </a:r>
          </a:p>
          <a:p>
            <a:r>
              <a:rPr lang="fa-IR" b="1" dirty="0" smtClean="0"/>
              <a:t>عامل: اغلب تایپ یک</a:t>
            </a:r>
          </a:p>
          <a:p>
            <a:pPr marL="0" indent="0">
              <a:buNone/>
            </a:pPr>
            <a:r>
              <a:rPr lang="fa-IR" b="1" u="sng" dirty="0" smtClean="0"/>
              <a:t>علامت:</a:t>
            </a:r>
          </a:p>
          <a:p>
            <a:r>
              <a:rPr lang="fa-IR" b="1" dirty="0" smtClean="0"/>
              <a:t>شروع عفونت همراه با خارش ، درد ، اریتم 2تا 7 روز بعد از تماس</a:t>
            </a:r>
          </a:p>
          <a:p>
            <a:r>
              <a:rPr lang="fa-IR" b="1" dirty="0" smtClean="0"/>
              <a:t>ضایعات دردناک برای حدود 10 روز باقی مانده و بهبودی کامل طی 18 تا 20 روز اتفاق می افتد.</a:t>
            </a:r>
          </a:p>
          <a:p>
            <a:r>
              <a:rPr lang="fa-IR" b="1" dirty="0" smtClean="0"/>
              <a:t>لنفادنوپاتی منطقه ای هم رایج است.</a:t>
            </a:r>
          </a:p>
          <a:p>
            <a:r>
              <a:rPr lang="fa-IR" b="1" dirty="0" smtClean="0"/>
              <a:t>برخلاف سایر عفونتهای راجعه </a:t>
            </a:r>
            <a:r>
              <a:rPr lang="en-US" b="1" dirty="0" smtClean="0"/>
              <a:t>HSV</a:t>
            </a:r>
            <a:r>
              <a:rPr lang="fa-IR" b="1" dirty="0" smtClean="0"/>
              <a:t> ، عقربک هرپسی راجعه به اندازه نوع اولیه دردناک بوده، اما به طور کلی در مدت زمان کوتاهتری بهبود می یابد.</a:t>
            </a:r>
            <a:endParaRPr lang="fa-IR" b="1" dirty="0"/>
          </a:p>
        </p:txBody>
      </p:sp>
    </p:spTree>
    <p:extLst>
      <p:ext uri="{BB962C8B-B14F-4D97-AF65-F5344CB8AC3E}">
        <p14:creationId xmlns="" xmlns:p14="http://schemas.microsoft.com/office/powerpoint/2010/main" val="33701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تشخیص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b="1" dirty="0" smtClean="0"/>
              <a:t>تشخیص بالینی عفونت </a:t>
            </a:r>
            <a:r>
              <a:rPr lang="en-US" sz="2000" b="1" dirty="0" smtClean="0"/>
              <a:t>HSV</a:t>
            </a:r>
            <a:r>
              <a:rPr lang="fa-IR" sz="2000" b="1" dirty="0" smtClean="0"/>
              <a:t> به خصوص عفونتهای تهدید کننده حیات و تبخال تناسلی ، باید از طریق </a:t>
            </a:r>
            <a:r>
              <a:rPr lang="en-US" sz="2000" b="1" dirty="0" smtClean="0"/>
              <a:t> PCR </a:t>
            </a:r>
            <a:r>
              <a:rPr lang="fa-IR" sz="2000" b="1" dirty="0" smtClean="0"/>
              <a:t> تایید شود.</a:t>
            </a:r>
          </a:p>
          <a:p>
            <a:r>
              <a:rPr lang="fa-IR" sz="2000" b="1" dirty="0" smtClean="0"/>
              <a:t>افزایش تیتر </a:t>
            </a:r>
            <a:r>
              <a:rPr lang="en-US" sz="2000" b="1" dirty="0" smtClean="0"/>
              <a:t>Ab</a:t>
            </a:r>
            <a:r>
              <a:rPr lang="fa-IR" sz="2000" b="1" dirty="0" smtClean="0"/>
              <a:t> به صورت 4 برابر وبیشتر در سطح </a:t>
            </a:r>
            <a:r>
              <a:rPr lang="en-US" sz="2000" b="1" dirty="0" smtClean="0"/>
              <a:t>IgG</a:t>
            </a:r>
            <a:r>
              <a:rPr lang="fa-IR" sz="2000" b="1" dirty="0" smtClean="0"/>
              <a:t> علیه </a:t>
            </a:r>
            <a:r>
              <a:rPr lang="en-US" sz="2000" b="1" dirty="0" smtClean="0"/>
              <a:t>HSV</a:t>
            </a:r>
            <a:r>
              <a:rPr lang="fa-IR" sz="2000" b="1" dirty="0" smtClean="0"/>
              <a:t> در فاز حاد و نقاهت </a:t>
            </a:r>
          </a:p>
          <a:p>
            <a:r>
              <a:rPr lang="fa-IR" sz="2000" b="1" dirty="0" smtClean="0"/>
              <a:t>بهترین محل برای کشت: نمونه حاصل از مایعات وزیکلهای پاره شده</a:t>
            </a:r>
            <a:endParaRPr lang="fa-IR" sz="2000" b="1" dirty="0"/>
          </a:p>
        </p:txBody>
      </p:sp>
    </p:spTree>
    <p:extLst>
      <p:ext uri="{BB962C8B-B14F-4D97-AF65-F5344CB8AC3E}">
        <p14:creationId xmlns="" xmlns:p14="http://schemas.microsoft.com/office/powerpoint/2010/main" val="22229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Chief complaint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2420888"/>
            <a:ext cx="6345260" cy="3530600"/>
          </a:xfrm>
        </p:spPr>
        <p:txBody>
          <a:bodyPr>
            <a:normAutofit/>
          </a:bodyPr>
          <a:lstStyle/>
          <a:p>
            <a:r>
              <a:rPr lang="fa-IR" sz="2000" b="1" i="1" dirty="0" smtClean="0"/>
              <a:t>منبع شرح حال : مادر بیمار</a:t>
            </a:r>
          </a:p>
          <a:p>
            <a:r>
              <a:rPr lang="fa-IR" sz="2000" b="1" i="1" dirty="0" smtClean="0"/>
              <a:t>تب و ضایعات لب و اطراف دهان و بینی</a:t>
            </a:r>
            <a:endParaRPr lang="fa-IR" sz="2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3384376" cy="4512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یافته های آزمایشگاهی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dirty="0" smtClean="0"/>
              <a:t>اغلب خود محدود شونده </a:t>
            </a:r>
          </a:p>
          <a:p>
            <a:r>
              <a:rPr lang="fa-IR" b="1" dirty="0" smtClean="0"/>
              <a:t>ممکن است لوکوسیتوز داشته باشند.</a:t>
            </a:r>
          </a:p>
          <a:p>
            <a:r>
              <a:rPr lang="fa-IR" b="1" dirty="0" smtClean="0"/>
              <a:t>در مننگوانسفالیت هرپسی :افزایش سلولهای تک هسته ای و پروتئین در نمونه </a:t>
            </a:r>
            <a:r>
              <a:rPr lang="en-US" b="1" dirty="0" smtClean="0"/>
              <a:t>CSF</a:t>
            </a:r>
          </a:p>
          <a:p>
            <a:r>
              <a:rPr lang="fa-IR" b="1" dirty="0" smtClean="0"/>
              <a:t>در عفونت منتشر : افزایش آنزیم های کبدی، ترومبوسیتوپنی و اختلالات انعقادی </a:t>
            </a:r>
            <a:endParaRPr lang="fa-IR" b="1" dirty="0"/>
          </a:p>
        </p:txBody>
      </p:sp>
    </p:spTree>
    <p:extLst>
      <p:ext uri="{BB962C8B-B14F-4D97-AF65-F5344CB8AC3E}">
        <p14:creationId xmlns="" xmlns:p14="http://schemas.microsoft.com/office/powerpoint/2010/main" val="310080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درمان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000" b="1" dirty="0" smtClean="0"/>
              <a:t>آسیکلوویر ، فامسیکلوویر ، والاسیکلوویر</a:t>
            </a:r>
          </a:p>
          <a:p>
            <a:r>
              <a:rPr lang="en-US" sz="2000" b="1" dirty="0" smtClean="0"/>
              <a:t>CIDOFOVIR, FOSCAMET </a:t>
            </a:r>
            <a:r>
              <a:rPr lang="fa-IR" sz="2000" b="1" dirty="0" smtClean="0"/>
              <a:t> در درمان عفونتهای مقاوم به درمان با آسیکلوویر استفاده میشود.</a:t>
            </a:r>
          </a:p>
          <a:p>
            <a:pPr marL="0" indent="0">
              <a:buNone/>
            </a:pPr>
            <a:r>
              <a:rPr lang="fa-IR" sz="2000" b="1" u="sng" dirty="0" smtClean="0"/>
              <a:t>ژینژیواستوماتیت :</a:t>
            </a:r>
            <a:r>
              <a:rPr lang="fa-IR" sz="2000" b="1" dirty="0" smtClean="0"/>
              <a:t> </a:t>
            </a:r>
          </a:p>
          <a:p>
            <a:pPr marL="0" indent="0">
              <a:buNone/>
            </a:pPr>
            <a:r>
              <a:rPr lang="fa-IR" sz="2000" b="1" dirty="0" smtClean="0"/>
              <a:t>آسیکلوویر خوراکی (</a:t>
            </a:r>
            <a:r>
              <a:rPr lang="en-US" sz="2000" b="1" dirty="0" smtClean="0"/>
              <a:t>mg/kg/dose </a:t>
            </a:r>
            <a:r>
              <a:rPr lang="fa-IR" sz="2000" b="1" dirty="0" smtClean="0"/>
              <a:t>15) برای 5بار در روز به مدت 7 روز (حداکثر </a:t>
            </a:r>
            <a:r>
              <a:rPr lang="en-US" sz="2000" b="1" dirty="0" smtClean="0"/>
              <a:t>gr/day</a:t>
            </a:r>
            <a:r>
              <a:rPr lang="fa-IR" sz="2000" b="1" dirty="0" smtClean="0"/>
              <a:t> 1) در طی 72 ساعت از شروع بیماری شدید </a:t>
            </a:r>
            <a:endParaRPr lang="fa-IR" sz="2000" b="1" u="sng" dirty="0"/>
          </a:p>
        </p:txBody>
      </p:sp>
    </p:spTree>
    <p:extLst>
      <p:ext uri="{BB962C8B-B14F-4D97-AF65-F5344CB8AC3E}">
        <p14:creationId xmlns="" xmlns:p14="http://schemas.microsoft.com/office/powerpoint/2010/main" val="26170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پیش آگهی و پیشگیری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b="1" i="1" dirty="0" smtClean="0"/>
              <a:t>اکثر عفونتهای </a:t>
            </a:r>
            <a:r>
              <a:rPr lang="en-US" b="1" i="1" dirty="0" smtClean="0"/>
              <a:t>HSV </a:t>
            </a:r>
            <a:r>
              <a:rPr lang="fa-IR" b="1" i="1" dirty="0" smtClean="0"/>
              <a:t>خودمحدود هستند و از چند روز تا 2-3 هفته طول میکشد و در نهایت بدون اسکار زخم بهبود می یابد.</a:t>
            </a:r>
          </a:p>
          <a:p>
            <a:endParaRPr lang="fa-IR" b="1" i="1" dirty="0"/>
          </a:p>
          <a:p>
            <a:r>
              <a:rPr lang="fa-IR" b="1" i="1" dirty="0" smtClean="0"/>
              <a:t>شستن خوب دستها واستفاده از دستکش توسط کادر درمان </a:t>
            </a:r>
            <a:endParaRPr lang="fa-IR" b="1" i="1" dirty="0"/>
          </a:p>
        </p:txBody>
      </p:sp>
    </p:spTree>
    <p:extLst>
      <p:ext uri="{BB962C8B-B14F-4D97-AF65-F5344CB8AC3E}">
        <p14:creationId xmlns="" xmlns:p14="http://schemas.microsoft.com/office/powerpoint/2010/main" val="38099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03648" y="908720"/>
            <a:ext cx="5917679" cy="844324"/>
          </a:xfrm>
        </p:spPr>
        <p:txBody>
          <a:bodyPr/>
          <a:lstStyle/>
          <a:p>
            <a:r>
              <a:rPr lang="en-US" sz="3600" b="1" i="1" dirty="0" smtClean="0">
                <a:cs typeface="+mn-cs"/>
              </a:rPr>
              <a:t>Thanks for your attention</a:t>
            </a:r>
            <a:endParaRPr lang="fa-IR" sz="3600" b="1" i="1" dirty="0"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28900"/>
            <a:ext cx="3805014" cy="2384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98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illness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70" y="2554996"/>
            <a:ext cx="7740066" cy="4320480"/>
          </a:xfrm>
        </p:spPr>
        <p:txBody>
          <a:bodyPr>
            <a:normAutofit/>
          </a:bodyPr>
          <a:lstStyle/>
          <a:p>
            <a:r>
              <a:rPr lang="fa-IR" sz="2000" b="1" i="1" dirty="0" smtClean="0"/>
              <a:t>بیمار پسربچه 5 ساله ای است که بدون سابقه بیماری خاصی از حدود 3 روز قبل دچار ضایعات پراکنده وزیکولار در اطراف دهان شده است. ضایعات خارش دار بوده و شروع ناگهانی داشته است.</a:t>
            </a:r>
          </a:p>
          <a:p>
            <a:r>
              <a:rPr lang="fa-IR" sz="2000" b="1" i="1" dirty="0" smtClean="0"/>
              <a:t>بیمارهمزمان دچار تب شده و درطی این 3 روز ضایعات وزیکولار دردناک در دهان نیز  تظاهر یافته است.</a:t>
            </a:r>
          </a:p>
          <a:p>
            <a:r>
              <a:rPr lang="fa-IR" sz="2000" b="1" i="1" dirty="0" smtClean="0"/>
              <a:t> بعضا کراسته شده و بعلت عدم تحمل بلع بعلت درد و التهاب ضایعات، با این شکایت به بیمارستان مراجعه کرده است.</a:t>
            </a:r>
          </a:p>
          <a:p>
            <a:r>
              <a:rPr lang="fa-IR" sz="2000" b="1" i="1" dirty="0" smtClean="0"/>
              <a:t>تب ماهیت </a:t>
            </a:r>
            <a:r>
              <a:rPr lang="en-US" sz="2000" b="1" i="1" dirty="0" smtClean="0"/>
              <a:t>on/off</a:t>
            </a:r>
            <a:r>
              <a:rPr lang="fa-IR" sz="2000" b="1" i="1" dirty="0" smtClean="0"/>
              <a:t> داشته و با مصرف دارو کنترل میشود.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Familial history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44" y="2492896"/>
            <a:ext cx="6345260" cy="3530600"/>
          </a:xfrm>
        </p:spPr>
        <p:txBody>
          <a:bodyPr>
            <a:normAutofit/>
          </a:bodyPr>
          <a:lstStyle/>
          <a:p>
            <a:r>
              <a:rPr lang="fa-IR" sz="2000" b="1" i="1" dirty="0" smtClean="0"/>
              <a:t>مادر بیمار در صورت ضایعات کراسته ناشی از تبخال داشته که به گفته ایشان طی هفته اخیر ایجاد شده و همراه با تب و سایر علایم نبوده است.</a:t>
            </a:r>
            <a:endParaRPr lang="fa-IR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28755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Past medical history</a:t>
            </a:r>
            <a:br>
              <a:rPr lang="en-US" dirty="0" smtClean="0"/>
            </a:br>
            <a:r>
              <a:rPr lang="fa-IR" dirty="0" smtClean="0"/>
              <a:t> </a:t>
            </a:r>
            <a:r>
              <a:rPr lang="en-US" dirty="0" smtClean="0"/>
              <a:t>and D.H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52936"/>
            <a:ext cx="8229600" cy="4525963"/>
          </a:xfrm>
        </p:spPr>
        <p:txBody>
          <a:bodyPr>
            <a:normAutofit/>
          </a:bodyPr>
          <a:lstStyle/>
          <a:p>
            <a:r>
              <a:rPr lang="fa-IR" sz="2000" b="1" dirty="0" smtClean="0"/>
              <a:t>(فرزند چهارم از خانواده 6 نفره با سیر تکامل رشدی نرمال )</a:t>
            </a:r>
          </a:p>
          <a:p>
            <a:r>
              <a:rPr lang="fa-IR" sz="2000" b="1" dirty="0" smtClean="0"/>
              <a:t>سابقه بستری نداشته است.</a:t>
            </a:r>
          </a:p>
          <a:p>
            <a:r>
              <a:rPr lang="fa-IR" sz="2000" b="1" dirty="0" smtClean="0"/>
              <a:t>واکسیناسیون کامل انجام شده.</a:t>
            </a:r>
          </a:p>
          <a:p>
            <a:r>
              <a:rPr lang="fa-IR" sz="2000" b="1" dirty="0" smtClean="0"/>
              <a:t>حساسیت غذایی یا دارویی خاصی را ذکر نمیکند.</a:t>
            </a:r>
          </a:p>
          <a:p>
            <a:r>
              <a:rPr lang="en-US" sz="2000" b="1" dirty="0" smtClean="0"/>
              <a:t>D.H</a:t>
            </a:r>
            <a:r>
              <a:rPr lang="fa-IR" sz="2000" b="1" dirty="0" smtClean="0"/>
              <a:t> : استامینوفن و بروفن</a:t>
            </a:r>
            <a:endParaRPr lang="fa-I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appearance and V.S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204864"/>
            <a:ext cx="8229600" cy="4525963"/>
          </a:xfrm>
        </p:spPr>
        <p:txBody>
          <a:bodyPr>
            <a:normAutofit/>
          </a:bodyPr>
          <a:lstStyle/>
          <a:p>
            <a:r>
              <a:rPr lang="fa-IR" sz="2000" b="1" i="1" dirty="0" smtClean="0"/>
              <a:t>بیمار پسربچه 5 ساله در بستر دراز کشیده ، بی قرار بوده و در ظاهر </a:t>
            </a:r>
            <a:r>
              <a:rPr lang="en-US" sz="2000" b="1" i="1" dirty="0" smtClean="0"/>
              <a:t>ill</a:t>
            </a:r>
            <a:r>
              <a:rPr lang="fa-IR" sz="2000" b="1" i="1" dirty="0" smtClean="0"/>
              <a:t> میباشد.</a:t>
            </a:r>
          </a:p>
          <a:p>
            <a:r>
              <a:rPr lang="en-US" sz="2000" b="1" i="1" dirty="0" smtClean="0"/>
              <a:t>V.S</a:t>
            </a:r>
            <a:r>
              <a:rPr lang="fa-IR" sz="2000" b="1" i="1" dirty="0" smtClean="0"/>
              <a:t> :</a:t>
            </a:r>
          </a:p>
          <a:p>
            <a:pPr algn="l">
              <a:buNone/>
            </a:pPr>
            <a:r>
              <a:rPr lang="en-US" sz="2000" b="1" i="1" dirty="0" smtClean="0"/>
              <a:t>BP: 95/65</a:t>
            </a:r>
          </a:p>
          <a:p>
            <a:pPr algn="l">
              <a:buNone/>
            </a:pPr>
            <a:r>
              <a:rPr lang="en-US" sz="2000" b="1" i="1" dirty="0" smtClean="0"/>
              <a:t>HR:110</a:t>
            </a:r>
          </a:p>
          <a:p>
            <a:pPr algn="l">
              <a:buNone/>
            </a:pPr>
            <a:r>
              <a:rPr lang="en-US" sz="2000" b="1" i="1" dirty="0" smtClean="0"/>
              <a:t>RR:22</a:t>
            </a:r>
          </a:p>
          <a:p>
            <a:pPr algn="l">
              <a:buNone/>
            </a:pPr>
            <a:r>
              <a:rPr lang="en-US" sz="2000" b="1" i="1" dirty="0" smtClean="0"/>
              <a:t>T:39.5</a:t>
            </a:r>
          </a:p>
          <a:p>
            <a:pPr>
              <a:buNone/>
            </a:pPr>
            <a:endParaRPr lang="fa-IR" sz="2000" b="1" i="1" dirty="0" smtClean="0"/>
          </a:p>
          <a:p>
            <a:endParaRPr lang="fa-IR" sz="20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66624"/>
            <a:ext cx="3408294" cy="219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PH/E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2204864"/>
            <a:ext cx="5804692" cy="2771995"/>
          </a:xfrm>
        </p:spPr>
        <p:txBody>
          <a:bodyPr>
            <a:noAutofit/>
          </a:bodyPr>
          <a:lstStyle/>
          <a:p>
            <a:r>
              <a:rPr lang="fa-IR" sz="2000" b="1" dirty="0" smtClean="0"/>
              <a:t>مردمکها میدسایز و راکتیو. چشم بدون ترشح و ضایعه</a:t>
            </a:r>
          </a:p>
          <a:p>
            <a:r>
              <a:rPr lang="fa-IR" sz="2000" b="1" dirty="0" smtClean="0"/>
              <a:t>ضایعات وزیکولو پاسچولار روی لب و اطراف بینی و دهان، که بعضا کراسته شده و ارتشاح زرد رنگ دارد.</a:t>
            </a:r>
            <a:endParaRPr lang="fa-IR" sz="2000" b="1" dirty="0"/>
          </a:p>
          <a:p>
            <a:r>
              <a:rPr lang="fa-IR" sz="2000" b="1" dirty="0" smtClean="0"/>
              <a:t>برخی ضایعات بعلت تحریک و دستکاری دچار خونریزی شده.</a:t>
            </a:r>
          </a:p>
          <a:p>
            <a:r>
              <a:rPr lang="fa-IR" sz="2000" b="1" dirty="0" smtClean="0"/>
              <a:t>حلق: ضایعات وزیکولار در مخاط بوکال و کام سخت و روی زبان.</a:t>
            </a:r>
          </a:p>
          <a:p>
            <a:pPr marL="0" indent="0">
              <a:buNone/>
            </a:pPr>
            <a:r>
              <a:rPr lang="fa-IR" sz="2000" b="1" dirty="0"/>
              <a:t> </a:t>
            </a:r>
            <a:r>
              <a:rPr lang="fa-IR" sz="2000" b="1" dirty="0" smtClean="0"/>
              <a:t>           لثه های بیمار ملتهب و متورم بود.و هنگام معاینه با کوچترین تحریک دچار خونریزی میشد.</a:t>
            </a:r>
          </a:p>
          <a:p>
            <a:r>
              <a:rPr lang="fa-IR" sz="2000" b="1" dirty="0" smtClean="0"/>
              <a:t>بدون اریتم وتورم لوزه. فاقد اگزودا</a:t>
            </a:r>
          </a:p>
          <a:p>
            <a:r>
              <a:rPr lang="fa-IR" sz="2000" b="1" dirty="0" smtClean="0"/>
              <a:t>گوشها: در معاینه نرمال بوده و بدون اریتم و بالجینگ و ارتشاح میباشد.</a:t>
            </a:r>
          </a:p>
          <a:p>
            <a:r>
              <a:rPr lang="fa-IR" sz="2000" b="1" dirty="0" smtClean="0"/>
              <a:t>سمع ریه ها </a:t>
            </a:r>
            <a:r>
              <a:rPr lang="en-US" sz="2000" b="1" dirty="0" smtClean="0"/>
              <a:t>clear</a:t>
            </a:r>
            <a:r>
              <a:rPr lang="fa-IR" sz="2000" b="1" dirty="0" smtClean="0"/>
              <a:t> و بدون صدای اضافه.</a:t>
            </a:r>
          </a:p>
          <a:p>
            <a:endParaRPr lang="fa-IR" sz="2000" b="1" dirty="0" smtClean="0"/>
          </a:p>
          <a:p>
            <a:endParaRPr lang="fa-I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به طور خلاصه ...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040" y="2708920"/>
            <a:ext cx="3737754" cy="3170560"/>
          </a:xfrm>
        </p:spPr>
        <p:txBody>
          <a:bodyPr>
            <a:normAutofit/>
          </a:bodyPr>
          <a:lstStyle/>
          <a:p>
            <a:r>
              <a:rPr lang="fa-IR" sz="2000" b="1" i="1" dirty="0" smtClean="0"/>
              <a:t>بیمار پسربچه 5 ساله با شکایت تب و ضایعات دردناک وزیکولو پاسچولار و بعضا کراسته در اطراف بینی و دهان وفضای اوروفارنکس . عدم تحمل بلع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290045" cy="3685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405</TotalTime>
  <Words>1161</Words>
  <Application>Microsoft Office PowerPoint</Application>
  <PresentationFormat>On-screen Show (4:3)</PresentationFormat>
  <Paragraphs>144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Ion Boardroom</vt:lpstr>
      <vt:lpstr>Slide 1</vt:lpstr>
      <vt:lpstr>بیمار پسربچه 5 ساله با تب و ضایعات دردناک اطراف دهان ...</vt:lpstr>
      <vt:lpstr>Chief complaint</vt:lpstr>
      <vt:lpstr>Present illness</vt:lpstr>
      <vt:lpstr>Familial history</vt:lpstr>
      <vt:lpstr>Past medical history  and D.H</vt:lpstr>
      <vt:lpstr>General appearance and V.S</vt:lpstr>
      <vt:lpstr>PH/E</vt:lpstr>
      <vt:lpstr>به طور خلاصه ...</vt:lpstr>
      <vt:lpstr>Lab data</vt:lpstr>
      <vt:lpstr>The second case</vt:lpstr>
      <vt:lpstr>Chief complaint</vt:lpstr>
      <vt:lpstr>Present illness</vt:lpstr>
      <vt:lpstr>Familial history &amp;  Past medical history and D.H</vt:lpstr>
      <vt:lpstr>General appearance and V.S</vt:lpstr>
      <vt:lpstr>PH/E</vt:lpstr>
      <vt:lpstr>به طور خلاصه ...</vt:lpstr>
      <vt:lpstr>Lab data</vt:lpstr>
      <vt:lpstr>REVIEW</vt:lpstr>
      <vt:lpstr>تشخیص؟؟</vt:lpstr>
      <vt:lpstr>Slide 21</vt:lpstr>
      <vt:lpstr>herpetic gingivostomatitis </vt:lpstr>
      <vt:lpstr>herpetic gingivostomatitis </vt:lpstr>
      <vt:lpstr>herpetic whitlow </vt:lpstr>
      <vt:lpstr>ویروس هرپس</vt:lpstr>
      <vt:lpstr>تظاهرات بالینی</vt:lpstr>
      <vt:lpstr>عفونتهای حاد اوروفارنکس</vt:lpstr>
      <vt:lpstr>herpetic whitlow ((عقربک هرپسی</vt:lpstr>
      <vt:lpstr>تشخیص</vt:lpstr>
      <vt:lpstr>یافته های آزمایشگاهی</vt:lpstr>
      <vt:lpstr>درمان</vt:lpstr>
      <vt:lpstr>پیش آگهی و پیشگیری</vt:lpstr>
      <vt:lpstr>Thanks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بیمار پسر 5 ساله با تب و ضایعات دردناک اطراف دهان ...</dc:title>
  <dc:creator>j.ahmadi</dc:creator>
  <cp:lastModifiedBy>internet</cp:lastModifiedBy>
  <cp:revision>84</cp:revision>
  <dcterms:created xsi:type="dcterms:W3CDTF">2022-12-05T06:38:12Z</dcterms:created>
  <dcterms:modified xsi:type="dcterms:W3CDTF">2023-01-25T08:10:33Z</dcterms:modified>
</cp:coreProperties>
</file>