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9" r:id="rId4"/>
    <p:sldId id="411" r:id="rId5"/>
    <p:sldId id="262" r:id="rId6"/>
    <p:sldId id="293" r:id="rId7"/>
    <p:sldId id="291" r:id="rId8"/>
    <p:sldId id="287" r:id="rId9"/>
    <p:sldId id="292" r:id="rId10"/>
    <p:sldId id="286" r:id="rId11"/>
    <p:sldId id="288" r:id="rId12"/>
    <p:sldId id="412" r:id="rId13"/>
    <p:sldId id="422" r:id="rId14"/>
    <p:sldId id="421" r:id="rId15"/>
    <p:sldId id="420" r:id="rId16"/>
    <p:sldId id="295" r:id="rId17"/>
    <p:sldId id="261" r:id="rId18"/>
    <p:sldId id="259" r:id="rId19"/>
    <p:sldId id="410" r:id="rId20"/>
    <p:sldId id="300" r:id="rId21"/>
    <p:sldId id="297" r:id="rId22"/>
    <p:sldId id="314" r:id="rId23"/>
    <p:sldId id="385" r:id="rId24"/>
    <p:sldId id="264" r:id="rId25"/>
    <p:sldId id="265" r:id="rId26"/>
    <p:sldId id="268" r:id="rId27"/>
    <p:sldId id="316" r:id="rId28"/>
    <p:sldId id="318" r:id="rId29"/>
    <p:sldId id="269" r:id="rId30"/>
    <p:sldId id="339" r:id="rId31"/>
    <p:sldId id="340" r:id="rId32"/>
    <p:sldId id="270" r:id="rId33"/>
    <p:sldId id="359" r:id="rId34"/>
    <p:sldId id="266" r:id="rId35"/>
    <p:sldId id="344" r:id="rId36"/>
    <p:sldId id="271" r:id="rId37"/>
    <p:sldId id="349" r:id="rId38"/>
    <p:sldId id="272" r:id="rId39"/>
    <p:sldId id="377" r:id="rId40"/>
    <p:sldId id="413" r:id="rId41"/>
    <p:sldId id="307" r:id="rId42"/>
    <p:sldId id="313" r:id="rId43"/>
    <p:sldId id="273" r:id="rId44"/>
    <p:sldId id="417" r:id="rId45"/>
    <p:sldId id="274" r:id="rId46"/>
    <p:sldId id="418" r:id="rId47"/>
    <p:sldId id="275" r:id="rId48"/>
    <p:sldId id="419" r:id="rId49"/>
    <p:sldId id="276" r:id="rId50"/>
    <p:sldId id="389" r:id="rId51"/>
    <p:sldId id="278" r:id="rId52"/>
    <p:sldId id="378" r:id="rId53"/>
    <p:sldId id="379" r:id="rId54"/>
    <p:sldId id="282" r:id="rId55"/>
    <p:sldId id="280" r:id="rId56"/>
    <p:sldId id="388" r:id="rId57"/>
    <p:sldId id="414" r:id="rId58"/>
    <p:sldId id="384" r:id="rId59"/>
    <p:sldId id="283" r:id="rId60"/>
    <p:sldId id="386" r:id="rId61"/>
    <p:sldId id="387" r:id="rId62"/>
    <p:sldId id="284" r:id="rId63"/>
    <p:sldId id="285" r:id="rId64"/>
    <p:sldId id="381" r:id="rId65"/>
    <p:sldId id="382" r:id="rId66"/>
    <p:sldId id="391" r:id="rId67"/>
    <p:sldId id="383" r:id="rId68"/>
    <p:sldId id="392" r:id="rId69"/>
    <p:sldId id="393" r:id="rId70"/>
    <p:sldId id="369" r:id="rId71"/>
    <p:sldId id="390" r:id="rId72"/>
    <p:sldId id="371" r:id="rId73"/>
    <p:sldId id="310" r:id="rId74"/>
    <p:sldId id="311" r:id="rId75"/>
    <p:sldId id="312" r:id="rId76"/>
    <p:sldId id="408" r:id="rId77"/>
    <p:sldId id="304" r:id="rId78"/>
    <p:sldId id="325" r:id="rId79"/>
    <p:sldId id="334" r:id="rId80"/>
    <p:sldId id="333" r:id="rId81"/>
    <p:sldId id="326" r:id="rId82"/>
    <p:sldId id="327" r:id="rId83"/>
    <p:sldId id="328" r:id="rId84"/>
    <p:sldId id="329" r:id="rId85"/>
    <p:sldId id="407" r:id="rId86"/>
    <p:sldId id="330" r:id="rId87"/>
    <p:sldId id="331" r:id="rId88"/>
    <p:sldId id="332" r:id="rId89"/>
    <p:sldId id="405" r:id="rId90"/>
    <p:sldId id="365" r:id="rId91"/>
    <p:sldId id="366" r:id="rId92"/>
    <p:sldId id="409" r:id="rId93"/>
    <p:sldId id="346" r:id="rId94"/>
    <p:sldId id="345" r:id="rId95"/>
    <p:sldId id="351" r:id="rId96"/>
    <p:sldId id="355" r:id="rId97"/>
    <p:sldId id="404" r:id="rId98"/>
    <p:sldId id="406" r:id="rId99"/>
    <p:sldId id="415" r:id="rId100"/>
    <p:sldId id="416" r:id="rId101"/>
    <p:sldId id="263" r:id="rId102"/>
    <p:sldId id="296" r:id="rId103"/>
    <p:sldId id="294" r:id="rId104"/>
    <p:sldId id="309" r:id="rId10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C"/>
    <a:srgbClr val="005390"/>
    <a:srgbClr val="005392"/>
    <a:srgbClr val="005A9E"/>
    <a:srgbClr val="004266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918" autoAdjust="0"/>
  </p:normalViewPr>
  <p:slideViewPr>
    <p:cSldViewPr snapToGrid="0">
      <p:cViewPr varScale="1">
        <p:scale>
          <a:sx n="83" d="100"/>
          <a:sy n="83" d="100"/>
        </p:scale>
        <p:origin x="4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04T23:04:41.399" idx="1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09T09:56:52.994" idx="2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399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121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291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83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047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94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681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49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211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6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630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EDFF-263C-4320-8B2C-B44A81D91E07}" type="datetimeFigureOut">
              <a:rPr lang="fa-IR" smtClean="0"/>
              <a:t>14/01/1447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6921F-952D-411A-AB4B-2F88D1961D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9467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0E14-42FD-47C4-AE18-BA1861DDE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>
                <a:latin typeface="Times New Roman" panose="02020603050405020304" pitchFamily="18" charset="0"/>
              </a:rPr>
              <a:t>IN THE NAME OF GOD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REVIEW OF SHOCK</a:t>
            </a:r>
            <a:endParaRPr lang="fa-IR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D180-362F-4941-9587-7175BC2F4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rtl="0"/>
            <a:r>
              <a:rPr lang="en-US" dirty="0">
                <a:cs typeface="+mj-cs"/>
              </a:rPr>
              <a:t>BY</a:t>
            </a:r>
          </a:p>
          <a:p>
            <a:pPr rtl="0"/>
            <a:r>
              <a:rPr lang="en-US" dirty="0">
                <a:cs typeface="+mj-cs"/>
              </a:rPr>
              <a:t>Dr M </a:t>
            </a:r>
            <a:r>
              <a:rPr lang="en-US" dirty="0" err="1">
                <a:cs typeface="+mj-cs"/>
              </a:rPr>
              <a:t>Gholamrezapour</a:t>
            </a:r>
            <a:endParaRPr lang="en-US" dirty="0">
              <a:cs typeface="+mj-cs"/>
            </a:endParaRPr>
          </a:p>
          <a:p>
            <a:pPr rtl="0"/>
            <a:r>
              <a:rPr lang="en-US" dirty="0">
                <a:cs typeface="+mj-cs"/>
              </a:rPr>
              <a:t>Internist</a:t>
            </a:r>
            <a:endParaRPr lang="fa-I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135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99D0-C643-40C4-9C84-46EE9482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247F1-5B58-4716-B81E-E7E0F3CF7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ARTERIAL BLOOD PRESSURE</a:t>
            </a:r>
          </a:p>
          <a:p>
            <a:pPr algn="l" rtl="0"/>
            <a:r>
              <a:rPr lang="en-US" dirty="0"/>
              <a:t>Arterial blood pressure is the </a:t>
            </a:r>
            <a:r>
              <a:rPr lang="en-US" dirty="0">
                <a:solidFill>
                  <a:srgbClr val="FFFF00"/>
                </a:solidFill>
              </a:rPr>
              <a:t>force of blood </a:t>
            </a:r>
            <a:r>
              <a:rPr lang="en-US" dirty="0"/>
              <a:t>pushing against the</a:t>
            </a:r>
            <a:r>
              <a:rPr lang="en-US" dirty="0">
                <a:solidFill>
                  <a:srgbClr val="FFFF00"/>
                </a:solidFill>
              </a:rPr>
              <a:t> walls </a:t>
            </a:r>
            <a:r>
              <a:rPr lang="en-US" dirty="0"/>
              <a:t>of the arteries</a:t>
            </a:r>
          </a:p>
          <a:p>
            <a:pPr algn="l" rtl="0"/>
            <a:r>
              <a:rPr lang="en-US" dirty="0"/>
              <a:t>Arterial blood  pressure measurement consists of </a:t>
            </a:r>
            <a:r>
              <a:rPr lang="en-US" dirty="0">
                <a:solidFill>
                  <a:srgbClr val="FFFF00"/>
                </a:solidFill>
              </a:rPr>
              <a:t>three components</a:t>
            </a:r>
            <a:r>
              <a:rPr lang="en-US" dirty="0"/>
              <a:t>: </a:t>
            </a:r>
          </a:p>
          <a:p>
            <a:pPr lvl="1" algn="l" rtl="0"/>
            <a:r>
              <a:rPr lang="en-US" dirty="0"/>
              <a:t>The systolic arterial pressure </a:t>
            </a:r>
            <a:r>
              <a:rPr lang="en-US" dirty="0">
                <a:solidFill>
                  <a:srgbClr val="FFFF00"/>
                </a:solidFill>
              </a:rPr>
              <a:t>(SAP)</a:t>
            </a:r>
          </a:p>
          <a:p>
            <a:pPr lvl="1" algn="l" rtl="0"/>
            <a:r>
              <a:rPr lang="en-US" dirty="0"/>
              <a:t>Diastolic arterial pressure </a:t>
            </a:r>
            <a:r>
              <a:rPr lang="en-US" dirty="0">
                <a:solidFill>
                  <a:srgbClr val="FFFF00"/>
                </a:solidFill>
              </a:rPr>
              <a:t>(DAP) </a:t>
            </a:r>
          </a:p>
          <a:p>
            <a:pPr lvl="1" algn="l" rtl="0"/>
            <a:r>
              <a:rPr lang="en-US" dirty="0"/>
              <a:t>Mean arterial pressure </a:t>
            </a:r>
            <a:r>
              <a:rPr lang="en-US" dirty="0">
                <a:solidFill>
                  <a:srgbClr val="FFFF00"/>
                </a:solidFill>
              </a:rPr>
              <a:t>(MAP)</a:t>
            </a:r>
          </a:p>
          <a:p>
            <a:pPr lvl="2" algn="l" rtl="0"/>
            <a:r>
              <a:rPr lang="en-US" dirty="0"/>
              <a:t>The formula for estimating the mean blood pressure is: (</a:t>
            </a:r>
            <a:r>
              <a:rPr lang="en-US" dirty="0">
                <a:solidFill>
                  <a:srgbClr val="FFFF00"/>
                </a:solidFill>
              </a:rPr>
              <a:t>SAP+2×DAP)/3</a:t>
            </a:r>
          </a:p>
          <a:p>
            <a:pPr lvl="2" algn="l" rtl="0"/>
            <a:r>
              <a:rPr lang="en-US" dirty="0">
                <a:solidFill>
                  <a:srgbClr val="FFFF00"/>
                </a:solidFill>
              </a:rPr>
              <a:t>MAP=CO×SVR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502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EB6-E349-437D-8580-4EFAFB59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05CAC0-AE65-440F-B323-6A07DB4D0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5097"/>
            <a:ext cx="10515600" cy="3532393"/>
          </a:xfrm>
        </p:spPr>
      </p:pic>
    </p:spTree>
    <p:extLst>
      <p:ext uri="{BB962C8B-B14F-4D97-AF65-F5344CB8AC3E}">
        <p14:creationId xmlns:p14="http://schemas.microsoft.com/office/powerpoint/2010/main" val="27591254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18DF-3983-4AB8-AF32-0312BE22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MECHANISM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F7209-FBA9-4377-83B9-55D0134B2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 rtl="0">
              <a:buNone/>
            </a:pPr>
            <a:r>
              <a:rPr lang="en-US" dirty="0"/>
              <a:t>Inadequate delivery of oxygen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/>
              <a:t>Cellular injury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/>
              <a:t>Substrates  induces production and release of inflammatory mediators (damage-associated molecular patterns (DAMPs or “danger signals”))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/>
              <a:t>Functional and structural changes within the microvasculature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/>
              <a:t>Further  compromise perfusion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/>
              <a:t>Multiple organ failure ensues</a:t>
            </a:r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dirty="0"/>
              <a:t>If the process is not interrupted, the cycle leads to death.</a:t>
            </a:r>
            <a:endParaRPr lang="fa-IR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CA47C2E-44FD-45A0-9A6B-5DB388879455}"/>
              </a:ext>
            </a:extLst>
          </p:cNvPr>
          <p:cNvSpPr/>
          <p:nvPr/>
        </p:nvSpPr>
        <p:spPr>
          <a:xfrm>
            <a:off x="6059625" y="2028593"/>
            <a:ext cx="110836" cy="42949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D7EF8-BAAF-4C6E-AF10-513507C0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39" y="2672828"/>
            <a:ext cx="146317" cy="445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CDE8A9-40BA-4DCA-8F65-8B7D2148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365" y="3520031"/>
            <a:ext cx="146317" cy="44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BDD06-96B5-4B1A-B240-3E2B31A1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365" y="4202372"/>
            <a:ext cx="146317" cy="44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19A2A-5602-40FD-9756-34E3EEE93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13" y="4812281"/>
            <a:ext cx="146317" cy="445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D8AA3-CB46-4B46-A2DB-5CC2B015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366" y="5458980"/>
            <a:ext cx="14631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02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A0EAD07-6480-49FF-A434-2602D00B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5290"/>
            <a:ext cx="10134600" cy="602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719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2FE8688-4C4C-4924-A453-378325E74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861365"/>
            <a:ext cx="8778240" cy="5135270"/>
          </a:xfrm>
        </p:spPr>
      </p:pic>
    </p:spTree>
    <p:extLst>
      <p:ext uri="{BB962C8B-B14F-4D97-AF65-F5344CB8AC3E}">
        <p14:creationId xmlns:p14="http://schemas.microsoft.com/office/powerpoint/2010/main" val="21567865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Placement of two peripheral venous catheters (16G or 18G)</a:t>
            </a:r>
          </a:p>
          <a:p>
            <a:pPr algn="l" rtl="0"/>
            <a:r>
              <a:rPr lang="en-US" dirty="0"/>
              <a:t>Rapid </a:t>
            </a:r>
            <a:r>
              <a:rPr lang="en-US" dirty="0" err="1"/>
              <a:t>reexpansion</a:t>
            </a:r>
            <a:r>
              <a:rPr lang="en-US" dirty="0"/>
              <a:t> of the circulating intravascular blood volume </a:t>
            </a:r>
          </a:p>
          <a:p>
            <a:pPr algn="l" rtl="0"/>
            <a:r>
              <a:rPr lang="en-US" dirty="0"/>
              <a:t>Interventions to control ongoing losses</a:t>
            </a:r>
          </a:p>
          <a:p>
            <a:pPr algn="l" rtl="0"/>
            <a:r>
              <a:rPr lang="en-US" dirty="0"/>
              <a:t>Volume resuscitation is initiated with the rapid infusion of either isotonic saline or a balanced salt solution such as Ringer’s lactate</a:t>
            </a:r>
          </a:p>
          <a:p>
            <a:pPr algn="l" rtl="0"/>
            <a:r>
              <a:rPr lang="en-US" dirty="0"/>
              <a:t>Small volumes of hypertonic saline (particularly on severe traumatic brain injury)</a:t>
            </a:r>
          </a:p>
        </p:txBody>
      </p:sp>
    </p:spTree>
    <p:extLst>
      <p:ext uri="{BB962C8B-B14F-4D97-AF65-F5344CB8AC3E}">
        <p14:creationId xmlns:p14="http://schemas.microsoft.com/office/powerpoint/2010/main" val="189151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6AEC-5A7B-4E4B-947B-99636C0F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255C-D64F-4359-BC94-3BCB0B802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ARTERIAL BLOOD OXYGEN CONTENT</a:t>
            </a:r>
          </a:p>
          <a:p>
            <a:pPr algn="l" rtl="0"/>
            <a:r>
              <a:rPr lang="en-US" dirty="0"/>
              <a:t>Arterial blood oxygen content refers to </a:t>
            </a:r>
            <a:r>
              <a:rPr lang="en-US" dirty="0">
                <a:solidFill>
                  <a:srgbClr val="FFFF00"/>
                </a:solidFill>
              </a:rPr>
              <a:t>the total amount of oxygen </a:t>
            </a:r>
            <a:r>
              <a:rPr lang="en-US" dirty="0"/>
              <a:t>carried in </a:t>
            </a:r>
            <a:r>
              <a:rPr lang="en-US" dirty="0">
                <a:solidFill>
                  <a:srgbClr val="FFFF00"/>
                </a:solidFill>
              </a:rPr>
              <a:t>arterial blood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Primarily</a:t>
            </a:r>
            <a:r>
              <a:rPr lang="en-US" dirty="0"/>
              <a:t> bound to </a:t>
            </a:r>
            <a:r>
              <a:rPr lang="en-US" dirty="0">
                <a:solidFill>
                  <a:srgbClr val="FFFF00"/>
                </a:solidFill>
              </a:rPr>
              <a:t>hemoglobin</a:t>
            </a:r>
            <a:r>
              <a:rPr lang="en-US" dirty="0"/>
              <a:t> and a </a:t>
            </a:r>
            <a:r>
              <a:rPr lang="en-US" dirty="0">
                <a:solidFill>
                  <a:srgbClr val="FFFF00"/>
                </a:solidFill>
              </a:rPr>
              <a:t>smaller</a:t>
            </a:r>
            <a:r>
              <a:rPr lang="en-US" dirty="0"/>
              <a:t> amount </a:t>
            </a:r>
            <a:r>
              <a:rPr lang="en-US" dirty="0">
                <a:solidFill>
                  <a:srgbClr val="FFFF00"/>
                </a:solidFill>
              </a:rPr>
              <a:t>dissolved </a:t>
            </a:r>
            <a:r>
              <a:rPr lang="en-US" dirty="0"/>
              <a:t>in the plasma</a:t>
            </a:r>
          </a:p>
          <a:p>
            <a:pPr algn="l" rtl="0"/>
            <a:r>
              <a:rPr lang="en-US" dirty="0"/>
              <a:t>It's a crucial measure of </a:t>
            </a:r>
            <a:r>
              <a:rPr lang="en-US" dirty="0">
                <a:solidFill>
                  <a:srgbClr val="FFFF00"/>
                </a:solidFill>
              </a:rPr>
              <a:t>oxygen delivery </a:t>
            </a:r>
            <a:r>
              <a:rPr lang="en-US" dirty="0"/>
              <a:t>to the </a:t>
            </a:r>
            <a:r>
              <a:rPr lang="en-US" dirty="0">
                <a:solidFill>
                  <a:srgbClr val="FFFF00"/>
                </a:solidFill>
              </a:rPr>
              <a:t>body's tissue</a:t>
            </a:r>
          </a:p>
          <a:p>
            <a:pPr algn="l" rtl="0"/>
            <a:r>
              <a:rPr lang="pt-BR" dirty="0">
                <a:solidFill>
                  <a:srgbClr val="FFFF00"/>
                </a:solidFill>
              </a:rPr>
              <a:t>CaO2 = (1.34 x [Hgb] x SaO2) + (0.003 x PaO2)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r>
              <a:rPr lang="en-US" dirty="0"/>
              <a:t>Overall arterial oxygen content (CaO2) </a:t>
            </a:r>
            <a:r>
              <a:rPr lang="en-US" dirty="0">
                <a:solidFill>
                  <a:srgbClr val="FFFF00"/>
                </a:solidFill>
              </a:rPr>
              <a:t>is usually </a:t>
            </a:r>
            <a:r>
              <a:rPr lang="en-US" dirty="0"/>
              <a:t>around </a:t>
            </a:r>
            <a:r>
              <a:rPr lang="en-US" dirty="0">
                <a:solidFill>
                  <a:srgbClr val="FFFF00"/>
                </a:solidFill>
              </a:rPr>
              <a:t>17-20 ml O2 per 100 ml</a:t>
            </a:r>
            <a:r>
              <a:rPr lang="en-US" dirty="0"/>
              <a:t> of blood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/>
              <a:t> arterial oxygen content is called </a:t>
            </a:r>
            <a:r>
              <a:rPr lang="en-US" dirty="0">
                <a:solidFill>
                  <a:srgbClr val="FFFF00"/>
                </a:solidFill>
              </a:rPr>
              <a:t>hypoxemia</a:t>
            </a:r>
          </a:p>
        </p:txBody>
      </p:sp>
    </p:spTree>
    <p:extLst>
      <p:ext uri="{BB962C8B-B14F-4D97-AF65-F5344CB8AC3E}">
        <p14:creationId xmlns:p14="http://schemas.microsoft.com/office/powerpoint/2010/main" val="352461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933E-4890-4ABA-A14C-31E048B2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2E33-4796-41CD-85EB-F2B6169FD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DETERMINANTS OF OXYGEN DELIVARY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Amount of oxygen </a:t>
            </a:r>
            <a:r>
              <a:rPr lang="en-US" dirty="0"/>
              <a:t>that </a:t>
            </a:r>
            <a:r>
              <a:rPr lang="en-US" dirty="0" err="1">
                <a:solidFill>
                  <a:srgbClr val="FFFF00"/>
                </a:solidFill>
              </a:rPr>
              <a:t>delivary</a:t>
            </a:r>
            <a:r>
              <a:rPr lang="en-US" dirty="0"/>
              <a:t> to </a:t>
            </a:r>
            <a:r>
              <a:rPr lang="en-US" dirty="0">
                <a:solidFill>
                  <a:srgbClr val="FFFF00"/>
                </a:solidFill>
              </a:rPr>
              <a:t>tissues</a:t>
            </a:r>
            <a:r>
              <a:rPr lang="en-US" dirty="0"/>
              <a:t> by blood flow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two major components </a:t>
            </a:r>
            <a:r>
              <a:rPr lang="en-US" dirty="0"/>
              <a:t>of DO2 are cardiac output </a:t>
            </a:r>
            <a:r>
              <a:rPr lang="en-US" dirty="0">
                <a:solidFill>
                  <a:srgbClr val="FFFF00"/>
                </a:solidFill>
              </a:rPr>
              <a:t>(CO) </a:t>
            </a:r>
            <a:r>
              <a:rPr lang="en-US" dirty="0"/>
              <a:t>and arterial oxygen content </a:t>
            </a:r>
            <a:r>
              <a:rPr lang="en-US" dirty="0">
                <a:solidFill>
                  <a:srgbClr val="FFFF00"/>
                </a:solidFill>
              </a:rPr>
              <a:t>(CaO2)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DO2 = CO × CaO2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5211-9568-4BF9-9D09-C8147AC5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4F20-CEF3-4BB8-A453-7AD6E9D1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CARDIAC INDEX</a:t>
            </a:r>
          </a:p>
          <a:p>
            <a:pPr algn="l" rtl="0"/>
            <a:r>
              <a:rPr lang="en-US" dirty="0"/>
              <a:t>The cardiac index (CI) is a measure of </a:t>
            </a:r>
            <a:r>
              <a:rPr lang="en-US" dirty="0">
                <a:solidFill>
                  <a:srgbClr val="FFFF00"/>
                </a:solidFill>
              </a:rPr>
              <a:t>how well heart is pumping </a:t>
            </a:r>
            <a:r>
              <a:rPr lang="en-US" dirty="0"/>
              <a:t>blood, that </a:t>
            </a:r>
            <a:r>
              <a:rPr lang="en-US" dirty="0">
                <a:solidFill>
                  <a:srgbClr val="FFFF00"/>
                </a:solidFill>
              </a:rPr>
              <a:t>adjusted for  body size</a:t>
            </a:r>
          </a:p>
          <a:p>
            <a:pPr algn="l" rtl="0"/>
            <a:r>
              <a:rPr lang="en-US" dirty="0"/>
              <a:t>It's calculated by </a:t>
            </a:r>
            <a:r>
              <a:rPr lang="en-US" dirty="0">
                <a:solidFill>
                  <a:srgbClr val="FFFF00"/>
                </a:solidFill>
              </a:rPr>
              <a:t>dividing cardiac output by body surface area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5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BE00-EAD2-42EB-A604-0A3E9131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EE00-8157-41D4-94AC-ECA58E3D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/>
              <a:t>CENTRAL VENOUS PRESSURE</a:t>
            </a:r>
          </a:p>
          <a:p>
            <a:pPr algn="l" rtl="0"/>
            <a:r>
              <a:rPr lang="en-US" dirty="0"/>
              <a:t>CVP, or Central Venous Pressure, refers to the </a:t>
            </a:r>
            <a:r>
              <a:rPr lang="en-US" dirty="0">
                <a:solidFill>
                  <a:srgbClr val="FFFF00"/>
                </a:solidFill>
              </a:rPr>
              <a:t>blood pressure </a:t>
            </a:r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venae </a:t>
            </a:r>
            <a:r>
              <a:rPr lang="en-US" dirty="0" err="1">
                <a:solidFill>
                  <a:srgbClr val="FFFF00"/>
                </a:solidFill>
              </a:rPr>
              <a:t>cavae</a:t>
            </a:r>
            <a:r>
              <a:rPr lang="en-US" dirty="0">
                <a:solidFill>
                  <a:srgbClr val="FFFF00"/>
                </a:solidFill>
              </a:rPr>
              <a:t> near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right atrium </a:t>
            </a:r>
            <a:r>
              <a:rPr lang="en-US" dirty="0"/>
              <a:t>of the heart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510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FCCB-DB90-462B-9599-F3BA4CB0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534-680E-49EC-A0A4-C5D2C987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PULMUNARY GPILLARY WEDGE PRESSUR</a:t>
            </a:r>
          </a:p>
          <a:p>
            <a:pPr algn="l" rtl="0"/>
            <a:r>
              <a:rPr lang="en-US" dirty="0"/>
              <a:t>PCWP, or Pulmonary Capillary Wedge Pressure, is a measurement of </a:t>
            </a:r>
            <a:r>
              <a:rPr lang="en-US" dirty="0">
                <a:solidFill>
                  <a:srgbClr val="FFFF00"/>
                </a:solidFill>
              </a:rPr>
              <a:t>pressure in the small blood vessels of the lungs</a:t>
            </a:r>
            <a:r>
              <a:rPr lang="en-US" dirty="0"/>
              <a:t>, specifically the </a:t>
            </a:r>
            <a:r>
              <a:rPr lang="en-US" dirty="0">
                <a:solidFill>
                  <a:srgbClr val="FFFF00"/>
                </a:solidFill>
              </a:rPr>
              <a:t>pulmonary capillaries</a:t>
            </a:r>
            <a:endParaRPr lang="en-US" dirty="0"/>
          </a:p>
          <a:p>
            <a:pPr algn="l" rtl="0"/>
            <a:r>
              <a:rPr lang="en-US" dirty="0"/>
              <a:t>It's </a:t>
            </a:r>
            <a:r>
              <a:rPr lang="en-US" dirty="0">
                <a:solidFill>
                  <a:srgbClr val="FFFF00"/>
                </a:solidFill>
              </a:rPr>
              <a:t>an indirect estimate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pressure in the left atrium </a:t>
            </a:r>
            <a:r>
              <a:rPr lang="en-US" dirty="0"/>
              <a:t>of the heart and is often used to </a:t>
            </a:r>
            <a:r>
              <a:rPr lang="en-US" dirty="0">
                <a:solidFill>
                  <a:srgbClr val="FFFF00"/>
                </a:solidFill>
              </a:rPr>
              <a:t>assess left ventricular filling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7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6D932-140D-43F1-8B79-E4AE60DD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80391"/>
            <a:ext cx="8290560" cy="669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9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D522-72AB-4637-B55E-9D609553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IMPORTANCE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6092-D9A1-4CC7-8495-E1012716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Shock is </a:t>
            </a:r>
            <a:r>
              <a:rPr lang="en-US" dirty="0">
                <a:solidFill>
                  <a:srgbClr val="FFFF00"/>
                </a:solidFill>
              </a:rPr>
              <a:t>not uncommon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Most forms </a:t>
            </a:r>
            <a:r>
              <a:rPr lang="en-US" dirty="0"/>
              <a:t>of shock are </a:t>
            </a:r>
            <a:r>
              <a:rPr lang="en-US" dirty="0">
                <a:solidFill>
                  <a:srgbClr val="FFFF00"/>
                </a:solidFill>
              </a:rPr>
              <a:t>more common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advanced age </a:t>
            </a:r>
            <a:r>
              <a:rPr lang="en-US" dirty="0"/>
              <a:t>due to </a:t>
            </a:r>
            <a:r>
              <a:rPr lang="en-US" dirty="0">
                <a:solidFill>
                  <a:srgbClr val="FFFF00"/>
                </a:solidFill>
              </a:rPr>
              <a:t>comorbid conditions</a:t>
            </a:r>
          </a:p>
          <a:p>
            <a:pPr algn="l" rtl="0"/>
            <a:r>
              <a:rPr lang="en-US" dirty="0"/>
              <a:t>Cardiogenic shock complicates </a:t>
            </a:r>
            <a:r>
              <a:rPr lang="en-US" dirty="0">
                <a:solidFill>
                  <a:srgbClr val="FFFF00"/>
                </a:solidFill>
              </a:rPr>
              <a:t>5-10%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acute myocardial infarctions</a:t>
            </a:r>
            <a:r>
              <a:rPr lang="en-US" dirty="0"/>
              <a:t> in the U.S.</a:t>
            </a:r>
          </a:p>
          <a:p>
            <a:pPr algn="l" rtl="0"/>
            <a:r>
              <a:rPr lang="en-US" dirty="0"/>
              <a:t>Septic shock occurs </a:t>
            </a:r>
            <a:r>
              <a:rPr lang="en-US" dirty="0">
                <a:solidFill>
                  <a:srgbClr val="FFFF00"/>
                </a:solidFill>
              </a:rPr>
              <a:t>1000-2000</a:t>
            </a:r>
            <a:r>
              <a:rPr lang="en-US" dirty="0"/>
              <a:t> per 100,000 </a:t>
            </a:r>
            <a:r>
              <a:rPr lang="en-US" dirty="0">
                <a:solidFill>
                  <a:srgbClr val="FFFF00"/>
                </a:solidFill>
              </a:rPr>
              <a:t>hospital admissions </a:t>
            </a:r>
            <a:r>
              <a:rPr lang="en-US" dirty="0"/>
              <a:t>that is contain &gt; </a:t>
            </a:r>
            <a:r>
              <a:rPr lang="en-US" dirty="0">
                <a:solidFill>
                  <a:srgbClr val="FFFF00"/>
                </a:solidFill>
              </a:rPr>
              <a:t>300,000 cases </a:t>
            </a:r>
            <a:r>
              <a:rPr lang="en-US" dirty="0"/>
              <a:t>in the U.S. per year</a:t>
            </a:r>
          </a:p>
          <a:p>
            <a:pPr algn="l" rtl="0"/>
            <a:r>
              <a:rPr lang="en-US" dirty="0"/>
              <a:t>Shock can result to </a:t>
            </a:r>
            <a:r>
              <a:rPr lang="en-US" dirty="0">
                <a:solidFill>
                  <a:srgbClr val="FFFF00"/>
                </a:solidFill>
              </a:rPr>
              <a:t>morbidity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mortality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Mortality</a:t>
            </a:r>
            <a:r>
              <a:rPr lang="en-US" dirty="0"/>
              <a:t> due to shock is </a:t>
            </a:r>
            <a:r>
              <a:rPr lang="en-US" dirty="0">
                <a:solidFill>
                  <a:srgbClr val="FFFF00"/>
                </a:solidFill>
              </a:rPr>
              <a:t>high</a:t>
            </a:r>
          </a:p>
          <a:p>
            <a:pPr lvl="1" algn="l" rtl="0"/>
            <a:r>
              <a:rPr lang="en-US" dirty="0"/>
              <a:t>The mortality rate of </a:t>
            </a:r>
            <a:r>
              <a:rPr lang="en-US" dirty="0">
                <a:solidFill>
                  <a:srgbClr val="FFFF00"/>
                </a:solidFill>
              </a:rPr>
              <a:t>septic</a:t>
            </a:r>
            <a:r>
              <a:rPr lang="en-US" dirty="0"/>
              <a:t> shock may be </a:t>
            </a:r>
            <a:r>
              <a:rPr lang="en-US" dirty="0">
                <a:solidFill>
                  <a:srgbClr val="FFFF00"/>
                </a:solidFill>
              </a:rPr>
              <a:t>35 to 60 percent </a:t>
            </a:r>
          </a:p>
          <a:p>
            <a:pPr lvl="1" algn="l" rtl="0"/>
            <a:r>
              <a:rPr lang="en-US" dirty="0"/>
              <a:t>The mortality rate of cardiogenic shock </a:t>
            </a:r>
            <a:r>
              <a:rPr lang="en-US" dirty="0">
                <a:solidFill>
                  <a:srgbClr val="FFFF00"/>
                </a:solidFill>
              </a:rPr>
              <a:t>even higher</a:t>
            </a:r>
            <a:r>
              <a:rPr lang="en-US" dirty="0"/>
              <a:t>, and it is estimated to be </a:t>
            </a:r>
            <a:r>
              <a:rPr lang="en-US" dirty="0">
                <a:solidFill>
                  <a:srgbClr val="FFFF00"/>
                </a:solidFill>
              </a:rPr>
              <a:t>60 to 90 percent</a:t>
            </a:r>
          </a:p>
          <a:p>
            <a:pPr algn="l" rtl="0"/>
            <a:r>
              <a:rPr lang="en-US" dirty="0"/>
              <a:t>Shock can be </a:t>
            </a:r>
            <a:r>
              <a:rPr lang="en-US" dirty="0">
                <a:solidFill>
                  <a:srgbClr val="FFFF00"/>
                </a:solidFill>
              </a:rPr>
              <a:t>managed commonly </a:t>
            </a:r>
          </a:p>
        </p:txBody>
      </p:sp>
    </p:spTree>
    <p:extLst>
      <p:ext uri="{BB962C8B-B14F-4D97-AF65-F5344CB8AC3E}">
        <p14:creationId xmlns:p14="http://schemas.microsoft.com/office/powerpoint/2010/main" val="178762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A378-A4A3-4E13-90DA-7A2862A8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DEFINITION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85C5-809A-44F2-8824-E057533F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b="1" dirty="0">
              <a:cs typeface="+mj-cs"/>
            </a:endParaRPr>
          </a:p>
          <a:p>
            <a:pPr marL="0" indent="0" algn="ctr" rtl="0">
              <a:buNone/>
            </a:pPr>
            <a:r>
              <a:rPr lang="en-US" sz="4800" dirty="0">
                <a:cs typeface="+mj-cs"/>
              </a:rPr>
              <a:t>Shock is a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clinical syndrome </a:t>
            </a:r>
            <a:r>
              <a:rPr lang="en-US" sz="4800" dirty="0">
                <a:cs typeface="+mj-cs"/>
              </a:rPr>
              <a:t>that results from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inadequate tissue perfusion</a:t>
            </a:r>
          </a:p>
          <a:p>
            <a:pPr marL="0" indent="0" algn="ctr" rtl="0">
              <a:buNone/>
            </a:pPr>
            <a:endParaRPr lang="en-US" sz="4800" dirty="0">
              <a:cs typeface="+mj-cs"/>
            </a:endParaRPr>
          </a:p>
          <a:p>
            <a:pPr marL="0" indent="0" algn="ctr" rtl="0">
              <a:buNone/>
            </a:pPr>
            <a:r>
              <a:rPr lang="en-US" sz="4800" dirty="0">
                <a:cs typeface="+mj-cs"/>
              </a:rPr>
              <a:t>Shock is the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clinical condition </a:t>
            </a:r>
            <a:r>
              <a:rPr lang="en-US" sz="4800" dirty="0">
                <a:cs typeface="+mj-cs"/>
              </a:rPr>
              <a:t>of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organ dysfunction </a:t>
            </a:r>
            <a:r>
              <a:rPr lang="en-US" sz="4800" dirty="0">
                <a:cs typeface="+mj-cs"/>
              </a:rPr>
              <a:t>resulting </a:t>
            </a:r>
            <a:r>
              <a:rPr lang="en-US" sz="4800" dirty="0" err="1">
                <a:cs typeface="+mj-cs"/>
              </a:rPr>
              <a:t>froman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imbalance </a:t>
            </a:r>
            <a:r>
              <a:rPr lang="en-US" sz="4800" dirty="0">
                <a:cs typeface="+mj-cs"/>
              </a:rPr>
              <a:t>between cellular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oxygen supply </a:t>
            </a:r>
            <a:r>
              <a:rPr lang="en-US" sz="4800" dirty="0">
                <a:cs typeface="+mj-cs"/>
              </a:rPr>
              <a:t>and </a:t>
            </a:r>
            <a:r>
              <a:rPr lang="en-US" sz="4800" dirty="0">
                <a:solidFill>
                  <a:srgbClr val="FFFF00"/>
                </a:solidFill>
                <a:cs typeface="+mj-cs"/>
              </a:rPr>
              <a:t>demand</a:t>
            </a:r>
            <a:endParaRPr lang="fa-IR" sz="48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40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12A4-3D95-49FE-9A6F-4034CB26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POINT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7F6B-3CB7-4C75-BE40-34DEB62C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cellular oxygen imbalance </a:t>
            </a:r>
            <a:r>
              <a:rPr lang="en-US" dirty="0"/>
              <a:t>of shock is </a:t>
            </a:r>
            <a:r>
              <a:rPr lang="en-US" dirty="0">
                <a:solidFill>
                  <a:srgbClr val="FFFF00"/>
                </a:solidFill>
              </a:rPr>
              <a:t>most commonly </a:t>
            </a:r>
            <a:r>
              <a:rPr lang="en-US" dirty="0"/>
              <a:t>related to </a:t>
            </a:r>
            <a:r>
              <a:rPr lang="en-US" dirty="0">
                <a:solidFill>
                  <a:srgbClr val="FFFF00"/>
                </a:solidFill>
              </a:rPr>
              <a:t>impaired oxygen delivery </a:t>
            </a:r>
            <a:r>
              <a:rPr lang="en-US" dirty="0"/>
              <a:t>in the setting of </a:t>
            </a:r>
            <a:r>
              <a:rPr lang="en-US" dirty="0">
                <a:solidFill>
                  <a:srgbClr val="FFFF00"/>
                </a:solidFill>
              </a:rPr>
              <a:t>circulatory failure</a:t>
            </a:r>
            <a:endParaRPr lang="en-US" dirty="0"/>
          </a:p>
          <a:p>
            <a:pPr algn="l" rtl="0"/>
            <a:r>
              <a:rPr lang="en-US" dirty="0"/>
              <a:t>Shock can </a:t>
            </a:r>
            <a:r>
              <a:rPr lang="en-US" dirty="0">
                <a:solidFill>
                  <a:srgbClr val="FFFF00"/>
                </a:solidFill>
              </a:rPr>
              <a:t>also</a:t>
            </a:r>
            <a:r>
              <a:rPr lang="en-US" dirty="0"/>
              <a:t> develop during states of </a:t>
            </a:r>
            <a:r>
              <a:rPr lang="en-US" dirty="0">
                <a:solidFill>
                  <a:srgbClr val="FFFF00"/>
                </a:solidFill>
              </a:rPr>
              <a:t>increased oxygen consumption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impaired oxygen utilization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An example of </a:t>
            </a:r>
            <a:r>
              <a:rPr lang="en-US" dirty="0">
                <a:solidFill>
                  <a:srgbClr val="FFFF00"/>
                </a:solidFill>
              </a:rPr>
              <a:t>impaired oxygen utilization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cyanide poisoning</a:t>
            </a:r>
            <a:r>
              <a:rPr lang="en-US" dirty="0"/>
              <a:t>, which causes uncoupling of </a:t>
            </a:r>
            <a:r>
              <a:rPr lang="en-US" dirty="0">
                <a:solidFill>
                  <a:srgbClr val="FFFF00"/>
                </a:solidFill>
              </a:rPr>
              <a:t>oxidative phosphorylation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B0543B-F0CE-4ACC-8875-67F7A8350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63" y="0"/>
            <a:ext cx="4313873" cy="6827520"/>
          </a:xfrm>
        </p:spPr>
      </p:pic>
    </p:spTree>
    <p:extLst>
      <p:ext uri="{BB962C8B-B14F-4D97-AF65-F5344CB8AC3E}">
        <p14:creationId xmlns:p14="http://schemas.microsoft.com/office/powerpoint/2010/main" val="305811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05300" y="2766060"/>
            <a:ext cx="3048000" cy="4800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Proinflammatory</a:t>
            </a:r>
            <a:r>
              <a:rPr lang="en-US" dirty="0"/>
              <a:t> mediator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35280"/>
            <a:ext cx="1600200" cy="4267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56364" y="1154430"/>
            <a:ext cx="3330286" cy="4495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Hypoperfusion/Cellular hypoxia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9210" y="1981200"/>
            <a:ext cx="14478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Cell injury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08195" y="3657600"/>
            <a:ext cx="244983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Multiple organ injury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23410" y="4495800"/>
            <a:ext cx="27813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Multiple organ dysfunction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04360" y="5410200"/>
            <a:ext cx="2819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Multiple organ failure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56810" y="6225540"/>
            <a:ext cx="17526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Death</a:t>
            </a:r>
          </a:p>
        </p:txBody>
      </p:sp>
      <p:cxnSp>
        <p:nvCxnSpPr>
          <p:cNvPr id="3" name="Straight Connector 2"/>
          <p:cNvCxnSpPr>
            <a:cxnSpLocks/>
            <a:stCxn id="5" idx="2"/>
            <a:endCxn id="6" idx="0"/>
          </p:cNvCxnSpPr>
          <p:nvPr/>
        </p:nvCxnSpPr>
        <p:spPr>
          <a:xfrm flipH="1">
            <a:off x="5821507" y="762000"/>
            <a:ext cx="7793" cy="392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  <a:stCxn id="6" idx="2"/>
            <a:endCxn id="7" idx="0"/>
          </p:cNvCxnSpPr>
          <p:nvPr/>
        </p:nvCxnSpPr>
        <p:spPr>
          <a:xfrm>
            <a:off x="5821507" y="1604010"/>
            <a:ext cx="11603" cy="37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4" idx="0"/>
          </p:cNvCxnSpPr>
          <p:nvPr/>
        </p:nvCxnSpPr>
        <p:spPr>
          <a:xfrm flipH="1">
            <a:off x="5829300" y="2362200"/>
            <a:ext cx="3810" cy="403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8" idx="0"/>
          </p:cNvCxnSpPr>
          <p:nvPr/>
        </p:nvCxnSpPr>
        <p:spPr>
          <a:xfrm>
            <a:off x="5829300" y="3246120"/>
            <a:ext cx="3810" cy="411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2"/>
          </p:cNvCxnSpPr>
          <p:nvPr/>
        </p:nvCxnSpPr>
        <p:spPr>
          <a:xfrm>
            <a:off x="5833110" y="411480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2"/>
            <a:endCxn id="10" idx="0"/>
          </p:cNvCxnSpPr>
          <p:nvPr/>
        </p:nvCxnSpPr>
        <p:spPr>
          <a:xfrm>
            <a:off x="5814060" y="49530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11" idx="0"/>
          </p:cNvCxnSpPr>
          <p:nvPr/>
        </p:nvCxnSpPr>
        <p:spPr>
          <a:xfrm>
            <a:off x="5814060" y="5791200"/>
            <a:ext cx="19050" cy="434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4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577091B-81C7-49FE-87F7-255D9A10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84" y="-85574"/>
            <a:ext cx="9273032" cy="702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54695"/>
              </p:ext>
            </p:extLst>
          </p:nvPr>
        </p:nvGraphicFramePr>
        <p:xfrm>
          <a:off x="2286000" y="1600200"/>
          <a:ext cx="7543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/>
                        <a:t>Types of shock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/>
                        <a:t>Hypovolemic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/>
                        <a:t>Cardiogenic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   </a:t>
                      </a:r>
                      <a:r>
                        <a:rPr lang="en-US" sz="2800" dirty="0" err="1"/>
                        <a:t>Intracardiac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   Obstructive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Distributive (</a:t>
                      </a:r>
                      <a:r>
                        <a:rPr lang="en-US" sz="2800" b="1" dirty="0" err="1"/>
                        <a:t>Vasodilatory</a:t>
                      </a:r>
                      <a:r>
                        <a:rPr lang="en-US" sz="28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Combined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525406-8EA3-4381-A76B-90594755E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762" y="71437"/>
            <a:ext cx="4562475" cy="6715125"/>
          </a:xfrm>
        </p:spPr>
      </p:pic>
    </p:spTree>
    <p:extLst>
      <p:ext uri="{BB962C8B-B14F-4D97-AF65-F5344CB8AC3E}">
        <p14:creationId xmlns:p14="http://schemas.microsoft.com/office/powerpoint/2010/main" val="290117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81BD-B3FF-4AC8-815E-EF44BB7D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5AC7-0746-4A5A-99F3-D59F6CD8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This </a:t>
            </a:r>
            <a:r>
              <a:rPr lang="en-US" dirty="0">
                <a:solidFill>
                  <a:srgbClr val="FFFF00"/>
                </a:solidFill>
              </a:rPr>
              <a:t>most common </a:t>
            </a:r>
            <a:r>
              <a:rPr lang="en-US" dirty="0"/>
              <a:t>form of shock</a:t>
            </a:r>
          </a:p>
          <a:p>
            <a:pPr algn="l" rtl="0"/>
            <a:r>
              <a:rPr lang="en-US" dirty="0"/>
              <a:t>Loss of </a:t>
            </a:r>
            <a:r>
              <a:rPr lang="en-US" dirty="0">
                <a:solidFill>
                  <a:srgbClr val="FFFF00"/>
                </a:solidFill>
              </a:rPr>
              <a:t>red blood cell </a:t>
            </a:r>
            <a:r>
              <a:rPr lang="en-US" dirty="0"/>
              <a:t>mass and </a:t>
            </a:r>
            <a:r>
              <a:rPr lang="en-US" dirty="0">
                <a:solidFill>
                  <a:srgbClr val="FFFF00"/>
                </a:solidFill>
              </a:rPr>
              <a:t>plasma </a:t>
            </a:r>
          </a:p>
          <a:p>
            <a:pPr lvl="1" algn="l" rtl="0"/>
            <a:r>
              <a:rPr lang="en-US" dirty="0"/>
              <a:t>From </a:t>
            </a:r>
            <a:r>
              <a:rPr lang="en-US" dirty="0">
                <a:solidFill>
                  <a:srgbClr val="FFFF00"/>
                </a:solidFill>
              </a:rPr>
              <a:t>hemorrhage</a:t>
            </a:r>
          </a:p>
          <a:p>
            <a:pPr algn="l" rtl="0"/>
            <a:r>
              <a:rPr lang="en-US" dirty="0"/>
              <a:t>Loss of </a:t>
            </a:r>
            <a:r>
              <a:rPr lang="en-US" dirty="0">
                <a:solidFill>
                  <a:srgbClr val="FFFF00"/>
                </a:solidFill>
              </a:rPr>
              <a:t>plasma</a:t>
            </a:r>
            <a:r>
              <a:rPr lang="en-US" dirty="0"/>
              <a:t> volume alone </a:t>
            </a:r>
          </a:p>
          <a:p>
            <a:pPr lvl="1" algn="l" rtl="0"/>
            <a:r>
              <a:rPr lang="en-US" dirty="0"/>
              <a:t>From extravascular </a:t>
            </a:r>
            <a:r>
              <a:rPr lang="en-US" dirty="0">
                <a:solidFill>
                  <a:srgbClr val="FFFF00"/>
                </a:solidFill>
              </a:rPr>
              <a:t>fluid sequestration </a:t>
            </a:r>
          </a:p>
          <a:p>
            <a:pPr lvl="1" algn="l" rtl="0"/>
            <a:r>
              <a:rPr lang="en-US" dirty="0"/>
              <a:t>From </a:t>
            </a:r>
            <a:r>
              <a:rPr lang="en-US" dirty="0" err="1">
                <a:solidFill>
                  <a:srgbClr val="FFFF00"/>
                </a:solidFill>
              </a:rPr>
              <a:t>GI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FF00"/>
                </a:solidFill>
              </a:rPr>
              <a:t>urinary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insensible losses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0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ABA5-B989-4D86-8153-F2F23B1B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15BC-CA45-4652-A23A-0F9D900E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Normal </a:t>
            </a:r>
            <a:r>
              <a:rPr lang="en-US" dirty="0">
                <a:solidFill>
                  <a:srgbClr val="FFFF00"/>
                </a:solidFill>
              </a:rPr>
              <a:t>physiologic response </a:t>
            </a:r>
            <a:r>
              <a:rPr lang="en-US" dirty="0"/>
              <a:t>to hypovolemia is to </a:t>
            </a:r>
            <a:r>
              <a:rPr lang="en-US" dirty="0">
                <a:solidFill>
                  <a:srgbClr val="FFFF00"/>
                </a:solidFill>
              </a:rPr>
              <a:t>maintain perfusion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brain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heart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Increasing sympathetic activity</a:t>
            </a:r>
            <a:r>
              <a:rPr lang="en-US" dirty="0"/>
              <a:t>, leading to: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Systemic vasoconstriction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Tachycardia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Hyperventilation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Release of </a:t>
            </a:r>
            <a:r>
              <a:rPr lang="en-US" dirty="0">
                <a:solidFill>
                  <a:srgbClr val="FFFF00"/>
                </a:solidFill>
              </a:rPr>
              <a:t>stress hormones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Expansion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intravascular</a:t>
            </a:r>
            <a:r>
              <a:rPr lang="en-US" dirty="0"/>
              <a:t> volume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Recruitment of </a:t>
            </a:r>
            <a:r>
              <a:rPr lang="en-US" dirty="0">
                <a:solidFill>
                  <a:srgbClr val="FFFF00"/>
                </a:solidFill>
              </a:rPr>
              <a:t>interstitial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intracellular</a:t>
            </a:r>
            <a:r>
              <a:rPr lang="en-US" dirty="0"/>
              <a:t> fluid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Reduction of </a:t>
            </a:r>
            <a:r>
              <a:rPr lang="en-US" dirty="0">
                <a:solidFill>
                  <a:srgbClr val="FFFF00"/>
                </a:solidFill>
              </a:rPr>
              <a:t>urine output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F334-5C10-419F-AE84-986A453D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E144-E00B-4DBD-AC93-516C8A4B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Caused by </a:t>
            </a:r>
            <a:r>
              <a:rPr lang="en-US" dirty="0">
                <a:solidFill>
                  <a:srgbClr val="FFFF00"/>
                </a:solidFill>
              </a:rPr>
              <a:t>failure</a:t>
            </a:r>
            <a:r>
              <a:rPr lang="en-US" dirty="0"/>
              <a:t>, often </a:t>
            </a:r>
            <a:r>
              <a:rPr lang="en-US" dirty="0">
                <a:solidFill>
                  <a:srgbClr val="FFFF00"/>
                </a:solidFill>
              </a:rPr>
              <a:t>sudden</a:t>
            </a:r>
            <a:r>
              <a:rPr lang="en-US" dirty="0"/>
              <a:t>, of the </a:t>
            </a:r>
            <a:r>
              <a:rPr lang="en-US" dirty="0">
                <a:solidFill>
                  <a:srgbClr val="FFFF00"/>
                </a:solidFill>
              </a:rPr>
              <a:t>heart</a:t>
            </a:r>
            <a:r>
              <a:rPr lang="en-US" dirty="0"/>
              <a:t> as an </a:t>
            </a:r>
            <a:r>
              <a:rPr lang="en-US" dirty="0">
                <a:solidFill>
                  <a:srgbClr val="FFFF00"/>
                </a:solidFill>
              </a:rPr>
              <a:t>effective pump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Ineffective contractile activity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right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left</a:t>
            </a:r>
            <a:r>
              <a:rPr lang="en-US" dirty="0"/>
              <a:t> side of heart leads to </a:t>
            </a:r>
            <a:r>
              <a:rPr lang="en-US" dirty="0">
                <a:solidFill>
                  <a:srgbClr val="FFFF00"/>
                </a:solidFill>
              </a:rPr>
              <a:t>accumulation of blood </a:t>
            </a:r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venous circulation </a:t>
            </a:r>
            <a:r>
              <a:rPr lang="en-US" dirty="0"/>
              <a:t>upstream to the failing ventricle</a:t>
            </a:r>
          </a:p>
          <a:p>
            <a:pPr algn="l" rtl="0"/>
            <a:r>
              <a:rPr lang="en-US" dirty="0"/>
              <a:t>When the cardiac process affects the </a:t>
            </a:r>
            <a:r>
              <a:rPr lang="en-US" dirty="0">
                <a:solidFill>
                  <a:srgbClr val="FFFF00"/>
                </a:solidFill>
              </a:rPr>
              <a:t>left ventricle </a:t>
            </a:r>
            <a:r>
              <a:rPr lang="en-US" dirty="0"/>
              <a:t>(LV), there will be elevation of the </a:t>
            </a:r>
            <a:r>
              <a:rPr lang="en-US" dirty="0">
                <a:solidFill>
                  <a:srgbClr val="FFFF00"/>
                </a:solidFill>
              </a:rPr>
              <a:t>PCWP</a:t>
            </a:r>
            <a:r>
              <a:rPr lang="en-US" dirty="0"/>
              <a:t> and when it affects the </a:t>
            </a:r>
            <a:r>
              <a:rPr lang="en-US" dirty="0">
                <a:solidFill>
                  <a:srgbClr val="FFFF00"/>
                </a:solidFill>
              </a:rPr>
              <a:t>right ventricle </a:t>
            </a:r>
            <a:r>
              <a:rPr lang="en-US" dirty="0"/>
              <a:t>(RV), the </a:t>
            </a:r>
            <a:r>
              <a:rPr lang="en-US" dirty="0">
                <a:solidFill>
                  <a:srgbClr val="FFFF00"/>
                </a:solidFill>
              </a:rPr>
              <a:t>CVP</a:t>
            </a:r>
            <a:r>
              <a:rPr lang="en-US" dirty="0"/>
              <a:t> will be </a:t>
            </a:r>
            <a:r>
              <a:rPr lang="en-US" dirty="0">
                <a:solidFill>
                  <a:srgbClr val="FFFF00"/>
                </a:solidFill>
              </a:rPr>
              <a:t>elevated</a:t>
            </a:r>
          </a:p>
          <a:p>
            <a:pPr algn="l" rtl="0"/>
            <a:r>
              <a:rPr lang="en-US" dirty="0"/>
              <a:t>Occurs 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Most commonly </a:t>
            </a:r>
            <a:r>
              <a:rPr lang="en-US" dirty="0"/>
              <a:t>as a complication of acute myocardial infarction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Terminal stage of chronic heart failure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Severe bradyarrhythmia or tachyarrhythmias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Valvular heart disease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Significant cardiac contusion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82251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most common joint etiology</a:t>
            </a:r>
            <a:r>
              <a:rPr lang="en-US" dirty="0"/>
              <a:t> is </a:t>
            </a:r>
            <a:r>
              <a:rPr lang="en-US" dirty="0">
                <a:solidFill>
                  <a:srgbClr val="FFFF00"/>
                </a:solidFill>
              </a:rPr>
              <a:t>severe LV dysfunction</a:t>
            </a:r>
          </a:p>
          <a:p>
            <a:pPr algn="l" rtl="0"/>
            <a:r>
              <a:rPr lang="en-US" dirty="0"/>
              <a:t>During cardiogenic shock, the </a:t>
            </a:r>
            <a:r>
              <a:rPr lang="en-US" dirty="0">
                <a:solidFill>
                  <a:srgbClr val="FFFF00"/>
                </a:solidFill>
              </a:rPr>
              <a:t>cardiac pump failure </a:t>
            </a:r>
            <a:r>
              <a:rPr lang="en-US" dirty="0"/>
              <a:t>decreases the </a:t>
            </a:r>
            <a:r>
              <a:rPr lang="en-US" dirty="0">
                <a:solidFill>
                  <a:srgbClr val="FFFF00"/>
                </a:solidFill>
              </a:rPr>
              <a:t>CO</a:t>
            </a:r>
          </a:p>
          <a:p>
            <a:pPr algn="l" rtl="0"/>
            <a:r>
              <a:rPr lang="en-US" dirty="0"/>
              <a:t>Cardiogenic shock is </a:t>
            </a:r>
            <a:r>
              <a:rPr lang="en-US" dirty="0">
                <a:solidFill>
                  <a:srgbClr val="FFFF00"/>
                </a:solidFill>
              </a:rPr>
              <a:t>life-threatening conditions </a:t>
            </a:r>
            <a:r>
              <a:rPr lang="en-US" dirty="0"/>
              <a:t>that </a:t>
            </a:r>
            <a:r>
              <a:rPr lang="en-US" dirty="0">
                <a:solidFill>
                  <a:srgbClr val="FFFF00"/>
                </a:solidFill>
              </a:rPr>
              <a:t>should be treated </a:t>
            </a:r>
            <a:r>
              <a:rPr lang="en-US" dirty="0"/>
              <a:t>as </a:t>
            </a:r>
            <a:r>
              <a:rPr lang="en-US" dirty="0">
                <a:solidFill>
                  <a:srgbClr val="FFFF00"/>
                </a:solidFill>
              </a:rPr>
              <a:t>medical emergencies</a:t>
            </a:r>
          </a:p>
          <a:p>
            <a:pPr algn="l" rtl="0"/>
            <a:r>
              <a:rPr lang="en-US" dirty="0"/>
              <a:t>It is associated with </a:t>
            </a:r>
            <a:r>
              <a:rPr lang="en-US" dirty="0">
                <a:solidFill>
                  <a:srgbClr val="FFFF00"/>
                </a:solidFill>
              </a:rPr>
              <a:t>in-hospital mortality </a:t>
            </a:r>
            <a:r>
              <a:rPr lang="en-US" dirty="0"/>
              <a:t>rates </a:t>
            </a:r>
            <a:r>
              <a:rPr lang="en-US" dirty="0">
                <a:solidFill>
                  <a:srgbClr val="FFFF00"/>
                </a:solidFill>
              </a:rPr>
              <a:t>&gt;50%</a:t>
            </a:r>
          </a:p>
        </p:txBody>
      </p:sp>
    </p:spTree>
    <p:extLst>
      <p:ext uri="{BB962C8B-B14F-4D97-AF65-F5344CB8AC3E}">
        <p14:creationId xmlns:p14="http://schemas.microsoft.com/office/powerpoint/2010/main" val="645017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Cardiogenic shock (CS) is characterized by </a:t>
            </a:r>
          </a:p>
          <a:p>
            <a:pPr lvl="1" algn="l" rtl="0"/>
            <a:r>
              <a:rPr lang="en-US" dirty="0"/>
              <a:t>Systemic </a:t>
            </a:r>
            <a:r>
              <a:rPr lang="en-US" dirty="0" err="1">
                <a:solidFill>
                  <a:srgbClr val="FFFF00"/>
                </a:solidFill>
              </a:rPr>
              <a:t>hypoperfusion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1" algn="l" rtl="0"/>
            <a:r>
              <a:rPr lang="en-US" dirty="0"/>
              <a:t>Depression of the </a:t>
            </a:r>
            <a:r>
              <a:rPr lang="en-US" dirty="0">
                <a:solidFill>
                  <a:srgbClr val="FFFF00"/>
                </a:solidFill>
              </a:rPr>
              <a:t>cardiac index (&lt;2.2 [L/min]/m2) </a:t>
            </a:r>
          </a:p>
          <a:p>
            <a:pPr lvl="1" algn="l" rtl="0"/>
            <a:r>
              <a:rPr lang="en-US" dirty="0"/>
              <a:t>Sustained systolic arterial </a:t>
            </a:r>
            <a:r>
              <a:rPr lang="en-US" dirty="0">
                <a:solidFill>
                  <a:srgbClr val="FFFF00"/>
                </a:solidFill>
              </a:rPr>
              <a:t>hypotension (&lt;90 mmHg) </a:t>
            </a:r>
          </a:p>
          <a:p>
            <a:pPr lvl="1" algn="l" rtl="0"/>
            <a:r>
              <a:rPr lang="en-US" dirty="0"/>
              <a:t>An elevated filling pressure </a:t>
            </a:r>
            <a:r>
              <a:rPr lang="en-US" dirty="0">
                <a:solidFill>
                  <a:srgbClr val="FFFF00"/>
                </a:solidFill>
              </a:rPr>
              <a:t>(PCWP &gt;18 mmHg)</a:t>
            </a:r>
          </a:p>
        </p:txBody>
      </p:sp>
    </p:spTree>
    <p:extLst>
      <p:ext uri="{BB962C8B-B14F-4D97-AF65-F5344CB8AC3E}">
        <p14:creationId xmlns:p14="http://schemas.microsoft.com/office/powerpoint/2010/main" val="121210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4B5F-8EA9-44A8-AB58-ADF87AD4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OBSTRACTIVE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CAE4-DB17-4DE8-A523-2CA7A8EEB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Caused by </a:t>
            </a:r>
            <a:r>
              <a:rPr lang="en-US" dirty="0">
                <a:solidFill>
                  <a:srgbClr val="FFFF00"/>
                </a:solidFill>
              </a:rPr>
              <a:t>compression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heart and surrounding structures</a:t>
            </a:r>
          </a:p>
          <a:p>
            <a:pPr algn="l" rtl="0"/>
            <a:r>
              <a:rPr lang="en-US" dirty="0"/>
              <a:t>Obstructive shock is also characterized by a </a:t>
            </a:r>
            <a:r>
              <a:rPr lang="en-US" dirty="0">
                <a:solidFill>
                  <a:srgbClr val="FFFF00"/>
                </a:solidFill>
              </a:rPr>
              <a:t>reduction</a:t>
            </a:r>
            <a:r>
              <a:rPr lang="en-US" dirty="0"/>
              <a:t> in </a:t>
            </a:r>
            <a:r>
              <a:rPr lang="en-US" dirty="0">
                <a:solidFill>
                  <a:srgbClr val="FFFF00"/>
                </a:solidFill>
              </a:rPr>
              <a:t>oxygen delivery</a:t>
            </a:r>
            <a:r>
              <a:rPr lang="en-US" dirty="0"/>
              <a:t> related to </a:t>
            </a:r>
            <a:r>
              <a:rPr lang="en-US" dirty="0">
                <a:solidFill>
                  <a:srgbClr val="FFFF00"/>
                </a:solidFill>
              </a:rPr>
              <a:t>reduced CO</a:t>
            </a:r>
          </a:p>
          <a:p>
            <a:pPr algn="l" rtl="0"/>
            <a:r>
              <a:rPr lang="en-US" dirty="0"/>
              <a:t>The etiology of the </a:t>
            </a:r>
            <a:r>
              <a:rPr lang="en-US" dirty="0">
                <a:solidFill>
                  <a:srgbClr val="FFFF00"/>
                </a:solidFill>
              </a:rPr>
              <a:t>reduced CO </a:t>
            </a:r>
            <a:r>
              <a:rPr lang="en-US" dirty="0"/>
              <a:t>is an extracardiac pulmonary vascular or mechanical process </a:t>
            </a:r>
            <a:r>
              <a:rPr lang="en-US" dirty="0">
                <a:solidFill>
                  <a:srgbClr val="FFFF00"/>
                </a:solidFill>
              </a:rPr>
              <a:t>impairing blood flow</a:t>
            </a:r>
          </a:p>
          <a:p>
            <a:pPr algn="l" rtl="0"/>
            <a:r>
              <a:rPr lang="en-US" dirty="0"/>
              <a:t>Obstructive shock with impeded venous return may be caused by any increase in intrathoracic pressure</a:t>
            </a:r>
          </a:p>
          <a:p>
            <a:pPr algn="l" rtl="0"/>
            <a:r>
              <a:rPr lang="en-US" dirty="0"/>
              <a:t>Occurs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Blood or fluid within the poorly distensible pericardial sac may cause </a:t>
            </a:r>
            <a:r>
              <a:rPr lang="en-US" dirty="0">
                <a:solidFill>
                  <a:srgbClr val="FFFF00"/>
                </a:solidFill>
              </a:rPr>
              <a:t>tamponade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Tension pneumothorax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Pulmonary embolism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Severe </a:t>
            </a:r>
            <a:r>
              <a:rPr lang="en-US" dirty="0">
                <a:solidFill>
                  <a:srgbClr val="FFFF00"/>
                </a:solidFill>
              </a:rPr>
              <a:t>constrictive pericarditis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Excessive positive-pressure ventilation to support pulmonary function</a:t>
            </a:r>
          </a:p>
        </p:txBody>
      </p:sp>
    </p:spTree>
    <p:extLst>
      <p:ext uri="{BB962C8B-B14F-4D97-AF65-F5344CB8AC3E}">
        <p14:creationId xmlns:p14="http://schemas.microsoft.com/office/powerpoint/2010/main" val="201834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3B567-6085-4D00-86E9-F3DD309CE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49377"/>
            <a:ext cx="8778240" cy="6759245"/>
          </a:xfrm>
        </p:spPr>
      </p:pic>
    </p:spTree>
    <p:extLst>
      <p:ext uri="{BB962C8B-B14F-4D97-AF65-F5344CB8AC3E}">
        <p14:creationId xmlns:p14="http://schemas.microsoft.com/office/powerpoint/2010/main" val="2034282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DISTRIBUTIVE SHOCK</a:t>
            </a:r>
            <a:br>
              <a:rPr lang="en-US" b="1" dirty="0"/>
            </a:br>
            <a:r>
              <a:rPr lang="en-US" b="1" dirty="0"/>
              <a:t>(VASODILATORY SHOCK)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Distributive (</a:t>
            </a:r>
            <a:r>
              <a:rPr lang="en-US" dirty="0" err="1"/>
              <a:t>vasodilatory</a:t>
            </a:r>
            <a:r>
              <a:rPr lang="en-US" dirty="0"/>
              <a:t>) shock is a </a:t>
            </a:r>
            <a:r>
              <a:rPr lang="en-US" dirty="0">
                <a:solidFill>
                  <a:srgbClr val="FFFF00"/>
                </a:solidFill>
              </a:rPr>
              <a:t>consequence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severely decreased SVR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CO is typically increased </a:t>
            </a:r>
            <a:r>
              <a:rPr lang="en-US" dirty="0"/>
              <a:t>in an effort to </a:t>
            </a:r>
            <a:r>
              <a:rPr lang="en-US" dirty="0">
                <a:solidFill>
                  <a:srgbClr val="FFFF00"/>
                </a:solidFill>
              </a:rPr>
              <a:t>compensate</a:t>
            </a:r>
            <a:r>
              <a:rPr lang="en-US" dirty="0"/>
              <a:t> for the </a:t>
            </a:r>
            <a:r>
              <a:rPr lang="en-US" dirty="0">
                <a:solidFill>
                  <a:srgbClr val="FFFF00"/>
                </a:solidFill>
              </a:rPr>
              <a:t>diminished SVR </a:t>
            </a:r>
          </a:p>
          <a:p>
            <a:pPr algn="l" rtl="0"/>
            <a:r>
              <a:rPr lang="en-US" dirty="0"/>
              <a:t>The PCWP may be </a:t>
            </a:r>
            <a:r>
              <a:rPr lang="en-US" dirty="0">
                <a:solidFill>
                  <a:srgbClr val="FFFF00"/>
                </a:solidFill>
              </a:rPr>
              <a:t>low or normal</a:t>
            </a:r>
          </a:p>
        </p:txBody>
      </p:sp>
    </p:spTree>
    <p:extLst>
      <p:ext uri="{BB962C8B-B14F-4D97-AF65-F5344CB8AC3E}">
        <p14:creationId xmlns:p14="http://schemas.microsoft.com/office/powerpoint/2010/main" val="3037380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/>
              <a:t>DISTRIBUTIVE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t"/>
            <a:r>
              <a:rPr lang="en-US" dirty="0"/>
              <a:t>Septic shock</a:t>
            </a:r>
          </a:p>
          <a:p>
            <a:pPr algn="l" rtl="0"/>
            <a:r>
              <a:rPr lang="en-US" dirty="0"/>
              <a:t>Inflammatory shock</a:t>
            </a:r>
          </a:p>
          <a:p>
            <a:pPr algn="l" rtl="0"/>
            <a:r>
              <a:rPr lang="en-US" dirty="0" err="1"/>
              <a:t>Hypoadrenalism</a:t>
            </a:r>
            <a:endParaRPr lang="en-US" dirty="0"/>
          </a:p>
          <a:p>
            <a:pPr algn="l" rtl="0"/>
            <a:r>
              <a:rPr lang="en-US" dirty="0"/>
              <a:t>Neurogenic shock</a:t>
            </a:r>
          </a:p>
          <a:p>
            <a:pPr algn="l" rtl="0"/>
            <a:r>
              <a:rPr lang="en-US" dirty="0"/>
              <a:t>Anaphylactic  shock</a:t>
            </a:r>
          </a:p>
          <a:p>
            <a:pPr algn="l" rtl="0"/>
            <a:r>
              <a:rPr lang="en-US" dirty="0"/>
              <a:t>Myxedema coma</a:t>
            </a:r>
          </a:p>
          <a:p>
            <a:pPr algn="l" rtl="0"/>
            <a:r>
              <a:rPr lang="en-US" dirty="0"/>
              <a:t>Acute systemic inflammation following acute myocardial infarction</a:t>
            </a:r>
          </a:p>
          <a:p>
            <a:pPr algn="l" rtl="0"/>
            <a:r>
              <a:rPr lang="en-US" dirty="0"/>
              <a:t>Post-resuscitation syndrome</a:t>
            </a:r>
          </a:p>
          <a:p>
            <a:pPr algn="l" rtl="0"/>
            <a:r>
              <a:rPr lang="en-US" dirty="0"/>
              <a:t>Post-cardiopulmonary bypass</a:t>
            </a:r>
          </a:p>
        </p:txBody>
      </p:sp>
    </p:spTree>
    <p:extLst>
      <p:ext uri="{BB962C8B-B14F-4D97-AF65-F5344CB8AC3E}">
        <p14:creationId xmlns:p14="http://schemas.microsoft.com/office/powerpoint/2010/main" val="84559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3B2-9E68-4178-B49B-DB3A8940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SEPTIC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8B13-20D4-4DD4-85AF-E2A25AD1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most common </a:t>
            </a:r>
            <a:r>
              <a:rPr lang="en-US" dirty="0"/>
              <a:t>cause of </a:t>
            </a:r>
            <a:r>
              <a:rPr lang="en-US" dirty="0">
                <a:solidFill>
                  <a:srgbClr val="FFFF00"/>
                </a:solidFill>
              </a:rPr>
              <a:t>high-cardiac-output hypotension </a:t>
            </a:r>
            <a:r>
              <a:rPr lang="en-US" dirty="0"/>
              <a:t>is sepsis</a:t>
            </a:r>
          </a:p>
          <a:p>
            <a:pPr algn="l" rtl="0"/>
            <a:r>
              <a:rPr lang="en-US" dirty="0"/>
              <a:t>Caused by the </a:t>
            </a:r>
            <a:r>
              <a:rPr lang="en-US" dirty="0">
                <a:solidFill>
                  <a:srgbClr val="FFFF00"/>
                </a:solidFill>
              </a:rPr>
              <a:t>systemic response </a:t>
            </a:r>
            <a:r>
              <a:rPr lang="en-US" dirty="0"/>
              <a:t>to a </a:t>
            </a:r>
            <a:r>
              <a:rPr lang="en-US" dirty="0">
                <a:solidFill>
                  <a:srgbClr val="FFFF00"/>
                </a:solidFill>
              </a:rPr>
              <a:t>severe infection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hallmark</a:t>
            </a:r>
            <a:r>
              <a:rPr lang="en-US" dirty="0"/>
              <a:t> of septic shock is a decrease in </a:t>
            </a:r>
            <a:r>
              <a:rPr lang="en-US" dirty="0">
                <a:solidFill>
                  <a:srgbClr val="FFFF00"/>
                </a:solidFill>
              </a:rPr>
              <a:t>peripheral vascular resistance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enhance the permeability </a:t>
            </a:r>
            <a:r>
              <a:rPr lang="en-US" dirty="0"/>
              <a:t>of local blood vessels</a:t>
            </a:r>
          </a:p>
          <a:p>
            <a:pPr algn="l" rtl="0"/>
            <a:r>
              <a:rPr lang="en-US" dirty="0"/>
              <a:t>Septic shock </a:t>
            </a:r>
            <a:r>
              <a:rPr lang="en-US" dirty="0">
                <a:solidFill>
                  <a:srgbClr val="FFFF00"/>
                </a:solidFill>
              </a:rPr>
              <a:t>refers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sepsis accompanied by hypotension </a:t>
            </a:r>
            <a:r>
              <a:rPr lang="en-US" dirty="0"/>
              <a:t>that </a:t>
            </a:r>
            <a:r>
              <a:rPr lang="en-US" dirty="0">
                <a:solidFill>
                  <a:srgbClr val="FFFF00"/>
                </a:solidFill>
              </a:rPr>
              <a:t>cannot be corrected </a:t>
            </a:r>
            <a:r>
              <a:rPr lang="en-US" dirty="0"/>
              <a:t>by the </a:t>
            </a:r>
            <a:r>
              <a:rPr lang="en-US" dirty="0">
                <a:solidFill>
                  <a:srgbClr val="FFFF00"/>
                </a:solidFill>
              </a:rPr>
              <a:t>infusion of fluids</a:t>
            </a:r>
          </a:p>
          <a:p>
            <a:pPr algn="l" rtl="0"/>
            <a:r>
              <a:rPr lang="en-US" dirty="0"/>
              <a:t>Approximately </a:t>
            </a:r>
            <a:r>
              <a:rPr lang="en-US" dirty="0">
                <a:solidFill>
                  <a:srgbClr val="FFFF00"/>
                </a:solidFill>
              </a:rPr>
              <a:t>two-thirds</a:t>
            </a:r>
            <a:r>
              <a:rPr lang="en-US" dirty="0"/>
              <a:t> of the cases occur in patients with </a:t>
            </a:r>
            <a:r>
              <a:rPr lang="en-US" dirty="0">
                <a:solidFill>
                  <a:srgbClr val="FFFF00"/>
                </a:solidFill>
              </a:rPr>
              <a:t>significant underlying illness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Clinical findings </a:t>
            </a:r>
            <a:r>
              <a:rPr lang="en-US" dirty="0"/>
              <a:t>result from the </a:t>
            </a:r>
            <a:r>
              <a:rPr lang="en-US" dirty="0">
                <a:solidFill>
                  <a:srgbClr val="FFFF00"/>
                </a:solidFill>
              </a:rPr>
              <a:t>combination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metabolic and circulatory </a:t>
            </a:r>
            <a:r>
              <a:rPr lang="en-US" dirty="0"/>
              <a:t>derangements driven by systemic infection and the release of </a:t>
            </a:r>
            <a:r>
              <a:rPr lang="en-US" dirty="0">
                <a:solidFill>
                  <a:srgbClr val="FFFF00"/>
                </a:solidFill>
              </a:rPr>
              <a:t>toxic components </a:t>
            </a:r>
            <a:r>
              <a:rPr lang="en-US" dirty="0"/>
              <a:t>of infectious organisms</a:t>
            </a:r>
          </a:p>
          <a:p>
            <a:pPr lvl="1" algn="l" rtl="0"/>
            <a:r>
              <a:rPr lang="en-US" b="0" i="0" u="none" strike="noStrike" baseline="0" dirty="0">
                <a:latin typeface="T3Font_2"/>
              </a:rPr>
              <a:t>Organism toxins lead to release of cytokines, including interleukin 1 and tumor necrosis factor </a:t>
            </a:r>
            <a:r>
              <a:rPr lang="en-US" b="0" i="0" u="none" strike="noStrike" baseline="0" dirty="0">
                <a:latin typeface="T3Font_8"/>
              </a:rPr>
              <a:t>α</a:t>
            </a:r>
            <a:r>
              <a:rPr lang="en-US" b="0" i="0" u="none" strike="noStrike" baseline="0" dirty="0">
                <a:latin typeface="T3Font_2"/>
              </a:rPr>
              <a:t>, from tissue macrophages</a:t>
            </a:r>
          </a:p>
          <a:p>
            <a:pPr lvl="1" algn="l" rtl="0"/>
            <a:r>
              <a:rPr lang="en-US" dirty="0"/>
              <a:t>Tissue factor expression and fibrin deposition are increased.</a:t>
            </a:r>
          </a:p>
          <a:p>
            <a:pPr lvl="1" algn="l" rtl="0"/>
            <a:r>
              <a:rPr lang="en-US" dirty="0"/>
              <a:t>Disseminated intravascular coagulation may develop.</a:t>
            </a:r>
          </a:p>
          <a:p>
            <a:pPr lvl="1" algn="l" rtl="0"/>
            <a:r>
              <a:rPr lang="en-US" dirty="0"/>
              <a:t>Nitrous oxide, a powerful vasodilator, is released.</a:t>
            </a:r>
          </a:p>
          <a:p>
            <a:pPr algn="l" rtl="0"/>
            <a:r>
              <a:rPr lang="en-US" dirty="0"/>
              <a:t>Hyperdynamic</a:t>
            </a:r>
          </a:p>
          <a:p>
            <a:pPr algn="l" rtl="0"/>
            <a:r>
              <a:rPr lang="en-US" dirty="0"/>
              <a:t>Hypodynamic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6350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152400"/>
            <a:ext cx="2286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Bacteria or fungi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48200" y="1409700"/>
            <a:ext cx="2743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Antigens and exotoxins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0" y="2743200"/>
            <a:ext cx="44196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be recognized by host immune system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4191000"/>
            <a:ext cx="25908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Inflammatory reaction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93831" y="5715000"/>
            <a:ext cx="2438400" cy="656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Sepsis or septic shock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0300" y="5685692"/>
            <a:ext cx="2362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Toxic shock syndrome</a:t>
            </a:r>
          </a:p>
        </p:txBody>
      </p:sp>
      <p:cxnSp>
        <p:nvCxnSpPr>
          <p:cNvPr id="9" name="Straight Connector 8"/>
          <p:cNvCxnSpPr>
            <a:stCxn id="2" idx="2"/>
            <a:endCxn id="3" idx="0"/>
          </p:cNvCxnSpPr>
          <p:nvPr/>
        </p:nvCxnSpPr>
        <p:spPr>
          <a:xfrm>
            <a:off x="6019800" y="685800"/>
            <a:ext cx="0" cy="72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2"/>
            <a:endCxn id="4" idx="0"/>
          </p:cNvCxnSpPr>
          <p:nvPr/>
        </p:nvCxnSpPr>
        <p:spPr>
          <a:xfrm>
            <a:off x="6019800" y="2095500"/>
            <a:ext cx="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2"/>
            <a:endCxn id="5" idx="0"/>
          </p:cNvCxnSpPr>
          <p:nvPr/>
        </p:nvCxnSpPr>
        <p:spPr>
          <a:xfrm>
            <a:off x="6019800" y="34290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6" idx="0"/>
          </p:cNvCxnSpPr>
          <p:nvPr/>
        </p:nvCxnSpPr>
        <p:spPr>
          <a:xfrm rot="5400000">
            <a:off x="4859216" y="4554417"/>
            <a:ext cx="914400" cy="140676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2"/>
            <a:endCxn id="7" idx="0"/>
          </p:cNvCxnSpPr>
          <p:nvPr/>
        </p:nvCxnSpPr>
        <p:spPr>
          <a:xfrm rot="16200000" flipH="1">
            <a:off x="6263054" y="4557346"/>
            <a:ext cx="885092" cy="1371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8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58D2-5AAA-4C28-97E8-B0C7F580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TRAUMATIC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75D6-E3FE-48F5-9E13-75CA2544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large measure</a:t>
            </a:r>
            <a:r>
              <a:rPr lang="en-US" dirty="0"/>
              <a:t>, due to </a:t>
            </a:r>
            <a:r>
              <a:rPr lang="en-US" dirty="0">
                <a:solidFill>
                  <a:srgbClr val="FFFF00"/>
                </a:solidFill>
              </a:rPr>
              <a:t>hypovolemia</a:t>
            </a:r>
          </a:p>
          <a:p>
            <a:pPr algn="l" rtl="0"/>
            <a:r>
              <a:rPr lang="en-US" dirty="0"/>
              <a:t>Even </a:t>
            </a:r>
            <a:r>
              <a:rPr lang="en-US" dirty="0">
                <a:solidFill>
                  <a:srgbClr val="FFFF00"/>
                </a:solidFill>
              </a:rPr>
              <a:t>when hemorrhage has been controlled</a:t>
            </a:r>
            <a:r>
              <a:rPr lang="en-US" dirty="0"/>
              <a:t>, patients can continue to have </a:t>
            </a:r>
            <a:r>
              <a:rPr lang="en-US" dirty="0">
                <a:solidFill>
                  <a:srgbClr val="FFFF00"/>
                </a:solidFill>
              </a:rPr>
              <a:t>loss of plasma </a:t>
            </a:r>
            <a:r>
              <a:rPr lang="en-US" dirty="0"/>
              <a:t>volume into the </a:t>
            </a:r>
            <a:r>
              <a:rPr lang="en-US" dirty="0" err="1">
                <a:solidFill>
                  <a:srgbClr val="FFFF00"/>
                </a:solidFill>
              </a:rPr>
              <a:t>interstitium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injured tissues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Fluid losses are compounded by </a:t>
            </a:r>
            <a:r>
              <a:rPr lang="en-US" dirty="0">
                <a:solidFill>
                  <a:srgbClr val="FFFF00"/>
                </a:solidFill>
              </a:rPr>
              <a:t>injury-induced inflammatory </a:t>
            </a:r>
            <a:r>
              <a:rPr lang="en-US" dirty="0"/>
              <a:t>responses, contributing to </a:t>
            </a:r>
            <a:r>
              <a:rPr lang="en-US" dirty="0">
                <a:solidFill>
                  <a:srgbClr val="FFFF00"/>
                </a:solidFill>
              </a:rPr>
              <a:t>secondary microcirculatory injury</a:t>
            </a:r>
            <a:r>
              <a:rPr lang="en-US" dirty="0"/>
              <a:t>.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Secondary tissue injury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maldistribution of blood flow</a:t>
            </a:r>
            <a:r>
              <a:rPr lang="en-US" dirty="0"/>
              <a:t> intensify </a:t>
            </a:r>
            <a:r>
              <a:rPr lang="en-US" dirty="0">
                <a:solidFill>
                  <a:srgbClr val="FFFF00"/>
                </a:solidFill>
              </a:rPr>
              <a:t>tissue ischemia </a:t>
            </a:r>
            <a:r>
              <a:rPr lang="en-US" dirty="0"/>
              <a:t>and lead to </a:t>
            </a:r>
            <a:r>
              <a:rPr lang="en-US" dirty="0">
                <a:solidFill>
                  <a:srgbClr val="FFFF00"/>
                </a:solidFill>
              </a:rPr>
              <a:t>multiple organ system failure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Trauma to the </a:t>
            </a:r>
            <a:r>
              <a:rPr lang="en-US" dirty="0">
                <a:solidFill>
                  <a:srgbClr val="FFFF00"/>
                </a:solidFill>
              </a:rPr>
              <a:t>heart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chest</a:t>
            </a:r>
          </a:p>
          <a:p>
            <a:pPr lvl="1" algn="l" rtl="0"/>
            <a:r>
              <a:rPr lang="en-US" dirty="0"/>
              <a:t>Pericardial tamponade or tension pneumothorax impairs ventricular filling.</a:t>
            </a:r>
          </a:p>
          <a:p>
            <a:pPr lvl="1" algn="l" rtl="0"/>
            <a:r>
              <a:rPr lang="en-US" dirty="0"/>
              <a:t>Myocardial contusion depresses myocardial contractility.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763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78315" y="381000"/>
            <a:ext cx="1295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Trauma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0" y="1163515"/>
            <a:ext cx="16002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Hemorrhage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1200" y="2618642"/>
            <a:ext cx="22098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Hypovulomic</a:t>
            </a:r>
            <a:r>
              <a:rPr lang="en-US" dirty="0"/>
              <a:t> shock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6022" y="1163515"/>
            <a:ext cx="1676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Tissue </a:t>
            </a:r>
            <a:r>
              <a:rPr lang="en-US" dirty="0" err="1"/>
              <a:t>inhury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16315" y="2933700"/>
            <a:ext cx="2819400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Injury-induced</a:t>
            </a:r>
          </a:p>
          <a:p>
            <a:pPr algn="ctr"/>
            <a:r>
              <a:rPr lang="en-US" dirty="0"/>
              <a:t>inflammatory responses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5465" y="2105758"/>
            <a:ext cx="1181100" cy="512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DAMPs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9115" y="4026877"/>
            <a:ext cx="3733800" cy="6330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loss of plasma volume into the </a:t>
            </a:r>
            <a:r>
              <a:rPr lang="en-US" dirty="0" err="1"/>
              <a:t>interstitium</a:t>
            </a:r>
            <a:r>
              <a:rPr lang="en-US" dirty="0"/>
              <a:t> of injured tissues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40115" y="5105400"/>
            <a:ext cx="29718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Maldistribution</a:t>
            </a:r>
            <a:r>
              <a:rPr lang="en-US" dirty="0"/>
              <a:t> of blood flow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33950" y="6019800"/>
            <a:ext cx="198413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Traumatic shock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54766" y="1178168"/>
            <a:ext cx="2992315" cy="7414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Direct structural injury to the heart, chest, or head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84123" y="2618642"/>
            <a:ext cx="21336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Contribute to shock</a:t>
            </a:r>
          </a:p>
        </p:txBody>
      </p:sp>
      <p:cxnSp>
        <p:nvCxnSpPr>
          <p:cNvPr id="14" name="Elbow Connector 13"/>
          <p:cNvCxnSpPr>
            <a:stCxn id="2" idx="1"/>
            <a:endCxn id="3" idx="0"/>
          </p:cNvCxnSpPr>
          <p:nvPr/>
        </p:nvCxnSpPr>
        <p:spPr>
          <a:xfrm rot="10800000" flipV="1">
            <a:off x="3086102" y="647700"/>
            <a:ext cx="2192215" cy="51581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7" idx="0"/>
          </p:cNvCxnSpPr>
          <p:nvPr/>
        </p:nvCxnSpPr>
        <p:spPr>
          <a:xfrm flipH="1">
            <a:off x="5926016" y="1696915"/>
            <a:ext cx="8207" cy="408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5" idx="0"/>
          </p:cNvCxnSpPr>
          <p:nvPr/>
        </p:nvCxnSpPr>
        <p:spPr>
          <a:xfrm>
            <a:off x="5926016" y="914401"/>
            <a:ext cx="8207" cy="249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5926015" y="2618642"/>
            <a:ext cx="0" cy="315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8" idx="0"/>
          </p:cNvCxnSpPr>
          <p:nvPr/>
        </p:nvCxnSpPr>
        <p:spPr>
          <a:xfrm>
            <a:off x="5926015" y="3581401"/>
            <a:ext cx="0" cy="445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>
            <a:off x="5926015" y="4659924"/>
            <a:ext cx="0" cy="445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2"/>
            <a:endCxn id="10" idx="0"/>
          </p:cNvCxnSpPr>
          <p:nvPr/>
        </p:nvCxnSpPr>
        <p:spPr>
          <a:xfrm>
            <a:off x="5926015" y="55626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" idx="2"/>
            <a:endCxn id="4" idx="0"/>
          </p:cNvCxnSpPr>
          <p:nvPr/>
        </p:nvCxnSpPr>
        <p:spPr>
          <a:xfrm>
            <a:off x="3086100" y="1696916"/>
            <a:ext cx="0" cy="921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2"/>
            <a:endCxn id="12" idx="0"/>
          </p:cNvCxnSpPr>
          <p:nvPr/>
        </p:nvCxnSpPr>
        <p:spPr>
          <a:xfrm>
            <a:off x="8850923" y="1919652"/>
            <a:ext cx="0" cy="698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" idx="3"/>
            <a:endCxn id="11" idx="0"/>
          </p:cNvCxnSpPr>
          <p:nvPr/>
        </p:nvCxnSpPr>
        <p:spPr>
          <a:xfrm>
            <a:off x="6573715" y="647701"/>
            <a:ext cx="2277208" cy="53046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46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A5C7-07CF-49D5-8DF2-EB86AA9E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NEUROGENIC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4DDF-284F-4DE6-B515-B710B1EED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l" rtl="0"/>
            <a:r>
              <a:rPr lang="en-US" dirty="0"/>
              <a:t>Interruption of </a:t>
            </a:r>
            <a:r>
              <a:rPr lang="en-US" dirty="0">
                <a:solidFill>
                  <a:srgbClr val="FFFF00"/>
                </a:solidFill>
              </a:rPr>
              <a:t>sympathetic vasomotor </a:t>
            </a:r>
            <a:r>
              <a:rPr lang="en-US" dirty="0"/>
              <a:t>input</a:t>
            </a:r>
          </a:p>
          <a:p>
            <a:pPr lvl="1" algn="l" rtl="0"/>
            <a:r>
              <a:rPr lang="en-US" dirty="0"/>
              <a:t>In addition to </a:t>
            </a:r>
            <a:r>
              <a:rPr lang="en-US" dirty="0">
                <a:solidFill>
                  <a:srgbClr val="FFFF00"/>
                </a:solidFill>
              </a:rPr>
              <a:t>arteriolar dilatation</a:t>
            </a:r>
            <a:r>
              <a:rPr lang="en-US" dirty="0"/>
              <a:t>, </a:t>
            </a:r>
            <a:r>
              <a:rPr lang="en-US" dirty="0" err="1">
                <a:solidFill>
                  <a:srgbClr val="FFFF00"/>
                </a:solidFill>
              </a:rPr>
              <a:t>venodilation</a:t>
            </a:r>
            <a:r>
              <a:rPr lang="en-US" dirty="0"/>
              <a:t> causes pooling in the venous system, </a:t>
            </a:r>
            <a:r>
              <a:rPr lang="en-US" dirty="0">
                <a:solidFill>
                  <a:srgbClr val="FFFF00"/>
                </a:solidFill>
              </a:rPr>
              <a:t>decreasing venous return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cardiac output</a:t>
            </a:r>
          </a:p>
          <a:p>
            <a:pPr algn="l" rtl="0"/>
            <a:r>
              <a:rPr lang="en-US" dirty="0"/>
              <a:t>Occurs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Cervical spinal cord injury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Inadvertent cephalad migration of </a:t>
            </a:r>
            <a:r>
              <a:rPr lang="en-US" dirty="0">
                <a:solidFill>
                  <a:srgbClr val="FFFF00"/>
                </a:solidFill>
              </a:rPr>
              <a:t>spinal anesthesia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Severe head injury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64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82490" y="1531620"/>
            <a:ext cx="2895600" cy="746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Interruption of sympathetic vasomotor input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57400" y="381000"/>
            <a:ext cx="2362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high cervical spinal</a:t>
            </a:r>
          </a:p>
          <a:p>
            <a:pPr algn="ctr"/>
            <a:r>
              <a:rPr lang="en-US" dirty="0"/>
              <a:t>cord injury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77740" y="381000"/>
            <a:ext cx="27051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Cephalad</a:t>
            </a:r>
            <a:r>
              <a:rPr lang="en-US" dirty="0"/>
              <a:t> migration of spinal anesthesia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96200" y="381000"/>
            <a:ext cx="25908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Devastating head injury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30090" y="2644140"/>
            <a:ext cx="3200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Arteriolar dilation, </a:t>
            </a:r>
            <a:r>
              <a:rPr lang="en-US" dirty="0" err="1"/>
              <a:t>venodilation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91050" y="3474720"/>
            <a:ext cx="30480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Pooling in the venous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62500" y="4419600"/>
            <a:ext cx="27051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Decreases venous return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62500" y="5311140"/>
            <a:ext cx="2705100" cy="594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Decreases cardiac output</a:t>
            </a:r>
          </a:p>
        </p:txBody>
      </p:sp>
      <p:cxnSp>
        <p:nvCxnSpPr>
          <p:cNvPr id="11" name="Straight Connector 10"/>
          <p:cNvCxnSpPr>
            <a:stCxn id="4" idx="2"/>
            <a:endCxn id="2" idx="0"/>
          </p:cNvCxnSpPr>
          <p:nvPr/>
        </p:nvCxnSpPr>
        <p:spPr>
          <a:xfrm>
            <a:off x="6130290" y="1219200"/>
            <a:ext cx="0" cy="312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2"/>
            <a:endCxn id="6" idx="0"/>
          </p:cNvCxnSpPr>
          <p:nvPr/>
        </p:nvCxnSpPr>
        <p:spPr>
          <a:xfrm>
            <a:off x="6130290" y="227838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2"/>
            <a:endCxn id="8" idx="0"/>
          </p:cNvCxnSpPr>
          <p:nvPr/>
        </p:nvCxnSpPr>
        <p:spPr>
          <a:xfrm>
            <a:off x="6115050" y="4008120"/>
            <a:ext cx="0" cy="411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  <a:endCxn id="9" idx="0"/>
          </p:cNvCxnSpPr>
          <p:nvPr/>
        </p:nvCxnSpPr>
        <p:spPr>
          <a:xfrm>
            <a:off x="6115050" y="5029200"/>
            <a:ext cx="0" cy="281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3" idx="2"/>
            <a:endCxn id="2" idx="1"/>
          </p:cNvCxnSpPr>
          <p:nvPr/>
        </p:nvCxnSpPr>
        <p:spPr>
          <a:xfrm rot="16200000" flipH="1">
            <a:off x="3617595" y="840105"/>
            <a:ext cx="685800" cy="144399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" idx="2"/>
            <a:endCxn id="2" idx="3"/>
          </p:cNvCxnSpPr>
          <p:nvPr/>
        </p:nvCxnSpPr>
        <p:spPr>
          <a:xfrm rot="5400000">
            <a:off x="7941945" y="855345"/>
            <a:ext cx="685800" cy="141351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520690" y="6324600"/>
            <a:ext cx="1219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Shock</a:t>
            </a:r>
          </a:p>
        </p:txBody>
      </p:sp>
      <p:cxnSp>
        <p:nvCxnSpPr>
          <p:cNvPr id="57" name="Straight Connector 56"/>
          <p:cNvCxnSpPr>
            <a:stCxn id="9" idx="2"/>
            <a:endCxn id="55" idx="0"/>
          </p:cNvCxnSpPr>
          <p:nvPr/>
        </p:nvCxnSpPr>
        <p:spPr>
          <a:xfrm>
            <a:off x="6115050" y="5905500"/>
            <a:ext cx="1524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" idx="0"/>
            <a:endCxn id="6" idx="2"/>
          </p:cNvCxnSpPr>
          <p:nvPr/>
        </p:nvCxnSpPr>
        <p:spPr>
          <a:xfrm flipV="1">
            <a:off x="6115050" y="3177540"/>
            <a:ext cx="15240" cy="29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04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B102-664D-48D6-92DE-6DA8C7D2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HYPOADRENAL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09DB-D994-4B4E-BAA3-3C13F145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Normal host response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stress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illness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operation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trauma</a:t>
            </a:r>
            <a:r>
              <a:rPr lang="en-US" dirty="0"/>
              <a:t> requires adrenal glands to </a:t>
            </a:r>
            <a:r>
              <a:rPr lang="en-US" dirty="0" err="1">
                <a:solidFill>
                  <a:srgbClr val="FFFF00"/>
                </a:solidFill>
              </a:rPr>
              <a:t>hypersecrete</a:t>
            </a:r>
            <a:r>
              <a:rPr lang="en-US" dirty="0">
                <a:solidFill>
                  <a:srgbClr val="FFFF00"/>
                </a:solidFill>
              </a:rPr>
              <a:t> cortisol </a:t>
            </a:r>
            <a:r>
              <a:rPr lang="en-US" dirty="0"/>
              <a:t>in excess of normal levels</a:t>
            </a:r>
          </a:p>
          <a:p>
            <a:pPr algn="l" rtl="0"/>
            <a:r>
              <a:rPr lang="en-US" dirty="0"/>
              <a:t>Recent studies have shown that critical illness, including </a:t>
            </a:r>
            <a:r>
              <a:rPr lang="en-US" dirty="0">
                <a:solidFill>
                  <a:srgbClr val="FFFF00"/>
                </a:solidFill>
              </a:rPr>
              <a:t>trauma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sepsis</a:t>
            </a:r>
            <a:r>
              <a:rPr lang="en-US" dirty="0"/>
              <a:t>, may also induce a relative </a:t>
            </a:r>
            <a:r>
              <a:rPr lang="en-US" dirty="0" err="1"/>
              <a:t>hypoadrenal</a:t>
            </a:r>
            <a:r>
              <a:rPr lang="en-US" dirty="0"/>
              <a:t> state</a:t>
            </a:r>
          </a:p>
          <a:p>
            <a:pPr algn="l" rtl="0"/>
            <a:r>
              <a:rPr lang="en-US" dirty="0"/>
              <a:t>Adrenal insufficiency </a:t>
            </a:r>
            <a:r>
              <a:rPr lang="en-US" dirty="0">
                <a:solidFill>
                  <a:srgbClr val="FFFF00"/>
                </a:solidFill>
              </a:rPr>
              <a:t>complicates</a:t>
            </a:r>
            <a:r>
              <a:rPr lang="en-US" dirty="0"/>
              <a:t> the host </a:t>
            </a:r>
            <a:r>
              <a:rPr lang="en-US" dirty="0">
                <a:solidFill>
                  <a:srgbClr val="FFFF00"/>
                </a:solidFill>
              </a:rPr>
              <a:t>response to stress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Reduced systemic vascular resistance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Hypovolemia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Reduced cardiac output</a:t>
            </a:r>
          </a:p>
          <a:p>
            <a:pPr algn="l" rtl="0"/>
            <a:r>
              <a:rPr lang="en-US" dirty="0"/>
              <a:t>Occurs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/>
              <a:t>In response to </a:t>
            </a:r>
            <a:r>
              <a:rPr lang="en-US" dirty="0">
                <a:solidFill>
                  <a:srgbClr val="FFFF00"/>
                </a:solidFill>
              </a:rPr>
              <a:t>long-term high doses of exogenous glucocorticoids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Critical illness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Primary adrenal insufficiency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dirty="0"/>
              <a:t>Idiopathic atrophy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dirty="0"/>
              <a:t>Tuberculosis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dirty="0"/>
              <a:t>Metastatic disease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dirty="0"/>
              <a:t>Bilateral hemorrhage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dirty="0"/>
              <a:t>Amyloidosis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3606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ANAPHYLACTIC 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Life-threatening anaphylactic</a:t>
            </a:r>
            <a:r>
              <a:rPr lang="en-US" dirty="0"/>
              <a:t> responses of </a:t>
            </a:r>
            <a:r>
              <a:rPr lang="en-US" dirty="0">
                <a:solidFill>
                  <a:srgbClr val="FFFF00"/>
                </a:solidFill>
              </a:rPr>
              <a:t>sensitized humans </a:t>
            </a:r>
            <a:r>
              <a:rPr lang="en-US" dirty="0"/>
              <a:t>occur within </a:t>
            </a:r>
            <a:r>
              <a:rPr lang="en-US" dirty="0">
                <a:solidFill>
                  <a:srgbClr val="FFFF00"/>
                </a:solidFill>
              </a:rPr>
              <a:t>minutes</a:t>
            </a:r>
            <a:r>
              <a:rPr lang="en-US" dirty="0"/>
              <a:t> after </a:t>
            </a:r>
            <a:r>
              <a:rPr lang="en-US" dirty="0">
                <a:solidFill>
                  <a:srgbClr val="FFFF00"/>
                </a:solidFill>
              </a:rPr>
              <a:t>systemic exposure </a:t>
            </a:r>
            <a:r>
              <a:rPr lang="en-US" dirty="0"/>
              <a:t>to specific antigen</a:t>
            </a:r>
          </a:p>
          <a:p>
            <a:pPr algn="l" rtl="0"/>
            <a:r>
              <a:rPr lang="en-US" dirty="0"/>
              <a:t>The onset of some manifestation </a:t>
            </a:r>
            <a:r>
              <a:rPr lang="en-US" dirty="0">
                <a:solidFill>
                  <a:srgbClr val="FFFF00"/>
                </a:solidFill>
              </a:rPr>
              <a:t>within seconds to minutes </a:t>
            </a:r>
            <a:r>
              <a:rPr lang="en-US" dirty="0"/>
              <a:t>after introduction of the antigen, generally by </a:t>
            </a:r>
            <a:r>
              <a:rPr lang="en-US" dirty="0">
                <a:solidFill>
                  <a:srgbClr val="FFFF00"/>
                </a:solidFill>
              </a:rPr>
              <a:t>injection</a:t>
            </a:r>
            <a:r>
              <a:rPr lang="en-US" dirty="0"/>
              <a:t> or less commonly by ingestion</a:t>
            </a:r>
          </a:p>
          <a:p>
            <a:pPr algn="l" rtl="0"/>
            <a:r>
              <a:rPr lang="en-US" dirty="0"/>
              <a:t>Anaphylaxis is </a:t>
            </a:r>
            <a:r>
              <a:rPr lang="en-US" dirty="0">
                <a:solidFill>
                  <a:srgbClr val="FFFF00"/>
                </a:solidFill>
              </a:rPr>
              <a:t>predominantly</a:t>
            </a:r>
            <a:r>
              <a:rPr lang="en-US" dirty="0"/>
              <a:t> an </a:t>
            </a:r>
            <a:r>
              <a:rPr lang="en-US" dirty="0" err="1">
                <a:solidFill>
                  <a:srgbClr val="FFFF00"/>
                </a:solidFill>
              </a:rPr>
              <a:t>IgE</a:t>
            </a:r>
            <a:r>
              <a:rPr lang="en-US" dirty="0">
                <a:solidFill>
                  <a:srgbClr val="FFFF00"/>
                </a:solidFill>
              </a:rPr>
              <a:t> mediated </a:t>
            </a:r>
            <a:r>
              <a:rPr lang="en-US" dirty="0"/>
              <a:t>allergic reaction that can rapidly develop after exposure to an allergen, in which there is a profound </a:t>
            </a:r>
            <a:r>
              <a:rPr lang="en-US" dirty="0">
                <a:solidFill>
                  <a:srgbClr val="FFFF00"/>
                </a:solidFill>
              </a:rPr>
              <a:t>distributive type of shock</a:t>
            </a:r>
            <a:r>
              <a:rPr lang="en-US" dirty="0"/>
              <a:t> possibly mediated through </a:t>
            </a:r>
            <a:r>
              <a:rPr lang="en-US" dirty="0">
                <a:solidFill>
                  <a:srgbClr val="FFFF00"/>
                </a:solidFill>
              </a:rPr>
              <a:t>histamine release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In this setting, there is evidence of </a:t>
            </a:r>
            <a:r>
              <a:rPr lang="en-US" dirty="0">
                <a:solidFill>
                  <a:srgbClr val="FFFF00"/>
                </a:solidFill>
              </a:rPr>
              <a:t>both venous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arterial vasodilation </a:t>
            </a:r>
          </a:p>
          <a:p>
            <a:pPr algn="l" rtl="0"/>
            <a:r>
              <a:rPr lang="en-US" dirty="0"/>
              <a:t>Studies have demonstrated </a:t>
            </a:r>
            <a:r>
              <a:rPr lang="en-US" dirty="0">
                <a:solidFill>
                  <a:srgbClr val="FFFF00"/>
                </a:solidFill>
              </a:rPr>
              <a:t>extravasation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up to 35% </a:t>
            </a:r>
            <a:r>
              <a:rPr lang="en-US" dirty="0"/>
              <a:t>of the circulating blood volume </a:t>
            </a:r>
            <a:r>
              <a:rPr lang="en-US" dirty="0">
                <a:solidFill>
                  <a:srgbClr val="FFFF00"/>
                </a:solidFill>
              </a:rPr>
              <a:t>within 10 min  </a:t>
            </a:r>
          </a:p>
        </p:txBody>
      </p:sp>
    </p:spTree>
    <p:extLst>
      <p:ext uri="{BB962C8B-B14F-4D97-AF65-F5344CB8AC3E}">
        <p14:creationId xmlns:p14="http://schemas.microsoft.com/office/powerpoint/2010/main" val="177855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D682-0A18-4389-BC0D-01478566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EEB7-8D1A-46B4-BDA9-FA9693E2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VENOUS RETURN</a:t>
            </a:r>
          </a:p>
          <a:p>
            <a:pPr algn="l" rtl="0"/>
            <a:r>
              <a:rPr lang="en-US" dirty="0"/>
              <a:t>Venous return refers to the flow of blood from the </a:t>
            </a:r>
            <a:r>
              <a:rPr lang="en-US" dirty="0">
                <a:solidFill>
                  <a:srgbClr val="FFFF00"/>
                </a:solidFill>
              </a:rPr>
              <a:t>periphery</a:t>
            </a:r>
            <a:r>
              <a:rPr lang="en-US" dirty="0"/>
              <a:t> back to the </a:t>
            </a:r>
            <a:r>
              <a:rPr lang="en-US" dirty="0">
                <a:solidFill>
                  <a:srgbClr val="FFFF00"/>
                </a:solidFill>
              </a:rPr>
              <a:t>heart</a:t>
            </a:r>
            <a:r>
              <a:rPr lang="en-US" dirty="0"/>
              <a:t>, specifically the </a:t>
            </a:r>
            <a:r>
              <a:rPr lang="en-US" dirty="0">
                <a:solidFill>
                  <a:srgbClr val="FFFF00"/>
                </a:solidFill>
              </a:rPr>
              <a:t>right atrium</a:t>
            </a:r>
          </a:p>
          <a:p>
            <a:pPr algn="l" rtl="0"/>
            <a:r>
              <a:rPr lang="en-US" dirty="0"/>
              <a:t>In a </a:t>
            </a:r>
            <a:r>
              <a:rPr lang="en-US" dirty="0">
                <a:solidFill>
                  <a:srgbClr val="FFFF00"/>
                </a:solidFill>
              </a:rPr>
              <a:t>healthy</a:t>
            </a:r>
            <a:r>
              <a:rPr lang="en-US" dirty="0"/>
              <a:t>, steady-state circulatory system, venous return is </a:t>
            </a:r>
            <a:r>
              <a:rPr lang="en-US" dirty="0">
                <a:solidFill>
                  <a:srgbClr val="FFFF00"/>
                </a:solidFill>
              </a:rPr>
              <a:t>equal</a:t>
            </a:r>
            <a:r>
              <a:rPr lang="en-US" dirty="0"/>
              <a:t> to </a:t>
            </a:r>
            <a:r>
              <a:rPr lang="en-US" dirty="0">
                <a:solidFill>
                  <a:srgbClr val="FFFF00"/>
                </a:solidFill>
              </a:rPr>
              <a:t>cardiac output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0468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1440-9EA1-4A35-B177-D9F8EC4E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MIXED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55DF-A6F8-4EC9-B6EF-70B4E459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 patient will present with </a:t>
            </a:r>
            <a:r>
              <a:rPr lang="en-US" dirty="0">
                <a:solidFill>
                  <a:srgbClr val="FFFF00"/>
                </a:solidFill>
              </a:rPr>
              <a:t>more than one type of shock</a:t>
            </a:r>
            <a:endParaRPr lang="en-US" dirty="0"/>
          </a:p>
          <a:p>
            <a:pPr algn="l" rtl="0"/>
            <a:r>
              <a:rPr lang="en-US" dirty="0"/>
              <a:t>The initial physiologic </a:t>
            </a:r>
            <a:r>
              <a:rPr lang="en-US" dirty="0">
                <a:solidFill>
                  <a:srgbClr val="FFFF00"/>
                </a:solidFill>
              </a:rPr>
              <a:t>disturbance</a:t>
            </a:r>
            <a:r>
              <a:rPr lang="en-US" dirty="0"/>
              <a:t> leading to </a:t>
            </a:r>
            <a:r>
              <a:rPr lang="en-US" dirty="0">
                <a:solidFill>
                  <a:srgbClr val="FFFF00"/>
                </a:solidFill>
              </a:rPr>
              <a:t>reduced perfusion </a:t>
            </a:r>
            <a:r>
              <a:rPr lang="en-US" dirty="0"/>
              <a:t>and cellular hypoxia in </a:t>
            </a:r>
            <a:r>
              <a:rPr lang="en-US" dirty="0">
                <a:solidFill>
                  <a:srgbClr val="FFFF00"/>
                </a:solidFill>
              </a:rPr>
              <a:t>sepsis</a:t>
            </a:r>
            <a:r>
              <a:rPr lang="en-US" dirty="0"/>
              <a:t> is </a:t>
            </a:r>
            <a:r>
              <a:rPr lang="en-US" dirty="0">
                <a:solidFill>
                  <a:srgbClr val="FFFF00"/>
                </a:solidFill>
              </a:rPr>
              <a:t>distributive shock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In this setting, a </a:t>
            </a:r>
            <a:r>
              <a:rPr lang="en-US" dirty="0">
                <a:solidFill>
                  <a:srgbClr val="FFFF00"/>
                </a:solidFill>
              </a:rPr>
              <a:t>sepsis-induced cardiomyopathy </a:t>
            </a:r>
            <a:r>
              <a:rPr lang="en-US" dirty="0"/>
              <a:t>can develop, which </a:t>
            </a:r>
            <a:r>
              <a:rPr lang="en-US" dirty="0">
                <a:solidFill>
                  <a:srgbClr val="FFFF00"/>
                </a:solidFill>
              </a:rPr>
              <a:t>reduces myocardial contractility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93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clinical manifestations of shock are also the result </a:t>
            </a:r>
          </a:p>
          <a:p>
            <a:pPr lvl="1" algn="l" rtl="0"/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autonomic neuroendocrine responses </a:t>
            </a:r>
            <a:r>
              <a:rPr lang="en-US" dirty="0"/>
              <a:t>to </a:t>
            </a:r>
            <a:r>
              <a:rPr lang="en-US" dirty="0" err="1"/>
              <a:t>hypoperfusion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breakdown in organ function </a:t>
            </a:r>
            <a:r>
              <a:rPr lang="en-US" dirty="0"/>
              <a:t>induced by severe cellular dysfunction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2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err="1"/>
              <a:t>Preshock</a:t>
            </a:r>
            <a:endParaRPr lang="en-US" b="1" dirty="0"/>
          </a:p>
          <a:p>
            <a:pPr lvl="1" algn="l" rtl="0"/>
            <a:r>
              <a:rPr lang="en-US" dirty="0"/>
              <a:t>As </a:t>
            </a:r>
            <a:r>
              <a:rPr lang="en-US" dirty="0">
                <a:solidFill>
                  <a:srgbClr val="FFFF00"/>
                </a:solidFill>
              </a:rPr>
              <a:t>compensated</a:t>
            </a:r>
            <a:r>
              <a:rPr lang="en-US" dirty="0"/>
              <a:t> shock</a:t>
            </a:r>
          </a:p>
          <a:p>
            <a:pPr lvl="1" algn="l" rtl="0"/>
            <a:r>
              <a:rPr lang="en-US" dirty="0"/>
              <a:t>May be </a:t>
            </a:r>
            <a:r>
              <a:rPr lang="en-US" dirty="0">
                <a:solidFill>
                  <a:srgbClr val="FFFF00"/>
                </a:solidFill>
              </a:rPr>
              <a:t>asymptomatic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minimal</a:t>
            </a:r>
            <a:r>
              <a:rPr lang="en-US" dirty="0"/>
              <a:t> </a:t>
            </a:r>
            <a:r>
              <a:rPr lang="en-US" dirty="0" err="1"/>
              <a:t>symptum</a:t>
            </a:r>
            <a:endParaRPr lang="en-US" dirty="0"/>
          </a:p>
          <a:p>
            <a:pPr algn="l" rtl="0"/>
            <a:r>
              <a:rPr lang="en-US" b="1" dirty="0"/>
              <a:t>Shock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Decompensated</a:t>
            </a:r>
            <a:r>
              <a:rPr lang="en-US" dirty="0"/>
              <a:t> shock</a:t>
            </a:r>
          </a:p>
          <a:p>
            <a:pPr lvl="1" algn="l" rtl="0"/>
            <a:r>
              <a:rPr lang="en-US" dirty="0"/>
              <a:t>Signs and symptoms of </a:t>
            </a:r>
            <a:r>
              <a:rPr lang="en-US" dirty="0">
                <a:solidFill>
                  <a:srgbClr val="FFFF00"/>
                </a:solidFill>
              </a:rPr>
              <a:t>organ dysfunction </a:t>
            </a:r>
            <a:r>
              <a:rPr lang="en-US" dirty="0"/>
              <a:t>appear</a:t>
            </a:r>
          </a:p>
          <a:p>
            <a:pPr algn="l" rtl="0"/>
            <a:r>
              <a:rPr lang="en-US" b="1" dirty="0"/>
              <a:t>End organ failure</a:t>
            </a:r>
          </a:p>
          <a:p>
            <a:pPr lvl="1" algn="l" rtl="0"/>
            <a:r>
              <a:rPr lang="en-US" dirty="0"/>
              <a:t>Progressive end-organ dysfunction leads to </a:t>
            </a:r>
            <a:r>
              <a:rPr lang="en-US" dirty="0">
                <a:solidFill>
                  <a:srgbClr val="FFFF00"/>
                </a:solidFill>
              </a:rPr>
              <a:t>irreversible organ damage </a:t>
            </a:r>
            <a:r>
              <a:rPr lang="en-US" dirty="0"/>
              <a:t>and patient </a:t>
            </a:r>
            <a:r>
              <a:rPr lang="en-US" dirty="0">
                <a:solidFill>
                  <a:srgbClr val="FFFF00"/>
                </a:solidFill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600927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B9A3-EED4-4C62-9778-60121DDB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8B4B-5B84-4499-A4A9-C445A18B7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General</a:t>
            </a:r>
          </a:p>
          <a:p>
            <a:pPr algn="l" rtl="0"/>
            <a:r>
              <a:rPr lang="en-US" dirty="0"/>
              <a:t>Hypotension </a:t>
            </a:r>
          </a:p>
          <a:p>
            <a:pPr lvl="1" algn="l" rtl="0"/>
            <a:r>
              <a:rPr lang="en-US" dirty="0"/>
              <a:t>Systolic blood pressure </a:t>
            </a:r>
            <a:r>
              <a:rPr lang="en-US" dirty="0">
                <a:solidFill>
                  <a:srgbClr val="FFFF00"/>
                </a:solidFill>
              </a:rPr>
              <a:t>&lt; 90 mmHg</a:t>
            </a:r>
          </a:p>
          <a:p>
            <a:pPr lvl="1" algn="l" rtl="0"/>
            <a:r>
              <a:rPr lang="en-US" dirty="0"/>
              <a:t>Mean blood pressure </a:t>
            </a:r>
            <a:r>
              <a:rPr lang="en-US" dirty="0">
                <a:solidFill>
                  <a:srgbClr val="FFFF00"/>
                </a:solidFill>
              </a:rPr>
              <a:t>&lt; 65 mmHg</a:t>
            </a:r>
          </a:p>
          <a:p>
            <a:pPr lvl="1" algn="l" rtl="0"/>
            <a:r>
              <a:rPr lang="en-US" dirty="0"/>
              <a:t>Drop  in systolic blood pressure </a:t>
            </a:r>
            <a:r>
              <a:rPr lang="en-US" dirty="0">
                <a:solidFill>
                  <a:srgbClr val="FFFF00"/>
                </a:solidFill>
              </a:rPr>
              <a:t>&gt;40 mmHg</a:t>
            </a:r>
          </a:p>
          <a:p>
            <a:pPr lvl="1" algn="l" rtl="0"/>
            <a:r>
              <a:rPr lang="en-US" dirty="0"/>
              <a:t>Hypotension is </a:t>
            </a:r>
            <a:r>
              <a:rPr lang="en-US" dirty="0">
                <a:solidFill>
                  <a:srgbClr val="FFFF00"/>
                </a:solidFill>
              </a:rPr>
              <a:t>usually</a:t>
            </a:r>
            <a:r>
              <a:rPr lang="en-US" dirty="0"/>
              <a:t>, though not always, present</a:t>
            </a:r>
          </a:p>
          <a:p>
            <a:pPr algn="l" rtl="0"/>
            <a:r>
              <a:rPr lang="en-US" dirty="0"/>
              <a:t>Tachycardia</a:t>
            </a:r>
          </a:p>
          <a:p>
            <a:pPr algn="l" rtl="0"/>
            <a:r>
              <a:rPr lang="en-US" dirty="0"/>
              <a:t>Tachypnea</a:t>
            </a:r>
          </a:p>
          <a:p>
            <a:pPr algn="l" rtl="0"/>
            <a:r>
              <a:rPr lang="en-US" dirty="0"/>
              <a:t>Pallor</a:t>
            </a:r>
          </a:p>
          <a:p>
            <a:pPr algn="l" rtl="0"/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06566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8403-BF12-4F02-9109-76D49199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341E-BD93-4637-8350-18BB5390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General</a:t>
            </a:r>
          </a:p>
          <a:p>
            <a:pPr algn="l" rtl="0"/>
            <a:r>
              <a:rPr lang="en-US" dirty="0"/>
              <a:t>Restlessness</a:t>
            </a:r>
          </a:p>
          <a:p>
            <a:pPr algn="l" rtl="0"/>
            <a:r>
              <a:rPr lang="en-US" dirty="0"/>
              <a:t>Altered sensorium</a:t>
            </a:r>
          </a:p>
          <a:p>
            <a:pPr algn="l" rtl="0"/>
            <a:r>
              <a:rPr lang="en-US" dirty="0"/>
              <a:t>Signs of intense peripheral vasoconstriction</a:t>
            </a:r>
          </a:p>
          <a:p>
            <a:pPr algn="l" rtl="0"/>
            <a:r>
              <a:rPr lang="en-US" dirty="0"/>
              <a:t>Weak pulses</a:t>
            </a:r>
          </a:p>
          <a:p>
            <a:pPr algn="l" rtl="0"/>
            <a:r>
              <a:rPr lang="en-US" dirty="0"/>
              <a:t>Cold clammy extremities</a:t>
            </a:r>
          </a:p>
          <a:p>
            <a:pPr lvl="1" algn="l" rtl="0"/>
            <a:r>
              <a:rPr lang="en-US" dirty="0"/>
              <a:t>In distributive (e.g., septic) shock, vasodilatation predominates and extremities are warm.</a:t>
            </a:r>
          </a:p>
          <a:p>
            <a:pPr algn="l" rtl="0"/>
            <a:r>
              <a:rPr lang="en-US" dirty="0"/>
              <a:t>Oliguria (&lt; 20 mL/h or &lt;0.5 mL/kg per h ).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4303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1285-C13F-44D5-9456-0C331769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D765-8D94-49EB-ADF5-24FDB2608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Hypovolemic shock</a:t>
            </a:r>
          </a:p>
          <a:p>
            <a:pPr algn="l" rtl="0"/>
            <a:r>
              <a:rPr lang="en-US" dirty="0"/>
              <a:t>Mild (≤20% of blood volume loss):Relatively few external signs, especially in a supine resting young patient</a:t>
            </a:r>
          </a:p>
          <a:p>
            <a:pPr lvl="1" algn="l" rtl="0"/>
            <a:r>
              <a:rPr lang="en-US" dirty="0"/>
              <a:t>Diaphoresis</a:t>
            </a:r>
          </a:p>
          <a:p>
            <a:pPr lvl="1" algn="l" rtl="0"/>
            <a:r>
              <a:rPr lang="en-US" dirty="0"/>
              <a:t>Anxiety</a:t>
            </a:r>
          </a:p>
          <a:p>
            <a:pPr lvl="1" algn="l" rtl="0"/>
            <a:r>
              <a:rPr lang="en-US" dirty="0"/>
              <a:t>Cool extremities</a:t>
            </a:r>
          </a:p>
          <a:p>
            <a:pPr lvl="1" algn="l" rtl="0"/>
            <a:r>
              <a:rPr lang="en-US" dirty="0"/>
              <a:t>Collapsed veins</a:t>
            </a:r>
          </a:p>
          <a:p>
            <a:pPr lvl="1" algn="l" rtl="0"/>
            <a:r>
              <a:rPr lang="en-US" dirty="0"/>
              <a:t>Mild tachycardia</a:t>
            </a:r>
          </a:p>
          <a:p>
            <a:pPr lvl="1" algn="l" rtl="0"/>
            <a:r>
              <a:rPr lang="en-US" dirty="0"/>
              <a:t>Increased capillary refill time</a:t>
            </a:r>
          </a:p>
          <a:p>
            <a:pPr algn="l" rtl="0"/>
            <a:r>
              <a:rPr lang="en-US" dirty="0"/>
              <a:t>Moderate (~20-40% of blood volume): Symptoms of mild hypovolemia</a:t>
            </a:r>
          </a:p>
          <a:p>
            <a:pPr lvl="1" algn="l" rtl="0"/>
            <a:r>
              <a:rPr lang="en-US" dirty="0"/>
              <a:t>Increasing anxiety</a:t>
            </a:r>
          </a:p>
          <a:p>
            <a:pPr lvl="1" algn="l" rtl="0"/>
            <a:r>
              <a:rPr lang="en-US" dirty="0"/>
              <a:t>Tachycardia</a:t>
            </a:r>
          </a:p>
          <a:p>
            <a:pPr lvl="1" algn="l" rtl="0"/>
            <a:r>
              <a:rPr lang="en-US" dirty="0"/>
              <a:t>Tachypnea</a:t>
            </a:r>
          </a:p>
          <a:p>
            <a:pPr lvl="1" algn="l" rtl="0"/>
            <a:r>
              <a:rPr lang="en-US" dirty="0"/>
              <a:t>Oliguria</a:t>
            </a:r>
          </a:p>
          <a:p>
            <a:pPr lvl="1" algn="l" rtl="0"/>
            <a:r>
              <a:rPr lang="en-US" dirty="0"/>
              <a:t>Blood pressure: May be normal in supine position or Significant postural hypotension may be seen.</a:t>
            </a:r>
          </a:p>
        </p:txBody>
      </p:sp>
    </p:spTree>
    <p:extLst>
      <p:ext uri="{BB962C8B-B14F-4D97-AF65-F5344CB8AC3E}">
        <p14:creationId xmlns:p14="http://schemas.microsoft.com/office/powerpoint/2010/main" val="140472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FB67-9284-46AE-9D2E-92993054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9136-0124-4C36-8787-DB739014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Hypovolemic shock</a:t>
            </a:r>
          </a:p>
          <a:p>
            <a:pPr algn="l" rtl="0"/>
            <a:r>
              <a:rPr lang="en-US" dirty="0"/>
              <a:t>Severe (≥40% of blood volume): Symptoms of moderate hypovolemia, but exaggerated</a:t>
            </a:r>
          </a:p>
          <a:p>
            <a:pPr lvl="1" algn="l" rtl="0"/>
            <a:r>
              <a:rPr lang="en-US" dirty="0"/>
              <a:t>Marked tachycardia</a:t>
            </a:r>
          </a:p>
          <a:p>
            <a:pPr lvl="1" algn="l" rtl="0"/>
            <a:r>
              <a:rPr lang="en-US" dirty="0"/>
              <a:t>Hypotension: hallmark of severe shock</a:t>
            </a:r>
          </a:p>
          <a:p>
            <a:pPr lvl="1" algn="l" rtl="0"/>
            <a:r>
              <a:rPr lang="en-US" dirty="0"/>
              <a:t>Agitation or confusion</a:t>
            </a:r>
          </a:p>
          <a:p>
            <a:pPr lvl="1" algn="l" rtl="0"/>
            <a:r>
              <a:rPr lang="en-US" dirty="0"/>
              <a:t>Mental status deterioration (coma)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3566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030D-45C6-4FDF-9859-36450BF3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5B3F-A4E5-4F67-96B2-9DBEB5B5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Cardiogenic shock</a:t>
            </a:r>
          </a:p>
          <a:p>
            <a:pPr algn="l" rtl="0"/>
            <a:r>
              <a:rPr lang="en-US" dirty="0"/>
              <a:t>Continuing chest pain</a:t>
            </a:r>
          </a:p>
          <a:p>
            <a:pPr algn="l" rtl="0"/>
            <a:r>
              <a:rPr lang="en-US" dirty="0"/>
              <a:t>Dyspnea</a:t>
            </a:r>
          </a:p>
          <a:p>
            <a:pPr algn="l" rtl="0"/>
            <a:r>
              <a:rPr lang="en-US" dirty="0"/>
              <a:t>Pallor</a:t>
            </a:r>
          </a:p>
          <a:p>
            <a:pPr algn="l" rtl="0"/>
            <a:r>
              <a:rPr lang="en-US" dirty="0"/>
              <a:t>Cyanosis</a:t>
            </a:r>
          </a:p>
          <a:p>
            <a:pPr algn="l" rtl="0"/>
            <a:r>
              <a:rPr lang="en-US" dirty="0"/>
              <a:t>Diaphoresis</a:t>
            </a:r>
          </a:p>
          <a:p>
            <a:pPr algn="l" rtl="0"/>
            <a:r>
              <a:rPr lang="en-US" dirty="0"/>
              <a:t>Apprehension</a:t>
            </a:r>
          </a:p>
          <a:p>
            <a:pPr algn="l" rtl="0"/>
            <a:r>
              <a:rPr lang="en-US" dirty="0"/>
              <a:t>Altered mental status</a:t>
            </a:r>
          </a:p>
          <a:p>
            <a:pPr algn="l" rtl="0"/>
            <a:r>
              <a:rPr lang="en-US" dirty="0"/>
              <a:t>Signs of heart failure and pulmonary congestion</a:t>
            </a:r>
          </a:p>
        </p:txBody>
      </p:sp>
    </p:spTree>
    <p:extLst>
      <p:ext uri="{BB962C8B-B14F-4D97-AF65-F5344CB8AC3E}">
        <p14:creationId xmlns:p14="http://schemas.microsoft.com/office/powerpoint/2010/main" val="2018309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5CAA-40B2-4D81-A1F2-9E736F1B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B247-504E-4BE6-83F3-EEF8269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Obstructive shock</a:t>
            </a:r>
          </a:p>
          <a:p>
            <a:pPr algn="l" rtl="0"/>
            <a:r>
              <a:rPr lang="en-US" dirty="0"/>
              <a:t>Pericardial </a:t>
            </a:r>
            <a:r>
              <a:rPr lang="en-US" dirty="0">
                <a:solidFill>
                  <a:srgbClr val="FFFF00"/>
                </a:solidFill>
              </a:rPr>
              <a:t>tamponade</a:t>
            </a:r>
          </a:p>
          <a:p>
            <a:pPr lvl="1" algn="l" rtl="0"/>
            <a:r>
              <a:rPr lang="en-US" dirty="0"/>
              <a:t>Classic triad of </a:t>
            </a:r>
            <a:r>
              <a:rPr lang="en-US" dirty="0">
                <a:solidFill>
                  <a:srgbClr val="FFFF00"/>
                </a:solidFill>
              </a:rPr>
              <a:t>hypotension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neck vein distention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muffled heart sounds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Pulsus paradoxus</a:t>
            </a:r>
            <a:r>
              <a:rPr lang="en-US" dirty="0"/>
              <a:t>, an inspiratory reduction in systolic pressure </a:t>
            </a:r>
            <a:r>
              <a:rPr lang="en-US" dirty="0">
                <a:solidFill>
                  <a:srgbClr val="FFFF00"/>
                </a:solidFill>
              </a:rPr>
              <a:t>&gt; 10 mmHg</a:t>
            </a:r>
            <a:r>
              <a:rPr lang="en-US" dirty="0"/>
              <a:t>, may also be noted</a:t>
            </a:r>
          </a:p>
          <a:p>
            <a:pPr algn="l" rtl="0"/>
            <a:r>
              <a:rPr lang="en-US" dirty="0"/>
              <a:t>Tension pneumothorax</a:t>
            </a:r>
          </a:p>
          <a:p>
            <a:pPr lvl="1" algn="l" rtl="0"/>
            <a:r>
              <a:rPr lang="en-US" dirty="0"/>
              <a:t>Ipsilateral </a:t>
            </a:r>
            <a:r>
              <a:rPr lang="en-US" dirty="0">
                <a:solidFill>
                  <a:srgbClr val="FFFF00"/>
                </a:solidFill>
              </a:rPr>
              <a:t>decreased breath sounds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Tracheal deviation </a:t>
            </a:r>
            <a:r>
              <a:rPr lang="en-US" dirty="0"/>
              <a:t>away from the affected thorax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Jugular venous distention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64064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54CD-3B2F-4134-992E-5630E5AB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227C-3CFD-4F0A-A6E9-A6C458CA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/>
              <a:t>Hemodynamic changes in septic shock occur in 2 characteristic patterns: </a:t>
            </a:r>
            <a:r>
              <a:rPr lang="en-US" b="1" dirty="0">
                <a:solidFill>
                  <a:srgbClr val="FFFF00"/>
                </a:solidFill>
              </a:rPr>
              <a:t>early, or hyperdynamic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FF00"/>
                </a:solidFill>
              </a:rPr>
              <a:t>late, or hypodynamic</a:t>
            </a:r>
            <a:r>
              <a:rPr lang="en-US" b="1" dirty="0"/>
              <a:t>.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Hyperdynamic response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Hypotension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Tachycardia</a:t>
            </a:r>
          </a:p>
          <a:p>
            <a:pPr lvl="1" algn="l" rtl="0"/>
            <a:r>
              <a:rPr lang="en-US" dirty="0"/>
              <a:t>Extremities usually </a:t>
            </a:r>
            <a:r>
              <a:rPr lang="en-US" dirty="0">
                <a:solidFill>
                  <a:srgbClr val="FFFF00"/>
                </a:solidFill>
              </a:rPr>
              <a:t>warm</a:t>
            </a:r>
          </a:p>
          <a:p>
            <a:pPr lvl="1" algn="l" rtl="0"/>
            <a:r>
              <a:rPr lang="en-US" dirty="0"/>
              <a:t>Cardiac output </a:t>
            </a:r>
            <a:r>
              <a:rPr lang="en-US" dirty="0">
                <a:solidFill>
                  <a:srgbClr val="FFFF00"/>
                </a:solidFill>
              </a:rPr>
              <a:t>normal or elevated</a:t>
            </a:r>
          </a:p>
          <a:p>
            <a:pPr lvl="1" algn="l" rtl="0"/>
            <a:r>
              <a:rPr lang="en-US" dirty="0"/>
              <a:t>Systemic vascular resistance </a:t>
            </a:r>
            <a:r>
              <a:rPr lang="en-US" dirty="0">
                <a:solidFill>
                  <a:srgbClr val="FFFF00"/>
                </a:solidFill>
              </a:rPr>
              <a:t>reduced</a:t>
            </a:r>
          </a:p>
          <a:p>
            <a:pPr lvl="1" algn="l" rtl="0"/>
            <a:r>
              <a:rPr lang="en-US" dirty="0"/>
              <a:t>Pulmonary vascular resistance elevated</a:t>
            </a:r>
          </a:p>
        </p:txBody>
      </p:sp>
    </p:spTree>
    <p:extLst>
      <p:ext uri="{BB962C8B-B14F-4D97-AF65-F5344CB8AC3E}">
        <p14:creationId xmlns:p14="http://schemas.microsoft.com/office/powerpoint/2010/main" val="378308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3817-2047-4276-82A6-F4E9FD2A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cap="all" dirty="0">
                <a:solidFill>
                  <a:srgbClr val="FFFFFF"/>
                </a:solidFill>
                <a:latin typeface="+mn-lt"/>
              </a:rPr>
              <a:t>TERMINOLOGY</a:t>
            </a:r>
            <a:endParaRPr lang="fa-IR" b="1" cap="all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044E-9C65-47D8-AD64-FA3B67E0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STROKE VOLUME</a:t>
            </a:r>
          </a:p>
          <a:p>
            <a:pPr algn="l" rtl="0"/>
            <a:r>
              <a:rPr lang="en-US" dirty="0"/>
              <a:t>Stroke volume is the </a:t>
            </a:r>
            <a:r>
              <a:rPr lang="en-US" dirty="0">
                <a:solidFill>
                  <a:srgbClr val="FFFF00"/>
                </a:solidFill>
              </a:rPr>
              <a:t>amount of blood </a:t>
            </a:r>
            <a:r>
              <a:rPr lang="en-US" dirty="0"/>
              <a:t>pumped out of the </a:t>
            </a:r>
            <a:r>
              <a:rPr lang="en-US" dirty="0">
                <a:solidFill>
                  <a:srgbClr val="FFFF00"/>
                </a:solidFill>
              </a:rPr>
              <a:t>heart's left ventricle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each beat</a:t>
            </a:r>
            <a:endParaRPr lang="en-US" dirty="0"/>
          </a:p>
          <a:p>
            <a:pPr algn="l" rtl="0"/>
            <a:r>
              <a:rPr lang="en-US" dirty="0"/>
              <a:t>It's calculated by </a:t>
            </a:r>
            <a:r>
              <a:rPr lang="en-US" dirty="0">
                <a:solidFill>
                  <a:srgbClr val="FFFF00"/>
                </a:solidFill>
              </a:rPr>
              <a:t>subtracting</a:t>
            </a:r>
            <a:r>
              <a:rPr lang="en-US" dirty="0"/>
              <a:t> the end-systolic volume </a:t>
            </a:r>
            <a:r>
              <a:rPr lang="en-US" dirty="0">
                <a:solidFill>
                  <a:srgbClr val="FFFF00"/>
                </a:solidFill>
              </a:rPr>
              <a:t>(ESV) </a:t>
            </a:r>
            <a:r>
              <a:rPr lang="en-US" dirty="0"/>
              <a:t>from the end-diastolic volume </a:t>
            </a:r>
            <a:r>
              <a:rPr lang="en-US" dirty="0">
                <a:solidFill>
                  <a:srgbClr val="FFFF00"/>
                </a:solidFill>
              </a:rPr>
              <a:t>(EDV)</a:t>
            </a:r>
          </a:p>
          <a:p>
            <a:pPr algn="l" rtl="0"/>
            <a:r>
              <a:rPr lang="en-US" dirty="0"/>
              <a:t> A </a:t>
            </a:r>
            <a:r>
              <a:rPr lang="en-US" dirty="0">
                <a:solidFill>
                  <a:srgbClr val="FFFF00"/>
                </a:solidFill>
              </a:rPr>
              <a:t>typical healthy adult</a:t>
            </a:r>
            <a:r>
              <a:rPr lang="en-US" dirty="0"/>
              <a:t> has a SV around </a:t>
            </a:r>
            <a:r>
              <a:rPr lang="en-US" dirty="0">
                <a:solidFill>
                  <a:srgbClr val="FFFF00"/>
                </a:solidFill>
              </a:rPr>
              <a:t>70 mL</a:t>
            </a:r>
          </a:p>
          <a:p>
            <a:pPr algn="l" rtl="0"/>
            <a:r>
              <a:rPr lang="en-US" dirty="0"/>
              <a:t>Related to:</a:t>
            </a:r>
          </a:p>
          <a:p>
            <a:pPr lvl="1" algn="l" rtl="0"/>
            <a:r>
              <a:rPr lang="en-US" dirty="0"/>
              <a:t>Venous return </a:t>
            </a:r>
          </a:p>
          <a:p>
            <a:pPr lvl="2" algn="l" rtl="0"/>
            <a:r>
              <a:rPr lang="en-US" dirty="0"/>
              <a:t>VR is related to intravascular space, venous volume and intrathoracic pressure</a:t>
            </a:r>
          </a:p>
          <a:p>
            <a:pPr lvl="1" algn="l" rtl="0"/>
            <a:r>
              <a:rPr lang="en-US" dirty="0"/>
              <a:t>Diastolic relaxation</a:t>
            </a:r>
          </a:p>
          <a:p>
            <a:pPr lvl="1" algn="l" rtl="0"/>
            <a:r>
              <a:rPr lang="en-US" dirty="0"/>
              <a:t>Systolic contractility </a:t>
            </a:r>
          </a:p>
          <a:p>
            <a:pPr lvl="1" algn="l" rtl="0"/>
            <a:r>
              <a:rPr lang="en-US" dirty="0"/>
              <a:t>After load</a:t>
            </a:r>
          </a:p>
        </p:txBody>
      </p:sp>
    </p:spTree>
    <p:extLst>
      <p:ext uri="{BB962C8B-B14F-4D97-AF65-F5344CB8AC3E}">
        <p14:creationId xmlns:p14="http://schemas.microsoft.com/office/powerpoint/2010/main" val="1652266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6805-D0BA-4EE6-963C-AF0CF171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5F6AF-FCF7-4E7C-A8CC-1A4C5AD6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Hypodynamic response</a:t>
            </a:r>
          </a:p>
          <a:p>
            <a:pPr lvl="1" algn="l" rtl="0"/>
            <a:r>
              <a:rPr lang="en-US" dirty="0"/>
              <a:t>As sepsis progresses, </a:t>
            </a:r>
            <a:r>
              <a:rPr lang="en-US" dirty="0">
                <a:solidFill>
                  <a:srgbClr val="FFFF00"/>
                </a:solidFill>
              </a:rPr>
              <a:t>vasoconstriction</a:t>
            </a:r>
            <a:r>
              <a:rPr lang="en-US" dirty="0"/>
              <a:t> occurs and cardiac </a:t>
            </a:r>
            <a:r>
              <a:rPr lang="en-US" dirty="0">
                <a:solidFill>
                  <a:srgbClr val="FFFF00"/>
                </a:solidFill>
              </a:rPr>
              <a:t>output decreases</a:t>
            </a:r>
            <a:endParaRPr lang="en-US" dirty="0"/>
          </a:p>
          <a:p>
            <a:pPr lvl="1" algn="l" rtl="0"/>
            <a:r>
              <a:rPr lang="en-US" dirty="0"/>
              <a:t>Marked tachypnea</a:t>
            </a:r>
          </a:p>
          <a:p>
            <a:pPr lvl="1" algn="l" rtl="0"/>
            <a:r>
              <a:rPr lang="en-US" dirty="0"/>
              <a:t>Hyperventilation</a:t>
            </a:r>
          </a:p>
          <a:p>
            <a:pPr lvl="1" algn="l" rtl="0"/>
            <a:r>
              <a:rPr lang="en-US" dirty="0"/>
              <a:t>Fever</a:t>
            </a:r>
          </a:p>
          <a:p>
            <a:pPr lvl="1" algn="l" rtl="0"/>
            <a:r>
              <a:rPr lang="en-US" dirty="0"/>
              <a:t>Diaphoresis</a:t>
            </a:r>
          </a:p>
          <a:p>
            <a:pPr lvl="1" algn="l" rtl="0"/>
            <a:r>
              <a:rPr lang="en-US" dirty="0"/>
              <a:t>Obtundation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Cool, mottled, and often cyanotic extremities</a:t>
            </a:r>
          </a:p>
          <a:p>
            <a:pPr lvl="1" algn="l" rtl="0"/>
            <a:r>
              <a:rPr lang="en-US" dirty="0"/>
              <a:t>Oliguria</a:t>
            </a:r>
          </a:p>
          <a:p>
            <a:pPr lvl="1" algn="l" rtl="0"/>
            <a:r>
              <a:rPr lang="en-US" dirty="0"/>
              <a:t>Cholestatic jaundice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Hypothermia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1666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E783-9A72-427D-9DCD-F0F025E7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CLINICAL MANIFESTATIONS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EC5C-BEC0-4893-A2E4-40BF4516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Neurogenic shock</a:t>
            </a:r>
          </a:p>
          <a:p>
            <a:pPr algn="l" rtl="0"/>
            <a:r>
              <a:rPr lang="en-US" dirty="0"/>
              <a:t>Decreased </a:t>
            </a:r>
            <a:r>
              <a:rPr lang="en-US" dirty="0">
                <a:solidFill>
                  <a:srgbClr val="FFFF00"/>
                </a:solidFill>
              </a:rPr>
              <a:t>venous return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cardiac output</a:t>
            </a:r>
          </a:p>
          <a:p>
            <a:pPr algn="l" rtl="0"/>
            <a:r>
              <a:rPr lang="en-US" dirty="0"/>
              <a:t>Extremities </a:t>
            </a:r>
            <a:r>
              <a:rPr lang="en-US" dirty="0">
                <a:solidFill>
                  <a:srgbClr val="FFFF00"/>
                </a:solidFill>
              </a:rPr>
              <a:t>often warm </a:t>
            </a:r>
            <a:r>
              <a:rPr lang="en-US" dirty="0"/>
              <a:t>In contrast to usual vasoconstriction-induced coolness in </a:t>
            </a:r>
            <a:r>
              <a:rPr lang="en-US" dirty="0">
                <a:solidFill>
                  <a:srgbClr val="FFFF00"/>
                </a:solidFill>
              </a:rPr>
              <a:t>hypovolemic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cardiogenic</a:t>
            </a:r>
            <a:r>
              <a:rPr lang="en-US" dirty="0"/>
              <a:t> shock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110065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It is </a:t>
            </a:r>
            <a:r>
              <a:rPr lang="en-US" dirty="0">
                <a:solidFill>
                  <a:srgbClr val="FFFF00"/>
                </a:solidFill>
              </a:rPr>
              <a:t>important</a:t>
            </a:r>
            <a:r>
              <a:rPr lang="en-US" dirty="0"/>
              <a:t> that </a:t>
            </a:r>
            <a:r>
              <a:rPr lang="en-US" dirty="0">
                <a:solidFill>
                  <a:srgbClr val="FFFF00"/>
                </a:solidFill>
              </a:rPr>
              <a:t>aggressive resuscitation </a:t>
            </a:r>
            <a:r>
              <a:rPr lang="en-US" dirty="0"/>
              <a:t>is instituted on the basis of the </a:t>
            </a:r>
            <a:r>
              <a:rPr lang="en-US" dirty="0">
                <a:solidFill>
                  <a:srgbClr val="FFFF00"/>
                </a:solidFill>
              </a:rPr>
              <a:t>initial </a:t>
            </a:r>
            <a:r>
              <a:rPr lang="en-US" dirty="0" err="1">
                <a:solidFill>
                  <a:srgbClr val="FFFF00"/>
                </a:solidFill>
              </a:rPr>
              <a:t>assessment</a:t>
            </a:r>
            <a:r>
              <a:rPr lang="en-US" dirty="0" err="1"/>
              <a:t>，particularly</a:t>
            </a:r>
            <a:r>
              <a:rPr lang="en-US" dirty="0"/>
              <a:t> since </a:t>
            </a:r>
            <a:r>
              <a:rPr lang="en-US" dirty="0">
                <a:solidFill>
                  <a:srgbClr val="FFFF00"/>
                </a:solidFill>
              </a:rPr>
              <a:t>early </a:t>
            </a:r>
            <a:r>
              <a:rPr lang="en-US" dirty="0" err="1">
                <a:solidFill>
                  <a:srgbClr val="FFFF00"/>
                </a:solidFill>
              </a:rPr>
              <a:t>resusιitation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from </a:t>
            </a:r>
            <a:r>
              <a:rPr lang="en-US" dirty="0">
                <a:solidFill>
                  <a:srgbClr val="FFFF00"/>
                </a:solidFill>
              </a:rPr>
              <a:t>septic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cardiogenic</a:t>
            </a:r>
            <a:r>
              <a:rPr lang="en-US" dirty="0"/>
              <a:t> shock may </a:t>
            </a:r>
            <a:r>
              <a:rPr lang="en-US" dirty="0">
                <a:solidFill>
                  <a:srgbClr val="FFFF00"/>
                </a:solidFill>
              </a:rPr>
              <a:t>improve survival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Diagnostic evaluation </a:t>
            </a:r>
            <a:r>
              <a:rPr lang="en-US" dirty="0"/>
              <a:t>should occur at the </a:t>
            </a:r>
            <a:r>
              <a:rPr lang="en-US" dirty="0">
                <a:solidFill>
                  <a:srgbClr val="FFFF00"/>
                </a:solidFill>
              </a:rPr>
              <a:t>same time </a:t>
            </a:r>
            <a:r>
              <a:rPr lang="en-US" dirty="0"/>
              <a:t>as </a:t>
            </a:r>
            <a:r>
              <a:rPr lang="en-US" dirty="0">
                <a:solidFill>
                  <a:srgbClr val="FFFF00"/>
                </a:solidFill>
              </a:rPr>
              <a:t>resuscitation </a:t>
            </a:r>
          </a:p>
          <a:p>
            <a:pPr algn="l" rtl="0"/>
            <a:r>
              <a:rPr lang="en-US" dirty="0"/>
              <a:t>The initial assessment of a patient in shock should take </a:t>
            </a:r>
            <a:r>
              <a:rPr lang="en-US" dirty="0">
                <a:solidFill>
                  <a:srgbClr val="FFFF00"/>
                </a:solidFill>
              </a:rPr>
              <a:t>only a few minutes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Resuscitative efforts </a:t>
            </a:r>
            <a:r>
              <a:rPr lang="en-US" dirty="0"/>
              <a:t>should </a:t>
            </a:r>
            <a:r>
              <a:rPr lang="en-US" dirty="0">
                <a:solidFill>
                  <a:srgbClr val="FFFF00"/>
                </a:solidFill>
              </a:rPr>
              <a:t>NOT be delayed </a:t>
            </a:r>
            <a:r>
              <a:rPr lang="en-US" dirty="0"/>
              <a:t>for history, physical examination, laboratory testing, or imaging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49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initial evaluation </a:t>
            </a:r>
            <a:r>
              <a:rPr lang="en-US" dirty="0"/>
              <a:t>of the patient with shock perform toward </a:t>
            </a:r>
            <a:r>
              <a:rPr lang="en-US" dirty="0">
                <a:solidFill>
                  <a:srgbClr val="FFFF00"/>
                </a:solidFill>
              </a:rPr>
              <a:t>two specific aims</a:t>
            </a:r>
          </a:p>
          <a:p>
            <a:pPr lvl="1" algn="l" rtl="0"/>
            <a:r>
              <a:rPr lang="en-US" dirty="0"/>
              <a:t>The first aim is </a:t>
            </a:r>
            <a:r>
              <a:rPr lang="en-US" dirty="0">
                <a:solidFill>
                  <a:srgbClr val="FFFF00"/>
                </a:solidFill>
              </a:rPr>
              <a:t>confirmation</a:t>
            </a:r>
            <a:r>
              <a:rPr lang="en-US" dirty="0"/>
              <a:t> of the presence of </a:t>
            </a:r>
            <a:r>
              <a:rPr lang="en-US" dirty="0">
                <a:solidFill>
                  <a:srgbClr val="FFFF00"/>
                </a:solidFill>
              </a:rPr>
              <a:t>shock</a:t>
            </a:r>
          </a:p>
          <a:p>
            <a:pPr lvl="1" algn="l" rtl="0"/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identify</a:t>
            </a:r>
            <a:r>
              <a:rPr lang="en-US" dirty="0"/>
              <a:t> either a specific shock etiology or to determine the </a:t>
            </a:r>
            <a:r>
              <a:rPr lang="en-US" dirty="0">
                <a:solidFill>
                  <a:srgbClr val="FFFF00"/>
                </a:solidFill>
              </a:rPr>
              <a:t>type of shock </a:t>
            </a:r>
            <a:r>
              <a:rPr lang="en-US" dirty="0"/>
              <a:t>present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Medical history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Physical assessment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Paraclinical assessment</a:t>
            </a:r>
          </a:p>
          <a:p>
            <a:pPr lvl="1" algn="l" rtl="0"/>
            <a:r>
              <a:rPr lang="en-US" dirty="0"/>
              <a:t>Laboratory evaluation</a:t>
            </a:r>
          </a:p>
          <a:p>
            <a:pPr lvl="1" algn="l" rtl="0"/>
            <a:r>
              <a:rPr lang="en-US" dirty="0"/>
              <a:t>Electrocardiography</a:t>
            </a:r>
          </a:p>
          <a:p>
            <a:pPr lvl="1" algn="l" rtl="0"/>
            <a:r>
              <a:rPr lang="en-US" dirty="0"/>
              <a:t>Radiography</a:t>
            </a:r>
          </a:p>
          <a:p>
            <a:pPr lvl="1" algn="l" rtl="0"/>
            <a:r>
              <a:rPr lang="en-US" dirty="0"/>
              <a:t>Echocardiography </a:t>
            </a:r>
          </a:p>
          <a:p>
            <a:pPr lvl="1" algn="l" rtl="0"/>
            <a:r>
              <a:rPr lang="en-US" dirty="0"/>
              <a:t>Invasive vascular monitoring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2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7F04-4A83-46A5-92B4-EF96006D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FF36-9737-423A-89DB-5D36EF2F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Medical History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Comorbid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risk factors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Hemorrhage</a:t>
            </a:r>
          </a:p>
          <a:p>
            <a:pPr lvl="1" algn="l" rtl="0"/>
            <a:r>
              <a:rPr lang="en-US" dirty="0"/>
              <a:t>Diagnosis is more difficult when the source of blood loss is occult</a:t>
            </a:r>
          </a:p>
          <a:p>
            <a:pPr algn="l" rtl="0"/>
            <a:r>
              <a:rPr lang="en-US" dirty="0"/>
              <a:t>Plasma </a:t>
            </a:r>
            <a:r>
              <a:rPr lang="en-US" dirty="0">
                <a:solidFill>
                  <a:srgbClr val="FFFF00"/>
                </a:solidFill>
              </a:rPr>
              <a:t>volume</a:t>
            </a:r>
            <a:r>
              <a:rPr lang="en-US" dirty="0"/>
              <a:t> is depleted</a:t>
            </a:r>
          </a:p>
          <a:p>
            <a:pPr lvl="1" algn="l" rtl="0"/>
            <a:r>
              <a:rPr lang="en-US" dirty="0"/>
              <a:t>From </a:t>
            </a:r>
            <a:r>
              <a:rPr lang="en-US" dirty="0" err="1"/>
              <a:t>GI,urinary</a:t>
            </a:r>
            <a:r>
              <a:rPr lang="en-US" dirty="0"/>
              <a:t>, and insensible losses</a:t>
            </a:r>
          </a:p>
          <a:p>
            <a:pPr algn="l" rtl="0"/>
            <a:r>
              <a:rPr lang="en-US" dirty="0"/>
              <a:t>History of </a:t>
            </a:r>
            <a:r>
              <a:rPr lang="en-US" dirty="0">
                <a:solidFill>
                  <a:srgbClr val="FFFF00"/>
                </a:solidFill>
              </a:rPr>
              <a:t>cardiac disease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acute myocardial infarct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Fever</a:t>
            </a:r>
            <a:r>
              <a:rPr lang="en-US" dirty="0"/>
              <a:t> is a distinguishing characteristic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Acute illness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major surgery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57211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4A8F-B8EF-4AC1-A85A-CC8BB8AD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46B9-E816-4B9E-8D86-6FCF3CF8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Physical assessments</a:t>
            </a:r>
          </a:p>
          <a:p>
            <a:pPr algn="l" rtl="0"/>
            <a:r>
              <a:rPr lang="en-US" dirty="0"/>
              <a:t>General appearance </a:t>
            </a:r>
          </a:p>
          <a:p>
            <a:pPr algn="l" rtl="0"/>
            <a:r>
              <a:rPr lang="en-US" dirty="0"/>
              <a:t>Vital signs</a:t>
            </a:r>
          </a:p>
          <a:p>
            <a:pPr lvl="1" algn="l" rtl="0"/>
            <a:r>
              <a:rPr lang="en-US" dirty="0"/>
              <a:t>BP, PR, RR, Temp, SPO2</a:t>
            </a:r>
          </a:p>
          <a:p>
            <a:pPr algn="l" rtl="0"/>
            <a:r>
              <a:rPr lang="en-US" dirty="0"/>
              <a:t>Mental status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JVP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Lungs sounds</a:t>
            </a:r>
          </a:p>
          <a:p>
            <a:pPr lvl="1" algn="l" rtl="0"/>
            <a:r>
              <a:rPr lang="en-US" dirty="0"/>
              <a:t>Crackles, Decreased lung sound, Cheyne-Stokes respirations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Heart sounds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S3 and/or S4 gallops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Soft S1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Systolic murmurs </a:t>
            </a:r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17358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71A4-4159-4DF9-99F6-5A9D7597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6591-7D0F-4AD9-9A7D-0F87C304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Physical assessments</a:t>
            </a:r>
          </a:p>
          <a:p>
            <a:pPr algn="l" rtl="0"/>
            <a:r>
              <a:rPr lang="en-US" dirty="0"/>
              <a:t>Extremity  </a:t>
            </a:r>
          </a:p>
          <a:p>
            <a:pPr lvl="1" algn="l" rtl="0"/>
            <a:r>
              <a:rPr lang="en-US" dirty="0"/>
              <a:t>Pallor, Cyanosis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Cool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warm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Capillary refill time </a:t>
            </a:r>
            <a:r>
              <a:rPr lang="en-US" dirty="0"/>
              <a:t>(normal capillary refill is &lt;2 s)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Pulses</a:t>
            </a:r>
            <a:r>
              <a:rPr lang="en-US" dirty="0"/>
              <a:t> </a:t>
            </a:r>
          </a:p>
          <a:p>
            <a:pPr lvl="2" algn="l" rtl="0"/>
            <a:r>
              <a:rPr lang="en-US" dirty="0"/>
              <a:t>Narrow pulse pressure(&lt;30 mmHg), Widened pulse pressure, Bounding pulses</a:t>
            </a:r>
          </a:p>
          <a:p>
            <a:pPr algn="l" rtl="0"/>
            <a:r>
              <a:rPr lang="en-US" dirty="0"/>
              <a:t>Skin </a:t>
            </a:r>
          </a:p>
          <a:p>
            <a:pPr lvl="1" algn="l" rtl="0"/>
            <a:r>
              <a:rPr lang="en-US" dirty="0"/>
              <a:t>Skin lesions may suggest specific </a:t>
            </a:r>
            <a:r>
              <a:rPr lang="en-US" dirty="0">
                <a:solidFill>
                  <a:srgbClr val="FFFF00"/>
                </a:solidFill>
              </a:rPr>
              <a:t>pathogens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Petechiae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purpura</a:t>
            </a:r>
            <a:r>
              <a:rPr lang="en-US" dirty="0"/>
              <a:t>: </a:t>
            </a:r>
            <a:r>
              <a:rPr lang="en-US" dirty="0">
                <a:solidFill>
                  <a:srgbClr val="FFFF00"/>
                </a:solidFill>
              </a:rPr>
              <a:t>Neisseria meningitidis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Erythema gangrenosum</a:t>
            </a:r>
            <a:r>
              <a:rPr lang="en-US" dirty="0"/>
              <a:t>: </a:t>
            </a:r>
            <a:r>
              <a:rPr lang="en-US" dirty="0">
                <a:solidFill>
                  <a:srgbClr val="FFFF00"/>
                </a:solidFill>
              </a:rPr>
              <a:t>Pseudomonas aeruginosa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Generalized erythroderma</a:t>
            </a:r>
            <a:r>
              <a:rPr lang="en-US" dirty="0"/>
              <a:t>: </a:t>
            </a:r>
            <a:r>
              <a:rPr lang="en-US" dirty="0">
                <a:solidFill>
                  <a:srgbClr val="FFFF00"/>
                </a:solidFill>
              </a:rPr>
              <a:t>toxic shock </a:t>
            </a:r>
            <a:r>
              <a:rPr lang="en-US" dirty="0"/>
              <a:t>due to </a:t>
            </a:r>
            <a:r>
              <a:rPr lang="en-US" dirty="0">
                <a:solidFill>
                  <a:srgbClr val="FFFF00"/>
                </a:solidFill>
              </a:rPr>
              <a:t>Staphylococcus aureus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Streptococcus pyogenes</a:t>
            </a:r>
          </a:p>
          <a:p>
            <a:pPr algn="l" rtl="0"/>
            <a:r>
              <a:rPr lang="en-US" dirty="0"/>
              <a:t>Urine output</a:t>
            </a:r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21477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D173-C379-4560-BC90-75F3B7A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718A-5E13-41B5-BBA1-C932E813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Physical assessments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Combinations</a:t>
            </a:r>
            <a:r>
              <a:rPr lang="en-US" dirty="0"/>
              <a:t> of easily assessed examination components have been organized into a </a:t>
            </a:r>
            <a:r>
              <a:rPr lang="en-US" dirty="0">
                <a:solidFill>
                  <a:srgbClr val="FFFF00"/>
                </a:solidFill>
              </a:rPr>
              <a:t>scoring system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identify high-risk patient populations</a:t>
            </a:r>
            <a:endParaRPr lang="en-US" dirty="0"/>
          </a:p>
          <a:p>
            <a:pPr lvl="1" algn="l" rtl="0"/>
            <a:r>
              <a:rPr lang="en-US" dirty="0"/>
              <a:t> The </a:t>
            </a:r>
            <a:r>
              <a:rPr lang="en-US" dirty="0">
                <a:solidFill>
                  <a:srgbClr val="FFFF00"/>
                </a:solidFill>
              </a:rPr>
              <a:t>shock index (SI) </a:t>
            </a:r>
            <a:r>
              <a:rPr lang="en-US" dirty="0"/>
              <a:t>is defined as the </a:t>
            </a:r>
            <a:r>
              <a:rPr lang="en-US" dirty="0">
                <a:solidFill>
                  <a:srgbClr val="FFFF00"/>
                </a:solidFill>
              </a:rPr>
              <a:t>HR/systolic blood pressure (SBP) </a:t>
            </a:r>
          </a:p>
          <a:p>
            <a:pPr lvl="2" algn="l" rtl="0"/>
            <a:r>
              <a:rPr lang="en-US" dirty="0"/>
              <a:t>With a normal SI being </a:t>
            </a:r>
            <a:r>
              <a:rPr lang="en-US" dirty="0">
                <a:solidFill>
                  <a:srgbClr val="FFFF00"/>
                </a:solidFill>
              </a:rPr>
              <a:t>0.5–0.7</a:t>
            </a:r>
            <a:r>
              <a:rPr lang="en-US" dirty="0"/>
              <a:t> </a:t>
            </a:r>
          </a:p>
          <a:p>
            <a:pPr lvl="2" algn="l" rtl="0"/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elevated SI (&gt;0.9) </a:t>
            </a:r>
            <a:r>
              <a:rPr lang="en-US" dirty="0"/>
              <a:t>has been proposed to be a more sensitive </a:t>
            </a:r>
            <a:r>
              <a:rPr lang="en-US" dirty="0">
                <a:solidFill>
                  <a:srgbClr val="FFFF00"/>
                </a:solidFill>
              </a:rPr>
              <a:t>indicator of transfusion requirement</a:t>
            </a:r>
            <a:r>
              <a:rPr lang="en-US" dirty="0"/>
              <a:t> and of patients with critical bleeding among those with </a:t>
            </a:r>
            <a:r>
              <a:rPr lang="en-US" dirty="0">
                <a:solidFill>
                  <a:srgbClr val="FFFF00"/>
                </a:solidFill>
              </a:rPr>
              <a:t>hypovolemic (hemorrhagic) </a:t>
            </a:r>
            <a:r>
              <a:rPr lang="en-US" dirty="0"/>
              <a:t>shock than </a:t>
            </a:r>
            <a:r>
              <a:rPr lang="en-US" dirty="0">
                <a:solidFill>
                  <a:srgbClr val="FFFF00"/>
                </a:solidFill>
              </a:rPr>
              <a:t>either HR or BP alone </a:t>
            </a:r>
          </a:p>
          <a:p>
            <a:pPr lvl="2"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SI may </a:t>
            </a:r>
            <a:r>
              <a:rPr lang="en-US" dirty="0"/>
              <a:t>also identify patients </a:t>
            </a:r>
            <a:r>
              <a:rPr lang="en-US" dirty="0">
                <a:solidFill>
                  <a:srgbClr val="FFFF00"/>
                </a:solidFill>
              </a:rPr>
              <a:t>at risk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postintubation hypotension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The quick Sequential Organ Failure Assessment (</a:t>
            </a:r>
            <a:r>
              <a:rPr lang="en-US" dirty="0" err="1">
                <a:solidFill>
                  <a:srgbClr val="FFFF00"/>
                </a:solidFill>
              </a:rPr>
              <a:t>qSOFA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dirty="0"/>
              <a:t>score is a rapid assessment scale that assigns </a:t>
            </a:r>
            <a:r>
              <a:rPr lang="en-US" dirty="0">
                <a:solidFill>
                  <a:srgbClr val="FFFF00"/>
                </a:solidFill>
              </a:rPr>
              <a:t>a point for SBP &lt;100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respiratory rate &gt;22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altered mental status </a:t>
            </a:r>
            <a:r>
              <a:rPr lang="en-US" dirty="0"/>
              <a:t>(Glasgow Coma Scale &lt;15) </a:t>
            </a:r>
          </a:p>
          <a:p>
            <a:pPr lvl="2" algn="l" rtl="0"/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dirty="0" err="1">
                <a:solidFill>
                  <a:srgbClr val="FFFF00"/>
                </a:solidFill>
              </a:rPr>
              <a:t>qSOFA</a:t>
            </a:r>
            <a:r>
              <a:rPr lang="en-US" dirty="0">
                <a:solidFill>
                  <a:srgbClr val="FFFF00"/>
                </a:solidFill>
              </a:rPr>
              <a:t> ≥2 </a:t>
            </a:r>
            <a:r>
              <a:rPr lang="en-US" dirty="0"/>
              <a:t>(with a concern for infection) is associated with a </a:t>
            </a:r>
            <a:r>
              <a:rPr lang="en-US" dirty="0">
                <a:solidFill>
                  <a:srgbClr val="FFFF00"/>
                </a:solidFill>
              </a:rPr>
              <a:t>significantly greater </a:t>
            </a:r>
            <a:r>
              <a:rPr lang="en-US" dirty="0"/>
              <a:t>risk of </a:t>
            </a:r>
            <a:r>
              <a:rPr lang="en-US" dirty="0">
                <a:solidFill>
                  <a:srgbClr val="FFFF00"/>
                </a:solidFill>
              </a:rPr>
              <a:t>death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prolonged ICU stay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3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E8E85-43F4-4FAD-940E-CD42241A5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0" y="581025"/>
            <a:ext cx="9029700" cy="5695950"/>
          </a:xfrm>
        </p:spPr>
      </p:pic>
    </p:spTree>
    <p:extLst>
      <p:ext uri="{BB962C8B-B14F-4D97-AF65-F5344CB8AC3E}">
        <p14:creationId xmlns:p14="http://schemas.microsoft.com/office/powerpoint/2010/main" val="3743407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AE7-2D16-4800-9B76-64E83F2B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2B17-F9B7-446B-944C-869919AE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Laboratory evaluation</a:t>
            </a:r>
          </a:p>
          <a:p>
            <a:pPr algn="l" rtl="0"/>
            <a:r>
              <a:rPr lang="en-US" dirty="0"/>
              <a:t>CBC</a:t>
            </a:r>
          </a:p>
          <a:p>
            <a:pPr lvl="1" algn="l" rtl="0"/>
            <a:r>
              <a:rPr lang="en-US" dirty="0"/>
              <a:t>Hemoglobin and hematocrit may be </a:t>
            </a:r>
            <a:r>
              <a:rPr lang="en-US" dirty="0">
                <a:solidFill>
                  <a:srgbClr val="FFFF00"/>
                </a:solidFill>
              </a:rPr>
              <a:t>low in hypovolemic </a:t>
            </a:r>
            <a:r>
              <a:rPr lang="en-US" dirty="0"/>
              <a:t>shock due to hemorrhage</a:t>
            </a:r>
          </a:p>
          <a:p>
            <a:pPr lvl="2" algn="l" rtl="0"/>
            <a:r>
              <a:rPr lang="en-US" dirty="0">
                <a:solidFill>
                  <a:srgbClr val="FFFF00"/>
                </a:solidFill>
              </a:rPr>
              <a:t>After acute hemorrhage</a:t>
            </a:r>
            <a:r>
              <a:rPr lang="en-US" dirty="0"/>
              <a:t>, hemoglobin and hematocrit values </a:t>
            </a:r>
            <a:r>
              <a:rPr lang="en-US" dirty="0">
                <a:solidFill>
                  <a:srgbClr val="FFFF00"/>
                </a:solidFill>
              </a:rPr>
              <a:t>do not change </a:t>
            </a:r>
            <a:r>
              <a:rPr lang="en-US" dirty="0"/>
              <a:t>until </a:t>
            </a:r>
            <a:r>
              <a:rPr lang="en-US" dirty="0">
                <a:solidFill>
                  <a:srgbClr val="FFFF00"/>
                </a:solidFill>
              </a:rPr>
              <a:t>compensatory fluid shifts</a:t>
            </a:r>
            <a:r>
              <a:rPr lang="en-US" dirty="0"/>
              <a:t> have occurred or </a:t>
            </a:r>
            <a:r>
              <a:rPr lang="en-US" dirty="0">
                <a:solidFill>
                  <a:srgbClr val="FFFF00"/>
                </a:solidFill>
              </a:rPr>
              <a:t>exogenous fluid </a:t>
            </a:r>
            <a:r>
              <a:rPr lang="en-US" dirty="0"/>
              <a:t>is administered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Elevated leukocyte </a:t>
            </a:r>
            <a:r>
              <a:rPr lang="en-US" dirty="0"/>
              <a:t>count with a </a:t>
            </a:r>
            <a:r>
              <a:rPr lang="en-US" dirty="0">
                <a:solidFill>
                  <a:srgbClr val="FFFF00"/>
                </a:solidFill>
              </a:rPr>
              <a:t>left shift</a:t>
            </a:r>
          </a:p>
          <a:p>
            <a:pPr marL="457200" lvl="1" indent="0" algn="l" rtl="0">
              <a:buNone/>
            </a:pPr>
            <a:r>
              <a:rPr lang="en-US" dirty="0"/>
              <a:t> can be seen in </a:t>
            </a:r>
            <a:r>
              <a:rPr lang="en-US" dirty="0">
                <a:solidFill>
                  <a:srgbClr val="FFFF00"/>
                </a:solidFill>
              </a:rPr>
              <a:t>septic shock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Leukopenia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Thrombocytopenia 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Toxic granulations</a:t>
            </a:r>
            <a:r>
              <a:rPr lang="en-US" dirty="0"/>
              <a:t>, </a:t>
            </a:r>
            <a:r>
              <a:rPr lang="en-US" dirty="0" err="1"/>
              <a:t>Döhle</a:t>
            </a:r>
            <a:r>
              <a:rPr lang="en-US" dirty="0"/>
              <a:t> bodies, or cytoplasmic vacuoles</a:t>
            </a:r>
          </a:p>
          <a:p>
            <a:pPr algn="l" rtl="0"/>
            <a:r>
              <a:rPr lang="en-US" dirty="0"/>
              <a:t>Serum </a:t>
            </a:r>
            <a:r>
              <a:rPr lang="en-US" dirty="0">
                <a:solidFill>
                  <a:srgbClr val="FFFF00"/>
                </a:solidFill>
              </a:rPr>
              <a:t>cardiac markers </a:t>
            </a:r>
            <a:r>
              <a:rPr lang="en-US" dirty="0"/>
              <a:t>(elevated troponin I or T and creatine kinase MB levels) support the diagnosis of </a:t>
            </a:r>
            <a:r>
              <a:rPr lang="en-US" dirty="0">
                <a:solidFill>
                  <a:srgbClr val="FFFF00"/>
                </a:solidFill>
              </a:rPr>
              <a:t>acute cardiac injury</a:t>
            </a:r>
          </a:p>
        </p:txBody>
      </p:sp>
    </p:spTree>
    <p:extLst>
      <p:ext uri="{BB962C8B-B14F-4D97-AF65-F5344CB8AC3E}">
        <p14:creationId xmlns:p14="http://schemas.microsoft.com/office/powerpoint/2010/main" val="143705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FD73-C608-45EF-AAED-711768E7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938B4-D113-40B5-8ADA-DEA833C60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EJECTION FRACTION</a:t>
            </a:r>
          </a:p>
          <a:p>
            <a:pPr algn="l" rtl="0"/>
            <a:r>
              <a:rPr lang="en-US" dirty="0"/>
              <a:t>Ejection fraction (EF) is a measurement of how much </a:t>
            </a:r>
            <a:r>
              <a:rPr lang="en-US" dirty="0">
                <a:solidFill>
                  <a:srgbClr val="FFFF00"/>
                </a:solidFill>
              </a:rPr>
              <a:t>blood</a:t>
            </a:r>
            <a:r>
              <a:rPr lang="en-US" dirty="0"/>
              <a:t> the heart pumps out with </a:t>
            </a:r>
            <a:r>
              <a:rPr lang="en-US" dirty="0">
                <a:solidFill>
                  <a:srgbClr val="FFFF00"/>
                </a:solidFill>
              </a:rPr>
              <a:t>each contraction</a:t>
            </a:r>
            <a:r>
              <a:rPr lang="en-US" dirty="0"/>
              <a:t>, specifically from the </a:t>
            </a:r>
            <a:r>
              <a:rPr lang="en-US" dirty="0">
                <a:solidFill>
                  <a:srgbClr val="FFFF00"/>
                </a:solidFill>
              </a:rPr>
              <a:t>left ventricle</a:t>
            </a:r>
            <a:r>
              <a:rPr lang="en-US" dirty="0"/>
              <a:t>, and is expressed as a </a:t>
            </a:r>
            <a:r>
              <a:rPr lang="en-US" dirty="0">
                <a:solidFill>
                  <a:srgbClr val="FFFF00"/>
                </a:solidFill>
              </a:rPr>
              <a:t>percentage</a:t>
            </a:r>
          </a:p>
          <a:p>
            <a:pPr algn="l" rtl="0"/>
            <a:r>
              <a:rPr lang="en-US" dirty="0"/>
              <a:t>It is calculated by </a:t>
            </a:r>
            <a:r>
              <a:rPr lang="en-US" dirty="0">
                <a:solidFill>
                  <a:srgbClr val="FFFF00"/>
                </a:solidFill>
              </a:rPr>
              <a:t>(EDV-ESV)/EDV</a:t>
            </a:r>
          </a:p>
          <a:p>
            <a:pPr algn="l" rtl="0"/>
            <a:r>
              <a:rPr lang="en-US" dirty="0"/>
              <a:t>A normal EF typically ranges from </a:t>
            </a:r>
            <a:r>
              <a:rPr lang="en-US" dirty="0">
                <a:solidFill>
                  <a:srgbClr val="FFFF00"/>
                </a:solidFill>
              </a:rPr>
              <a:t>55% to 70%</a:t>
            </a:r>
            <a:r>
              <a:rPr lang="en-US" dirty="0"/>
              <a:t>, indicating that the heart is </a:t>
            </a:r>
            <a:r>
              <a:rPr lang="en-US" dirty="0">
                <a:solidFill>
                  <a:srgbClr val="FFFF00"/>
                </a:solidFill>
              </a:rPr>
              <a:t>functioning adequately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/>
              <a:t> ejection fraction can be a sign of </a:t>
            </a:r>
            <a:r>
              <a:rPr lang="en-US" dirty="0">
                <a:solidFill>
                  <a:srgbClr val="FFFF00"/>
                </a:solidFill>
              </a:rPr>
              <a:t>heart failure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other heart conditions</a:t>
            </a:r>
          </a:p>
          <a:p>
            <a:pPr algn="l" rtl="0"/>
            <a:r>
              <a:rPr lang="en-US" dirty="0"/>
              <a:t>Ejection fraction is usually measured by </a:t>
            </a:r>
            <a:r>
              <a:rPr lang="en-US" dirty="0">
                <a:solidFill>
                  <a:srgbClr val="FFFF00"/>
                </a:solidFill>
              </a:rPr>
              <a:t>echocardiogram</a:t>
            </a:r>
            <a:r>
              <a:rPr lang="en-US" dirty="0"/>
              <a:t> (ultrasound of the heart)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4032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167F-B0D7-4AC0-9CF7-00F20C37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64F33-B53E-4617-BE32-DB385831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rtl="0">
              <a:buNone/>
            </a:pPr>
            <a:r>
              <a:rPr lang="en-US" b="1" dirty="0"/>
              <a:t>Laboratory evaluation</a:t>
            </a:r>
          </a:p>
          <a:p>
            <a:pPr algn="l" rtl="0"/>
            <a:r>
              <a:rPr lang="en-US" dirty="0"/>
              <a:t>Electrolytes and Biochemistry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Hypernatremia</a:t>
            </a:r>
            <a:r>
              <a:rPr lang="en-US" dirty="0"/>
              <a:t> may be seen in hypovolemic shock from free water loss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Azotemia</a:t>
            </a:r>
          </a:p>
          <a:p>
            <a:pPr lvl="1" algn="l" rtl="0"/>
            <a:r>
              <a:rPr lang="en-US" dirty="0"/>
              <a:t>levels of </a:t>
            </a:r>
            <a:r>
              <a:rPr lang="en-US" dirty="0">
                <a:solidFill>
                  <a:srgbClr val="FFFF00"/>
                </a:solidFill>
              </a:rPr>
              <a:t>aminotransferases rise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Hyperbilirubinemia </a:t>
            </a:r>
          </a:p>
          <a:p>
            <a:pPr lvl="1" algn="l" rtl="0"/>
            <a:r>
              <a:rPr lang="en-US" dirty="0"/>
              <a:t>Elevation of </a:t>
            </a:r>
            <a:r>
              <a:rPr lang="en-US" dirty="0">
                <a:solidFill>
                  <a:srgbClr val="FFFF00"/>
                </a:solidFill>
              </a:rPr>
              <a:t>alkaline phosphatase</a:t>
            </a:r>
          </a:p>
          <a:p>
            <a:pPr lvl="1" algn="l" rtl="0"/>
            <a:r>
              <a:rPr lang="en-US" dirty="0"/>
              <a:t>May see striking increases in </a:t>
            </a:r>
            <a:r>
              <a:rPr lang="en-US" dirty="0">
                <a:solidFill>
                  <a:srgbClr val="FFFF00"/>
                </a:solidFill>
              </a:rPr>
              <a:t>serum lactate</a:t>
            </a:r>
          </a:p>
          <a:p>
            <a:pPr algn="l" rtl="0"/>
            <a:r>
              <a:rPr lang="en-US" dirty="0"/>
              <a:t>Coagulative</a:t>
            </a:r>
          </a:p>
          <a:p>
            <a:pPr lvl="1" algn="l" rtl="0"/>
            <a:r>
              <a:rPr lang="en-US" dirty="0"/>
              <a:t>Prolonged </a:t>
            </a:r>
            <a:r>
              <a:rPr lang="en-US" dirty="0">
                <a:solidFill>
                  <a:srgbClr val="FFFF00"/>
                </a:solidFill>
              </a:rPr>
              <a:t>thrombin time</a:t>
            </a:r>
          </a:p>
          <a:p>
            <a:pPr lvl="1" algn="l" rtl="0"/>
            <a:r>
              <a:rPr lang="en-US" dirty="0"/>
              <a:t>Decreased </a:t>
            </a:r>
            <a:r>
              <a:rPr lang="en-US" dirty="0">
                <a:solidFill>
                  <a:srgbClr val="FFFF00"/>
                </a:solidFill>
              </a:rPr>
              <a:t>fibrinogen </a:t>
            </a:r>
          </a:p>
          <a:p>
            <a:pPr lvl="1" algn="l" rtl="0"/>
            <a:r>
              <a:rPr lang="en-US" dirty="0"/>
              <a:t>Presence of </a:t>
            </a:r>
            <a:r>
              <a:rPr lang="en-US" dirty="0">
                <a:solidFill>
                  <a:srgbClr val="FFFF00"/>
                </a:solidFill>
              </a:rPr>
              <a:t>d-dimers</a:t>
            </a:r>
          </a:p>
          <a:p>
            <a:pPr algn="l" rtl="0"/>
            <a:r>
              <a:rPr lang="en-US" dirty="0"/>
              <a:t>ABG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Metabolic acidosis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Respiratory alkalosis</a:t>
            </a:r>
          </a:p>
        </p:txBody>
      </p:sp>
    </p:spTree>
    <p:extLst>
      <p:ext uri="{BB962C8B-B14F-4D97-AF65-F5344CB8AC3E}">
        <p14:creationId xmlns:p14="http://schemas.microsoft.com/office/powerpoint/2010/main" val="316751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2463-7DB3-4BD1-B2DA-FE77C23B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66E3-A672-4542-9A09-6C247CDB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/>
              <a:t>Laboratory evaluation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Blood cultures </a:t>
            </a:r>
            <a:r>
              <a:rPr lang="en-US" dirty="0"/>
              <a:t>yield bacteria or fungi in </a:t>
            </a:r>
            <a:r>
              <a:rPr lang="en-US" dirty="0">
                <a:solidFill>
                  <a:srgbClr val="FFFF00"/>
                </a:solidFill>
              </a:rPr>
              <a:t>only 40–70% </a:t>
            </a:r>
            <a:r>
              <a:rPr lang="en-US" dirty="0"/>
              <a:t>of cases of </a:t>
            </a:r>
            <a:r>
              <a:rPr lang="en-US" dirty="0">
                <a:solidFill>
                  <a:srgbClr val="FFFF00"/>
                </a:solidFill>
              </a:rPr>
              <a:t>septic shock</a:t>
            </a:r>
          </a:p>
          <a:p>
            <a:pPr algn="l" rtl="0"/>
            <a:r>
              <a:rPr lang="en-US" dirty="0"/>
              <a:t>Diagnosis of adrenal insufficiency in </a:t>
            </a:r>
            <a:r>
              <a:rPr lang="en-US" dirty="0" err="1">
                <a:solidFill>
                  <a:srgbClr val="FFFF00"/>
                </a:solidFill>
              </a:rPr>
              <a:t>hypoadrenal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shock may be established by an </a:t>
            </a:r>
            <a:r>
              <a:rPr lang="en-US" dirty="0">
                <a:solidFill>
                  <a:srgbClr val="FFFF00"/>
                </a:solidFill>
              </a:rPr>
              <a:t>adrenocorticotropin hormone stimulation </a:t>
            </a:r>
            <a:r>
              <a:rPr lang="en-US" dirty="0"/>
              <a:t>test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1148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28A7-B323-443D-9191-EB674A63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03CA-7492-4E8C-9C2D-60AE94827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Electrocardiography</a:t>
            </a:r>
          </a:p>
          <a:p>
            <a:pPr lvl="1" algn="l" rtl="0"/>
            <a:r>
              <a:rPr lang="en-US" dirty="0"/>
              <a:t>May provide evidence of </a:t>
            </a:r>
            <a:r>
              <a:rPr lang="en-US" dirty="0">
                <a:solidFill>
                  <a:srgbClr val="FFFF00"/>
                </a:solidFill>
              </a:rPr>
              <a:t>myocardial infarction </a:t>
            </a:r>
            <a:r>
              <a:rPr lang="en-US" dirty="0"/>
              <a:t>or preexisting </a:t>
            </a:r>
            <a:r>
              <a:rPr lang="en-US" dirty="0">
                <a:solidFill>
                  <a:srgbClr val="FFFF00"/>
                </a:solidFill>
              </a:rPr>
              <a:t>cardiac disease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Q waves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ST-T change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LBBB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Arrhythmia</a:t>
            </a:r>
          </a:p>
          <a:p>
            <a:pPr lvl="1" algn="l" rtl="0"/>
            <a:r>
              <a:rPr lang="en-US" dirty="0"/>
              <a:t>The presence of the </a:t>
            </a:r>
            <a:r>
              <a:rPr lang="en-US" dirty="0">
                <a:solidFill>
                  <a:srgbClr val="FFFF00"/>
                </a:solidFill>
              </a:rPr>
              <a:t>S1 Q3 T3 pattern </a:t>
            </a:r>
            <a:r>
              <a:rPr lang="en-US" dirty="0"/>
              <a:t>would raise concerns for pulmonary embolism.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Reduced voltage </a:t>
            </a:r>
            <a:r>
              <a:rPr lang="en-US" dirty="0"/>
              <a:t>in the presence of </a:t>
            </a:r>
            <a:r>
              <a:rPr lang="en-US" dirty="0">
                <a:solidFill>
                  <a:srgbClr val="FFFF00"/>
                </a:solidFill>
              </a:rPr>
              <a:t>electrical alternans </a:t>
            </a:r>
            <a:r>
              <a:rPr lang="en-US" dirty="0"/>
              <a:t>raises the possibility of pericardial </a:t>
            </a:r>
            <a:r>
              <a:rPr lang="en-US" dirty="0">
                <a:solidFill>
                  <a:srgbClr val="FFFF00"/>
                </a:solidFill>
              </a:rPr>
              <a:t>tamponade</a:t>
            </a:r>
          </a:p>
          <a:p>
            <a:pPr algn="l" rtl="0"/>
            <a:r>
              <a:rPr lang="en-US" dirty="0"/>
              <a:t>Chest radiography</a:t>
            </a:r>
          </a:p>
          <a:p>
            <a:pPr lvl="1" algn="l" rtl="0"/>
            <a:r>
              <a:rPr lang="en-US" dirty="0"/>
              <a:t>Pulmonary </a:t>
            </a:r>
            <a:r>
              <a:rPr lang="en-US" dirty="0">
                <a:solidFill>
                  <a:srgbClr val="FFFF00"/>
                </a:solidFill>
              </a:rPr>
              <a:t>edema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cardiomegaly</a:t>
            </a:r>
          </a:p>
          <a:p>
            <a:pPr lvl="1" algn="l" rtl="0"/>
            <a:r>
              <a:rPr lang="en-US" dirty="0"/>
              <a:t>Radiographic findings of </a:t>
            </a:r>
            <a:r>
              <a:rPr lang="en-US" dirty="0">
                <a:solidFill>
                  <a:srgbClr val="FFFF00"/>
                </a:solidFill>
              </a:rPr>
              <a:t>tension pneumothorax</a:t>
            </a:r>
          </a:p>
          <a:p>
            <a:pPr lvl="1" algn="l" rtl="0"/>
            <a:r>
              <a:rPr lang="en-US" dirty="0"/>
              <a:t>Lung parenchymal </a:t>
            </a:r>
            <a:r>
              <a:rPr lang="en-US" dirty="0">
                <a:solidFill>
                  <a:srgbClr val="FFFF00"/>
                </a:solidFill>
              </a:rPr>
              <a:t>consolidation</a:t>
            </a:r>
          </a:p>
          <a:p>
            <a:pPr algn="l" rtl="0"/>
            <a:r>
              <a:rPr lang="en-US" dirty="0"/>
              <a:t>Echocardiography 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Structural abnormalities </a:t>
            </a:r>
            <a:r>
              <a:rPr lang="en-US" dirty="0"/>
              <a:t>and/or </a:t>
            </a:r>
            <a:r>
              <a:rPr lang="en-US" dirty="0">
                <a:solidFill>
                  <a:srgbClr val="FFFF00"/>
                </a:solidFill>
              </a:rPr>
              <a:t>functional impairment </a:t>
            </a:r>
            <a:r>
              <a:rPr lang="en-US" dirty="0"/>
              <a:t>of contractility, or cardiac </a:t>
            </a:r>
            <a:r>
              <a:rPr lang="en-US" dirty="0">
                <a:solidFill>
                  <a:srgbClr val="FFFF00"/>
                </a:solidFill>
              </a:rPr>
              <a:t>compression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Point-of-care ultrasound (POCUS) </a:t>
            </a:r>
            <a:r>
              <a:rPr lang="en-US" dirty="0"/>
              <a:t>has an increasing role in the evaluation and treatment of shock. Benefits of POCUS include its </a:t>
            </a:r>
            <a:r>
              <a:rPr lang="en-US" dirty="0">
                <a:solidFill>
                  <a:srgbClr val="FFFF00"/>
                </a:solidFill>
              </a:rPr>
              <a:t>low cost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rapidity</a:t>
            </a:r>
            <a:r>
              <a:rPr lang="en-US" dirty="0"/>
              <a:t> with which it can be obtained, and </a:t>
            </a:r>
            <a:r>
              <a:rPr lang="en-US" dirty="0">
                <a:solidFill>
                  <a:srgbClr val="FFFF00"/>
                </a:solidFill>
              </a:rPr>
              <a:t>noninvasive</a:t>
            </a:r>
            <a:r>
              <a:rPr lang="en-US" dirty="0"/>
              <a:t> nature</a:t>
            </a:r>
          </a:p>
          <a:p>
            <a:pPr lv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3332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9D5F-5BA0-4F64-87F2-EB6386D2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DIGNOSTIC APPROACH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8500-054E-4612-A486-4EEFFB17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Central venous catheter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Right atrial pressures </a:t>
            </a:r>
            <a:r>
              <a:rPr lang="en-US" dirty="0"/>
              <a:t>are measured(CVP)</a:t>
            </a:r>
          </a:p>
          <a:p>
            <a:pPr algn="l" rtl="0"/>
            <a:r>
              <a:rPr lang="en-US" dirty="0"/>
              <a:t>Pulmonary artery catheter (</a:t>
            </a:r>
            <a:r>
              <a:rPr lang="en-US" dirty="0">
                <a:solidFill>
                  <a:srgbClr val="FFFF00"/>
                </a:solidFill>
              </a:rPr>
              <a:t>PAC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Swan-Ganz catheter</a:t>
            </a:r>
            <a:r>
              <a:rPr lang="en-US" dirty="0"/>
              <a:t>)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Pulmonary artery pressures </a:t>
            </a:r>
            <a:r>
              <a:rPr lang="en-US" dirty="0"/>
              <a:t>are measured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Pulmonary capillary wedge pressure (PCWP) </a:t>
            </a:r>
            <a:r>
              <a:rPr lang="en-US" dirty="0"/>
              <a:t>serves as an approximation of </a:t>
            </a:r>
            <a:r>
              <a:rPr lang="en-US" dirty="0">
                <a:solidFill>
                  <a:srgbClr val="FFFF00"/>
                </a:solidFill>
              </a:rPr>
              <a:t>left atrial pressure</a:t>
            </a:r>
          </a:p>
          <a:p>
            <a:pPr lvl="1" algn="l" rtl="0"/>
            <a:r>
              <a:rPr lang="en-US" dirty="0"/>
              <a:t>A PAC with an oximeter port offers online monitoring of </a:t>
            </a:r>
            <a:r>
              <a:rPr lang="en-US" dirty="0">
                <a:solidFill>
                  <a:srgbClr val="FFFF00"/>
                </a:solidFill>
              </a:rPr>
              <a:t>mixed venous oxygen saturation</a:t>
            </a:r>
            <a:r>
              <a:rPr lang="en-US" dirty="0"/>
              <a:t>, an important index of </a:t>
            </a:r>
            <a:r>
              <a:rPr lang="en-US" dirty="0">
                <a:solidFill>
                  <a:srgbClr val="FFFF00"/>
                </a:solidFill>
              </a:rPr>
              <a:t>tissue perfusion</a:t>
            </a:r>
          </a:p>
          <a:p>
            <a:pPr lvl="1" algn="l" rtl="0"/>
            <a:r>
              <a:rPr lang="en-US" dirty="0"/>
              <a:t>Many intensivists believe ability to predict hemodynamic profiles of patients in shock accurately is poor without a PAC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Left heart catheterization </a:t>
            </a:r>
            <a:r>
              <a:rPr lang="en-US" dirty="0"/>
              <a:t>and  </a:t>
            </a:r>
            <a:r>
              <a:rPr lang="en-US" dirty="0">
                <a:solidFill>
                  <a:srgbClr val="FFFF00"/>
                </a:solidFill>
              </a:rPr>
              <a:t>coronary angiography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05191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A2F73C-1F3C-4400-81C7-612072A7D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48" y="869372"/>
            <a:ext cx="10995660" cy="5212080"/>
          </a:xfrm>
        </p:spPr>
      </p:pic>
    </p:spTree>
    <p:extLst>
      <p:ext uri="{BB962C8B-B14F-4D97-AF65-F5344CB8AC3E}">
        <p14:creationId xmlns:p14="http://schemas.microsoft.com/office/powerpoint/2010/main" val="2415244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F3C90-C830-4638-B093-CC6E7B874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071" y="81438"/>
            <a:ext cx="4955858" cy="6695123"/>
          </a:xfrm>
        </p:spPr>
      </p:pic>
    </p:spTree>
    <p:extLst>
      <p:ext uri="{BB962C8B-B14F-4D97-AF65-F5344CB8AC3E}">
        <p14:creationId xmlns:p14="http://schemas.microsoft.com/office/powerpoint/2010/main" val="21422741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5676-A353-4C34-9560-28585EFDB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/>
              <a:t>MANAGEMENT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011369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DFC419-F09B-4E2C-AA56-E80870C41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18" y="1488281"/>
            <a:ext cx="11358563" cy="3881438"/>
          </a:xfrm>
        </p:spPr>
      </p:pic>
    </p:spTree>
    <p:extLst>
      <p:ext uri="{BB962C8B-B14F-4D97-AF65-F5344CB8AC3E}">
        <p14:creationId xmlns:p14="http://schemas.microsoft.com/office/powerpoint/2010/main" val="7679332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156"/>
            <a:ext cx="10515600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fundamental approach </a:t>
            </a:r>
            <a:r>
              <a:rPr lang="en-US" dirty="0"/>
              <a:t>to management of shock is to </a:t>
            </a:r>
            <a:r>
              <a:rPr lang="en-US" dirty="0">
                <a:solidFill>
                  <a:srgbClr val="FFFF00"/>
                </a:solidFill>
              </a:rPr>
              <a:t>recognize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overt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impending shock </a:t>
            </a:r>
            <a:r>
              <a:rPr lang="en-US" dirty="0"/>
              <a:t>in a timely fashion and </a:t>
            </a:r>
            <a:r>
              <a:rPr lang="en-US" dirty="0">
                <a:solidFill>
                  <a:srgbClr val="FFFF00"/>
                </a:solidFill>
              </a:rPr>
              <a:t>to intervene emergently to restore perfusion</a:t>
            </a:r>
          </a:p>
          <a:p>
            <a:pPr algn="l" rtl="0"/>
            <a:r>
              <a:rPr lang="en-US" dirty="0"/>
              <a:t>In resuscitation from shock, it is critical to </a:t>
            </a:r>
            <a:r>
              <a:rPr lang="en-US" dirty="0">
                <a:solidFill>
                  <a:srgbClr val="FFFF00"/>
                </a:solidFill>
              </a:rPr>
              <a:t>restore tissue perfusion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optimize oxygen delivery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hemodynamics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cardiac function rapidly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Control of any inciting </a:t>
            </a:r>
            <a:r>
              <a:rPr lang="en-US" dirty="0"/>
              <a:t>pathologic process (e.g., </a:t>
            </a:r>
            <a:r>
              <a:rPr lang="en-US" dirty="0">
                <a:solidFill>
                  <a:srgbClr val="FFFF00"/>
                </a:solidFill>
              </a:rPr>
              <a:t>continued hemorrhage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impairment of cardiac function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infection</a:t>
            </a:r>
            <a:r>
              <a:rPr lang="en-US" dirty="0"/>
              <a:t>) must occur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187459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Principles Of Management</a:t>
            </a:r>
          </a:p>
          <a:p>
            <a:pPr algn="l" rtl="0"/>
            <a:r>
              <a:rPr lang="en-US" dirty="0"/>
              <a:t>Patients in shock require care in an </a:t>
            </a:r>
            <a:r>
              <a:rPr lang="en-US" dirty="0">
                <a:solidFill>
                  <a:srgbClr val="FFFF00"/>
                </a:solidFill>
              </a:rPr>
              <a:t>intensive care unit</a:t>
            </a:r>
          </a:p>
          <a:p>
            <a:pPr algn="l" rtl="0"/>
            <a:r>
              <a:rPr lang="en-US" dirty="0"/>
              <a:t>Placement of </a:t>
            </a:r>
            <a:r>
              <a:rPr lang="en-US" dirty="0">
                <a:solidFill>
                  <a:srgbClr val="FFFF00"/>
                </a:solidFill>
              </a:rPr>
              <a:t>two peripheral </a:t>
            </a:r>
            <a:r>
              <a:rPr lang="en-US" dirty="0"/>
              <a:t>venous catheters </a:t>
            </a:r>
            <a:r>
              <a:rPr lang="en-US" dirty="0">
                <a:solidFill>
                  <a:srgbClr val="FFFF00"/>
                </a:solidFill>
              </a:rPr>
              <a:t>(16G or 18G)</a:t>
            </a:r>
          </a:p>
          <a:p>
            <a:pPr algn="l" rtl="0"/>
            <a:r>
              <a:rPr lang="en-US" dirty="0"/>
              <a:t>Placement of a </a:t>
            </a:r>
            <a:r>
              <a:rPr lang="en-US" dirty="0">
                <a:solidFill>
                  <a:srgbClr val="FFFF00"/>
                </a:solidFill>
              </a:rPr>
              <a:t>central venous catheter (CVC) </a:t>
            </a:r>
            <a:r>
              <a:rPr lang="en-US" dirty="0"/>
              <a:t>is indicated to provide </a:t>
            </a:r>
            <a:r>
              <a:rPr lang="en-US" dirty="0">
                <a:solidFill>
                  <a:srgbClr val="FFFF00"/>
                </a:solidFill>
              </a:rPr>
              <a:t>therapy with vasopressors and inotropes</a:t>
            </a:r>
          </a:p>
          <a:p>
            <a:pPr algn="l" rtl="0"/>
            <a:r>
              <a:rPr lang="en-US" dirty="0"/>
              <a:t>Placement of a </a:t>
            </a:r>
            <a:r>
              <a:rPr lang="en-US" dirty="0">
                <a:solidFill>
                  <a:srgbClr val="FFFF00"/>
                </a:solidFill>
              </a:rPr>
              <a:t>Swan-Ganz catheter </a:t>
            </a:r>
            <a:r>
              <a:rPr lang="en-US" dirty="0"/>
              <a:t>if more detailed </a:t>
            </a:r>
            <a:r>
              <a:rPr lang="en-US" dirty="0">
                <a:solidFill>
                  <a:srgbClr val="FFFF00"/>
                </a:solidFill>
              </a:rPr>
              <a:t>assessment</a:t>
            </a:r>
            <a:r>
              <a:rPr lang="en-US" dirty="0"/>
              <a:t> of hemodynamic measurements is required (</a:t>
            </a:r>
            <a:r>
              <a:rPr lang="en-US" dirty="0">
                <a:solidFill>
                  <a:srgbClr val="FFFF00"/>
                </a:solidFill>
              </a:rPr>
              <a:t>PCWP</a:t>
            </a:r>
            <a:r>
              <a:rPr lang="en-US" dirty="0"/>
              <a:t>, CO, and SVR)</a:t>
            </a:r>
          </a:p>
          <a:p>
            <a:pPr algn="l" rtl="0"/>
            <a:r>
              <a:rPr lang="en-US" dirty="0"/>
              <a:t>Placement of an </a:t>
            </a:r>
            <a:r>
              <a:rPr lang="en-US" dirty="0">
                <a:solidFill>
                  <a:srgbClr val="FFFF00"/>
                </a:solidFill>
              </a:rPr>
              <a:t>arterial line </a:t>
            </a:r>
            <a:r>
              <a:rPr lang="en-US" dirty="0"/>
              <a:t>allows for intravascular measurement of </a:t>
            </a:r>
            <a:r>
              <a:rPr lang="en-US" dirty="0">
                <a:solidFill>
                  <a:srgbClr val="FFFF00"/>
                </a:solidFill>
              </a:rPr>
              <a:t>blood pressure </a:t>
            </a:r>
            <a:r>
              <a:rPr lang="en-US" dirty="0"/>
              <a:t>and continuous determination of</a:t>
            </a:r>
            <a:r>
              <a:rPr lang="en-US" dirty="0">
                <a:solidFill>
                  <a:srgbClr val="FFFF00"/>
                </a:solidFill>
              </a:rPr>
              <a:t> MAP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CAB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Respiratory</a:t>
            </a:r>
            <a:r>
              <a:rPr lang="en-US" dirty="0"/>
              <a:t> Support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Volume Correction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Specific</a:t>
            </a:r>
            <a:r>
              <a:rPr lang="en-US" dirty="0"/>
              <a:t> Treatment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Careful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continuous monitoring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B7CB-DAAD-4DC9-AC03-8EDAF1A4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1188-7EB1-4C19-8E4F-CC6E9F2D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CARDIAC OUTPUT</a:t>
            </a:r>
          </a:p>
          <a:p>
            <a:pPr algn="l" rtl="0"/>
            <a:r>
              <a:rPr lang="en-US" dirty="0"/>
              <a:t>Cardiac output (CO) is the </a:t>
            </a:r>
            <a:r>
              <a:rPr lang="en-US" dirty="0">
                <a:solidFill>
                  <a:srgbClr val="FFFF00"/>
                </a:solidFill>
              </a:rPr>
              <a:t>volume of blood </a:t>
            </a:r>
            <a:r>
              <a:rPr lang="en-US" dirty="0"/>
              <a:t>pumped by the heart </a:t>
            </a:r>
            <a:r>
              <a:rPr lang="en-US" dirty="0">
                <a:solidFill>
                  <a:srgbClr val="FFFF00"/>
                </a:solidFill>
              </a:rPr>
              <a:t>per minute</a:t>
            </a:r>
          </a:p>
          <a:p>
            <a:pPr algn="l" rtl="0"/>
            <a:r>
              <a:rPr lang="en-US" dirty="0"/>
              <a:t>It is a </a:t>
            </a:r>
            <a:r>
              <a:rPr lang="en-US" dirty="0">
                <a:solidFill>
                  <a:srgbClr val="FFFF00"/>
                </a:solidFill>
              </a:rPr>
              <a:t>crucial measure </a:t>
            </a:r>
            <a:r>
              <a:rPr lang="en-US" dirty="0"/>
              <a:t>of the heart's </a:t>
            </a:r>
            <a:r>
              <a:rPr lang="en-US" dirty="0">
                <a:solidFill>
                  <a:srgbClr val="FFFF00"/>
                </a:solidFill>
              </a:rPr>
              <a:t>pumping efficiency </a:t>
            </a:r>
          </a:p>
          <a:p>
            <a:pPr algn="l" rtl="0"/>
            <a:r>
              <a:rPr lang="en-US" dirty="0"/>
              <a:t>It is calculated by multiplying heart rate (HR) by stroke volume (SV).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CO=SV×HR≈5L/mint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96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Careful and continuous assessment of the physiologic status is necessary</a:t>
            </a:r>
          </a:p>
          <a:p>
            <a:pPr lvl="1" algn="l" rtl="0"/>
            <a:r>
              <a:rPr lang="en-US" dirty="0"/>
              <a:t>Arterial pressure (through an indwelling line) </a:t>
            </a:r>
          </a:p>
          <a:p>
            <a:pPr lvl="1" algn="l" rtl="0"/>
            <a:r>
              <a:rPr lang="en-US" dirty="0"/>
              <a:t>Pulse  </a:t>
            </a:r>
          </a:p>
          <a:p>
            <a:pPr lvl="1" algn="l" rtl="0"/>
            <a:r>
              <a:rPr lang="en-US" dirty="0"/>
              <a:t>Respiratory  </a:t>
            </a:r>
          </a:p>
          <a:p>
            <a:pPr lvl="1" algn="l" rtl="0"/>
            <a:r>
              <a:rPr lang="en-US" dirty="0"/>
              <a:t>Mental status</a:t>
            </a:r>
          </a:p>
          <a:p>
            <a:pPr lvl="1" algn="l" rtl="0"/>
            <a:r>
              <a:rPr lang="en-US" dirty="0"/>
              <a:t>Their neurologic status</a:t>
            </a:r>
          </a:p>
          <a:p>
            <a:pPr lvl="1" algn="l" rtl="0"/>
            <a:r>
              <a:rPr lang="en-US" dirty="0"/>
              <a:t>Urine flow</a:t>
            </a:r>
          </a:p>
          <a:p>
            <a:pPr lvl="1" algn="l" rtl="0"/>
            <a:r>
              <a:rPr lang="en-US" dirty="0"/>
              <a:t>CVP, PAP, PCWP</a:t>
            </a:r>
          </a:p>
          <a:p>
            <a:pPr lvl="1" algn="l" rtl="0"/>
            <a:r>
              <a:rPr lang="en-US" dirty="0"/>
              <a:t>Cardiac output</a:t>
            </a:r>
          </a:p>
        </p:txBody>
      </p:sp>
    </p:spTree>
    <p:extLst>
      <p:ext uri="{BB962C8B-B14F-4D97-AF65-F5344CB8AC3E}">
        <p14:creationId xmlns:p14="http://schemas.microsoft.com/office/powerpoint/2010/main" val="40991025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76290-AE7B-4D36-A7EA-B6969E808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026" y="68580"/>
            <a:ext cx="5905948" cy="6720840"/>
          </a:xfrm>
        </p:spPr>
      </p:pic>
    </p:spTree>
    <p:extLst>
      <p:ext uri="{BB962C8B-B14F-4D97-AF65-F5344CB8AC3E}">
        <p14:creationId xmlns:p14="http://schemas.microsoft.com/office/powerpoint/2010/main" val="39360937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SPESIFIC TREATMENT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04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infusion of </a:t>
            </a:r>
            <a:r>
              <a:rPr lang="en-US" dirty="0">
                <a:solidFill>
                  <a:srgbClr val="FFFF00"/>
                </a:solidFill>
              </a:rPr>
              <a:t>2–3 L of salt solution </a:t>
            </a:r>
            <a:r>
              <a:rPr lang="en-US" dirty="0"/>
              <a:t>over </a:t>
            </a:r>
            <a:r>
              <a:rPr lang="en-US" dirty="0">
                <a:solidFill>
                  <a:srgbClr val="FFFF00"/>
                </a:solidFill>
              </a:rPr>
              <a:t>20–30 min </a:t>
            </a:r>
            <a:r>
              <a:rPr lang="en-US" dirty="0"/>
              <a:t>should restore normal hemodynamic parameters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Continued hemodynamic instability </a:t>
            </a:r>
            <a:r>
              <a:rPr lang="en-US" dirty="0"/>
              <a:t>implies that shock has not been reversed and/or there are </a:t>
            </a:r>
            <a:r>
              <a:rPr lang="en-US" dirty="0">
                <a:solidFill>
                  <a:srgbClr val="FFFF00"/>
                </a:solidFill>
              </a:rPr>
              <a:t>significant ongoing blood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other volume losses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Continuing acute blood loss </a:t>
            </a:r>
            <a:r>
              <a:rPr lang="en-US" dirty="0"/>
              <a:t>with hemoglobin concentrations </a:t>
            </a:r>
            <a:r>
              <a:rPr lang="en-US" dirty="0">
                <a:solidFill>
                  <a:srgbClr val="FFFF00"/>
                </a:solidFill>
              </a:rPr>
              <a:t>declining to 10 g/</a:t>
            </a:r>
            <a:r>
              <a:rPr lang="en-US" dirty="0" err="1">
                <a:solidFill>
                  <a:srgbClr val="FFFF00"/>
                </a:solidFill>
              </a:rPr>
              <a:t>dL</a:t>
            </a:r>
            <a:r>
              <a:rPr lang="en-US" dirty="0"/>
              <a:t> should initiate </a:t>
            </a:r>
            <a:r>
              <a:rPr lang="en-US" dirty="0">
                <a:solidFill>
                  <a:srgbClr val="FFFF00"/>
                </a:solidFill>
              </a:rPr>
              <a:t>blood transfusion</a:t>
            </a:r>
          </a:p>
          <a:p>
            <a:pPr algn="l" rtl="0"/>
            <a:r>
              <a:rPr lang="en-US" dirty="0"/>
              <a:t>Once </a:t>
            </a:r>
            <a:r>
              <a:rPr lang="en-US" dirty="0">
                <a:solidFill>
                  <a:srgbClr val="FFFF00"/>
                </a:solidFill>
              </a:rPr>
              <a:t>hemorrhage is controlled </a:t>
            </a:r>
            <a:r>
              <a:rPr lang="en-US" dirty="0"/>
              <a:t>and the </a:t>
            </a:r>
            <a:r>
              <a:rPr lang="en-US" dirty="0">
                <a:solidFill>
                  <a:srgbClr val="FFFF00"/>
                </a:solidFill>
              </a:rPr>
              <a:t>patient has stabilized</a:t>
            </a:r>
            <a:r>
              <a:rPr lang="en-US" dirty="0"/>
              <a:t>, blood transfusions should </a:t>
            </a:r>
            <a:r>
              <a:rPr lang="en-US" dirty="0">
                <a:solidFill>
                  <a:srgbClr val="FFFF00"/>
                </a:solidFill>
              </a:rPr>
              <a:t>not be continued </a:t>
            </a:r>
            <a:r>
              <a:rPr lang="en-US" dirty="0"/>
              <a:t>unless the </a:t>
            </a:r>
            <a:r>
              <a:rPr lang="en-US" dirty="0">
                <a:solidFill>
                  <a:srgbClr val="FFFF00"/>
                </a:solidFill>
              </a:rPr>
              <a:t>hemoglobin is &lt;~7 g/</a:t>
            </a:r>
            <a:r>
              <a:rPr lang="en-US" dirty="0" err="1">
                <a:solidFill>
                  <a:srgbClr val="FFFF00"/>
                </a:solidFill>
              </a:rPr>
              <a:t>dL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75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Early administration of component therapy </a:t>
            </a:r>
            <a:r>
              <a:rPr lang="en-US" dirty="0"/>
              <a:t>during massive transfusion (FFP and platelets) approaching a </a:t>
            </a:r>
            <a:r>
              <a:rPr lang="en-US" dirty="0">
                <a:solidFill>
                  <a:srgbClr val="FFFF00"/>
                </a:solidFill>
              </a:rPr>
              <a:t>1:1 ratio of PRBC/FFP </a:t>
            </a:r>
            <a:r>
              <a:rPr lang="en-US" dirty="0"/>
              <a:t>appears to </a:t>
            </a:r>
            <a:r>
              <a:rPr lang="en-US" dirty="0">
                <a:solidFill>
                  <a:srgbClr val="FFFF00"/>
                </a:solidFill>
              </a:rPr>
              <a:t>improve survival</a:t>
            </a:r>
          </a:p>
          <a:p>
            <a:pPr algn="l" rtl="0"/>
            <a:r>
              <a:rPr lang="en-US" dirty="0"/>
              <a:t>Use of colloid</a:t>
            </a:r>
          </a:p>
          <a:p>
            <a:pPr lvl="1" algn="l" rtl="0"/>
            <a:r>
              <a:rPr lang="en-US" dirty="0"/>
              <a:t>No </a:t>
            </a:r>
            <a:r>
              <a:rPr lang="en-US" dirty="0">
                <a:solidFill>
                  <a:srgbClr val="FFFF00"/>
                </a:solidFill>
              </a:rPr>
              <a:t>distinct benefit </a:t>
            </a:r>
            <a:r>
              <a:rPr lang="en-US" dirty="0"/>
              <a:t>has been demonstrated.</a:t>
            </a:r>
          </a:p>
          <a:p>
            <a:pPr lvl="1" algn="l" rtl="0"/>
            <a:r>
              <a:rPr lang="en-US" dirty="0"/>
              <a:t>Associated with a </a:t>
            </a:r>
            <a:r>
              <a:rPr lang="en-US" dirty="0">
                <a:solidFill>
                  <a:srgbClr val="FFFF00"/>
                </a:solidFill>
              </a:rPr>
              <a:t>higher mortality </a:t>
            </a:r>
            <a:r>
              <a:rPr lang="en-US" dirty="0"/>
              <a:t>rate in patients </a:t>
            </a:r>
            <a:r>
              <a:rPr lang="en-US" dirty="0">
                <a:solidFill>
                  <a:srgbClr val="FFFF00"/>
                </a:solidFill>
              </a:rPr>
              <a:t>with trauma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Following severe and/or prolonged </a:t>
            </a:r>
            <a:r>
              <a:rPr lang="en-US" dirty="0" err="1">
                <a:solidFill>
                  <a:srgbClr val="FFFF00"/>
                </a:solidFill>
              </a:rPr>
              <a:t>hypovolemia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inotropic</a:t>
            </a:r>
            <a:r>
              <a:rPr lang="en-US" dirty="0"/>
              <a:t> support with norepinephrine, vasopressin, or dopamine may be required but </a:t>
            </a:r>
            <a:r>
              <a:rPr lang="en-US" dirty="0">
                <a:solidFill>
                  <a:srgbClr val="FFFF00"/>
                </a:solidFill>
              </a:rPr>
              <a:t>only after blood volume has been restored</a:t>
            </a:r>
          </a:p>
        </p:txBody>
      </p:sp>
    </p:spTree>
    <p:extLst>
      <p:ext uri="{BB962C8B-B14F-4D97-AF65-F5344CB8AC3E}">
        <p14:creationId xmlns:p14="http://schemas.microsoft.com/office/powerpoint/2010/main" val="37407186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Hypothermia</a:t>
            </a:r>
            <a:r>
              <a:rPr lang="en-US" dirty="0"/>
              <a:t> is a frequent </a:t>
            </a:r>
            <a:r>
              <a:rPr lang="en-US" dirty="0">
                <a:solidFill>
                  <a:srgbClr val="FFFF00"/>
                </a:solidFill>
              </a:rPr>
              <a:t>adverse consequence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massive volume resuscitation</a:t>
            </a:r>
          </a:p>
          <a:p>
            <a:pPr algn="l" rtl="0"/>
            <a:r>
              <a:rPr lang="en-US" dirty="0"/>
              <a:t>Hypothermia may </a:t>
            </a:r>
            <a:r>
              <a:rPr lang="en-US" dirty="0">
                <a:solidFill>
                  <a:srgbClr val="FFFF00"/>
                </a:solidFill>
              </a:rPr>
              <a:t>depress cardiac contractility </a:t>
            </a:r>
            <a:r>
              <a:rPr lang="en-US" dirty="0"/>
              <a:t>and directly </a:t>
            </a:r>
            <a:r>
              <a:rPr lang="en-US" dirty="0">
                <a:solidFill>
                  <a:srgbClr val="FFFF00"/>
                </a:solidFill>
              </a:rPr>
              <a:t>impair the coagulation pathway</a:t>
            </a:r>
            <a:r>
              <a:rPr lang="en-US" dirty="0"/>
              <a:t>, sometimes </a:t>
            </a:r>
            <a:r>
              <a:rPr lang="en-US" dirty="0">
                <a:solidFill>
                  <a:srgbClr val="FFFF00"/>
                </a:solidFill>
              </a:rPr>
              <a:t>causing a significant coagulopathy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Rapid rewarming to &gt; 35°C </a:t>
            </a:r>
            <a:r>
              <a:rPr lang="en-US" dirty="0"/>
              <a:t>significantly </a:t>
            </a:r>
            <a:r>
              <a:rPr lang="en-US" dirty="0">
                <a:solidFill>
                  <a:srgbClr val="FFFF00"/>
                </a:solidFill>
              </a:rPr>
              <a:t>decreases requirement for blood products </a:t>
            </a:r>
            <a:r>
              <a:rPr lang="en-US" dirty="0"/>
              <a:t>and produces an </a:t>
            </a:r>
            <a:r>
              <a:rPr lang="en-US" dirty="0">
                <a:solidFill>
                  <a:srgbClr val="FFFF00"/>
                </a:solidFill>
              </a:rPr>
              <a:t>improvement in cardiac function</a:t>
            </a:r>
          </a:p>
          <a:p>
            <a:pPr algn="l" rtl="0"/>
            <a:r>
              <a:rPr lang="en-US" dirty="0"/>
              <a:t>Most effective method for rewarming is endovascular countercurrent warmers through femoral vein cannulation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Successful resuscitation</a:t>
            </a:r>
            <a:r>
              <a:rPr lang="en-US" dirty="0"/>
              <a:t> also requires </a:t>
            </a:r>
            <a:r>
              <a:rPr lang="en-US" dirty="0">
                <a:solidFill>
                  <a:srgbClr val="FFFF00"/>
                </a:solidFill>
              </a:rPr>
              <a:t>support of respiratory function</a:t>
            </a:r>
          </a:p>
          <a:p>
            <a:pPr lvl="1" algn="l" rtl="0"/>
            <a:r>
              <a:rPr lang="en-US" dirty="0"/>
              <a:t>Supplemental oxygen should be provided.</a:t>
            </a:r>
          </a:p>
          <a:p>
            <a:pPr lvl="1" algn="l" rtl="0"/>
            <a:r>
              <a:rPr lang="en-US" dirty="0"/>
              <a:t>Endotracheal intubation may be necessary to maintain arterial oxygenation</a:t>
            </a:r>
          </a:p>
          <a:p>
            <a:pPr algn="l" rtl="0"/>
            <a:r>
              <a:rPr lang="en-US" dirty="0"/>
              <a:t>Following resuscitation from </a:t>
            </a:r>
            <a:r>
              <a:rPr lang="en-US" dirty="0">
                <a:solidFill>
                  <a:srgbClr val="FFFF00"/>
                </a:solidFill>
              </a:rPr>
              <a:t>isolated hemorrhagic shock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end-organ damage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frequently less than </a:t>
            </a:r>
            <a:r>
              <a:rPr lang="en-US" dirty="0"/>
              <a:t>following </a:t>
            </a:r>
            <a:r>
              <a:rPr lang="en-US" dirty="0">
                <a:solidFill>
                  <a:srgbClr val="FFFF00"/>
                </a:solidFill>
              </a:rPr>
              <a:t>septic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traumatic shock</a:t>
            </a:r>
          </a:p>
        </p:txBody>
      </p:sp>
    </p:spTree>
    <p:extLst>
      <p:ext uri="{BB962C8B-B14F-4D97-AF65-F5344CB8AC3E}">
        <p14:creationId xmlns:p14="http://schemas.microsoft.com/office/powerpoint/2010/main" val="9984059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29BD-69A3-4BA0-8FA5-763CFFBA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HYPOVOLEMIC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1FE3-8AFE-4F76-AC3B-68E1075DD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Positioning </a:t>
            </a:r>
            <a:r>
              <a:rPr lang="en-US" dirty="0"/>
              <a:t>may be </a:t>
            </a:r>
            <a:r>
              <a:rPr lang="en-US" dirty="0">
                <a:solidFill>
                  <a:srgbClr val="FFFF00"/>
                </a:solidFill>
              </a:rPr>
              <a:t>valuable adjunct </a:t>
            </a:r>
            <a:r>
              <a:rPr lang="en-US" dirty="0"/>
              <a:t>in initial treatment of </a:t>
            </a:r>
            <a:r>
              <a:rPr lang="en-US" dirty="0">
                <a:solidFill>
                  <a:srgbClr val="FFFF00"/>
                </a:solidFill>
              </a:rPr>
              <a:t>hypovolemic shock</a:t>
            </a:r>
          </a:p>
          <a:p>
            <a:pPr algn="l" rtl="0"/>
            <a:r>
              <a:rPr lang="en-US" dirty="0"/>
              <a:t>Elevating the foot of the bed (i.e., placing it on </a:t>
            </a:r>
            <a:r>
              <a:rPr lang="en-US" dirty="0">
                <a:solidFill>
                  <a:srgbClr val="FFFF00"/>
                </a:solidFill>
              </a:rPr>
              <a:t>"shock blocks</a:t>
            </a:r>
            <a:r>
              <a:rPr lang="en-US" dirty="0"/>
              <a:t>") and assumption </a:t>
            </a:r>
            <a:r>
              <a:rPr lang="en-US" dirty="0" err="1"/>
              <a:t>of</a:t>
            </a:r>
            <a:r>
              <a:rPr lang="en-US" dirty="0" err="1">
                <a:solidFill>
                  <a:srgbClr val="FFFF00"/>
                </a:solidFill>
              </a:rPr>
              <a:t>Trendelenburg</a:t>
            </a:r>
            <a:r>
              <a:rPr lang="en-US" dirty="0"/>
              <a:t> position without flexion at knees </a:t>
            </a:r>
            <a:r>
              <a:rPr lang="en-US" dirty="0">
                <a:solidFill>
                  <a:srgbClr val="FFFF00"/>
                </a:solidFill>
              </a:rPr>
              <a:t>Effective</a:t>
            </a:r>
            <a:r>
              <a:rPr lang="en-US" dirty="0"/>
              <a:t>, but may increase </a:t>
            </a:r>
            <a:r>
              <a:rPr lang="en-US" dirty="0">
                <a:solidFill>
                  <a:srgbClr val="FFFF00"/>
                </a:solidFill>
              </a:rPr>
              <a:t>work of breathing </a:t>
            </a:r>
            <a:r>
              <a:rPr lang="en-US" dirty="0"/>
              <a:t>and risk for </a:t>
            </a:r>
            <a:r>
              <a:rPr lang="en-US" dirty="0">
                <a:solidFill>
                  <a:srgbClr val="FFFF00"/>
                </a:solidFill>
              </a:rPr>
              <a:t>aspiration</a:t>
            </a:r>
          </a:p>
          <a:p>
            <a:pPr algn="l" rtl="0"/>
            <a:r>
              <a:rPr lang="en-US" dirty="0"/>
              <a:t>Simply </a:t>
            </a:r>
            <a:r>
              <a:rPr lang="en-US" dirty="0">
                <a:solidFill>
                  <a:srgbClr val="FFFF00"/>
                </a:solidFill>
              </a:rPr>
              <a:t>elevating both legs </a:t>
            </a:r>
            <a:r>
              <a:rPr lang="en-US" dirty="0"/>
              <a:t>may be the </a:t>
            </a:r>
            <a:r>
              <a:rPr lang="en-US" dirty="0">
                <a:solidFill>
                  <a:srgbClr val="FFFF00"/>
                </a:solidFill>
              </a:rPr>
              <a:t>optimal approach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Pneumatic antishock garment </a:t>
            </a:r>
            <a:r>
              <a:rPr lang="en-US" dirty="0"/>
              <a:t>and military antishock trousers Inflatable external compression devices can be wrapped around the legs and abdomen. Cause a significant increase in systemic vascular resistance and blood pressure by arterial compression, without causing significant change in cardiac output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Widely used in the prehospital </a:t>
            </a:r>
            <a:r>
              <a:rPr lang="en-US" dirty="0"/>
              <a:t>setting as a means of providing temporary support of central hemodynamics in shock</a:t>
            </a:r>
          </a:p>
          <a:p>
            <a:pPr algn="l" rtl="0"/>
            <a:r>
              <a:rPr lang="en-US" dirty="0"/>
              <a:t>The most appropriate use appears to be as a means to </a:t>
            </a:r>
            <a:r>
              <a:rPr lang="en-US" dirty="0">
                <a:solidFill>
                  <a:srgbClr val="FFFF00"/>
                </a:solidFill>
              </a:rPr>
              <a:t>tamponade and prevent ongoing bleeding </a:t>
            </a:r>
            <a:r>
              <a:rPr lang="en-US" dirty="0"/>
              <a:t>and augment hemostasis</a:t>
            </a:r>
          </a:p>
          <a:p>
            <a:pPr algn="l" rtl="0"/>
            <a:r>
              <a:rPr lang="en-US" dirty="0"/>
              <a:t>Inflation of the suit provides splinting of fractures of the pelvis and lower extremities and arrests hemorrhage.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872170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 PROGNOSIS OF HYPOVOLEMIC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Mortality </a:t>
            </a:r>
            <a:r>
              <a:rPr lang="en-US" dirty="0"/>
              <a:t>due to </a:t>
            </a:r>
            <a:r>
              <a:rPr lang="en-US" dirty="0">
                <a:solidFill>
                  <a:srgbClr val="FFFF00"/>
                </a:solidFill>
              </a:rPr>
              <a:t>hypovolemic</a:t>
            </a:r>
            <a:r>
              <a:rPr lang="en-US" dirty="0"/>
              <a:t> shock is </a:t>
            </a:r>
            <a:r>
              <a:rPr lang="en-US" dirty="0">
                <a:solidFill>
                  <a:srgbClr val="FFFF00"/>
                </a:solidFill>
              </a:rPr>
              <a:t>variable </a:t>
            </a:r>
          </a:p>
          <a:p>
            <a:pPr algn="l" rtl="0"/>
            <a:r>
              <a:rPr lang="en-US" dirty="0"/>
              <a:t>It depends upon the</a:t>
            </a:r>
            <a:r>
              <a:rPr lang="en-US" dirty="0">
                <a:solidFill>
                  <a:srgbClr val="FFFF00"/>
                </a:solidFill>
              </a:rPr>
              <a:t> cause</a:t>
            </a:r>
            <a:r>
              <a:rPr lang="en-US" dirty="0"/>
              <a:t> and the </a:t>
            </a:r>
            <a:r>
              <a:rPr lang="en-US" dirty="0">
                <a:solidFill>
                  <a:srgbClr val="FFFF00"/>
                </a:solidFill>
              </a:rPr>
              <a:t>duration</a:t>
            </a:r>
            <a:r>
              <a:rPr lang="en-US" dirty="0"/>
              <a:t> until </a:t>
            </a:r>
            <a:r>
              <a:rPr lang="en-US" dirty="0">
                <a:solidFill>
                  <a:srgbClr val="FFFF00"/>
                </a:solidFill>
              </a:rPr>
              <a:t>recognition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treatment</a:t>
            </a:r>
          </a:p>
          <a:p>
            <a:pPr algn="l" rtl="0"/>
            <a:r>
              <a:rPr lang="en-US" dirty="0"/>
              <a:t>If </a:t>
            </a:r>
            <a:r>
              <a:rPr lang="en-US" dirty="0">
                <a:solidFill>
                  <a:srgbClr val="FFFF00"/>
                </a:solidFill>
              </a:rPr>
              <a:t>severe shock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not reversed rapidly</a:t>
            </a:r>
            <a:r>
              <a:rPr lang="en-US" dirty="0"/>
              <a:t>, especially in </a:t>
            </a:r>
            <a:r>
              <a:rPr lang="en-US" dirty="0">
                <a:solidFill>
                  <a:srgbClr val="FFFF00"/>
                </a:solidFill>
              </a:rPr>
              <a:t>elderly patients </a:t>
            </a:r>
            <a:r>
              <a:rPr lang="en-US" dirty="0"/>
              <a:t>and those with </a:t>
            </a:r>
            <a:r>
              <a:rPr lang="en-US" dirty="0">
                <a:solidFill>
                  <a:srgbClr val="FFFF00"/>
                </a:solidFill>
              </a:rPr>
              <a:t>comorbid illnesses</a:t>
            </a:r>
            <a:r>
              <a:rPr lang="en-US" dirty="0"/>
              <a:t>, death is imminent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4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Initial therapy is aimed at maintaining </a:t>
            </a:r>
            <a:r>
              <a:rPr lang="en-US" dirty="0">
                <a:solidFill>
                  <a:srgbClr val="FFFF00"/>
                </a:solidFill>
              </a:rPr>
              <a:t>adequate systemic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coronary perfusion </a:t>
            </a:r>
            <a:r>
              <a:rPr lang="en-US" dirty="0"/>
              <a:t>by raising systemic BP with </a:t>
            </a:r>
            <a:r>
              <a:rPr lang="en-US" dirty="0">
                <a:solidFill>
                  <a:srgbClr val="FFFF00"/>
                </a:solidFill>
              </a:rPr>
              <a:t>vasopressors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adjusting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volume status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values</a:t>
            </a:r>
            <a:r>
              <a:rPr lang="en-US" dirty="0"/>
              <a:t> that generally are associated with </a:t>
            </a:r>
            <a:r>
              <a:rPr lang="en-US" dirty="0">
                <a:solidFill>
                  <a:srgbClr val="FFFF00"/>
                </a:solidFill>
              </a:rPr>
              <a:t>adequate perfusion </a:t>
            </a:r>
            <a:r>
              <a:rPr lang="en-US" dirty="0"/>
              <a:t>are </a:t>
            </a:r>
            <a:r>
              <a:rPr lang="en-US" dirty="0">
                <a:solidFill>
                  <a:srgbClr val="FFFF00"/>
                </a:solidFill>
              </a:rPr>
              <a:t>systolic BP ~90 mmHg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mean BP &gt;60 mmHg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PCWP &gt;20</a:t>
            </a:r>
            <a:r>
              <a:rPr lang="en-US" dirty="0"/>
              <a:t> mmHg</a:t>
            </a:r>
          </a:p>
        </p:txBody>
      </p:sp>
    </p:spTree>
    <p:extLst>
      <p:ext uri="{BB962C8B-B14F-4D97-AF65-F5344CB8AC3E}">
        <p14:creationId xmlns:p14="http://schemas.microsoft.com/office/powerpoint/2010/main" val="10807749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Management of cardiogenic shock Consist of</a:t>
            </a:r>
          </a:p>
          <a:p>
            <a:pPr algn="l" rtl="0"/>
            <a:r>
              <a:rPr lang="en-US" dirty="0"/>
              <a:t>Basic and advanced Life support</a:t>
            </a:r>
          </a:p>
          <a:p>
            <a:pPr algn="l" rtl="0"/>
            <a:r>
              <a:rPr lang="en-US" dirty="0"/>
              <a:t>Volume adjustment</a:t>
            </a:r>
          </a:p>
          <a:p>
            <a:pPr algn="l" rtl="0"/>
            <a:r>
              <a:rPr lang="en-US" dirty="0"/>
              <a:t>Vasopressor Agents</a:t>
            </a:r>
          </a:p>
          <a:p>
            <a:pPr algn="l" rtl="0"/>
            <a:r>
              <a:rPr lang="en-US" dirty="0"/>
              <a:t>Mechanical Circulatory Support</a:t>
            </a:r>
          </a:p>
          <a:p>
            <a:pPr algn="l" rtl="0"/>
            <a:r>
              <a:rPr lang="en-US" dirty="0"/>
              <a:t>Reperfusion-Revascularization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296721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CBC4-4C0D-49A1-94D9-AB60E502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3ACD-0D8E-4CC1-B039-4B485732A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ARTERIAL BLOOD FLOW</a:t>
            </a:r>
          </a:p>
          <a:p>
            <a:pPr algn="l" rtl="0"/>
            <a:r>
              <a:rPr lang="en-US" dirty="0"/>
              <a:t>Arterial blood flow refers to the </a:t>
            </a:r>
            <a:r>
              <a:rPr lang="en-US" dirty="0">
                <a:solidFill>
                  <a:srgbClr val="FFFF00"/>
                </a:solidFill>
              </a:rPr>
              <a:t>movement of oxygenated blood </a:t>
            </a:r>
            <a:r>
              <a:rPr lang="en-US" dirty="0"/>
              <a:t>away from the heart and </a:t>
            </a:r>
            <a:r>
              <a:rPr lang="en-US" dirty="0">
                <a:solidFill>
                  <a:srgbClr val="FFFF00"/>
                </a:solidFill>
              </a:rPr>
              <a:t>through the arteries</a:t>
            </a:r>
            <a:r>
              <a:rPr lang="en-US" dirty="0"/>
              <a:t>, which are a network of blood vessels with thick, elastic walls</a:t>
            </a:r>
          </a:p>
          <a:p>
            <a:pPr algn="l" rtl="0"/>
            <a:r>
              <a:rPr lang="en-US" dirty="0"/>
              <a:t>This flow </a:t>
            </a:r>
            <a:r>
              <a:rPr lang="en-US" dirty="0">
                <a:solidFill>
                  <a:srgbClr val="FFFF00"/>
                </a:solidFill>
              </a:rPr>
              <a:t>is driven </a:t>
            </a:r>
            <a:r>
              <a:rPr lang="en-US" dirty="0"/>
              <a:t>by the </a:t>
            </a:r>
            <a:r>
              <a:rPr lang="en-US" dirty="0">
                <a:solidFill>
                  <a:srgbClr val="FFFF00"/>
                </a:solidFill>
              </a:rPr>
              <a:t>pressure</a:t>
            </a:r>
            <a:r>
              <a:rPr lang="en-US" dirty="0"/>
              <a:t> created when the </a:t>
            </a:r>
            <a:r>
              <a:rPr lang="en-US" dirty="0">
                <a:solidFill>
                  <a:srgbClr val="FFFF00"/>
                </a:solidFill>
              </a:rPr>
              <a:t>heart contracts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Tissue perfusion </a:t>
            </a:r>
            <a:r>
              <a:rPr lang="en-US" dirty="0"/>
              <a:t>is depended </a:t>
            </a:r>
            <a:r>
              <a:rPr lang="en-US" dirty="0">
                <a:solidFill>
                  <a:srgbClr val="FFFF00"/>
                </a:solidFill>
              </a:rPr>
              <a:t>on MAP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vascular diameter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Vasoconstriction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hypotension</a:t>
            </a:r>
            <a:r>
              <a:rPr lang="en-US" dirty="0"/>
              <a:t> can result to </a:t>
            </a:r>
            <a:r>
              <a:rPr lang="en-US" dirty="0">
                <a:solidFill>
                  <a:srgbClr val="FFFF00"/>
                </a:solidFill>
              </a:rPr>
              <a:t>decrease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tissue perfusion</a:t>
            </a:r>
          </a:p>
        </p:txBody>
      </p:sp>
    </p:spTree>
    <p:extLst>
      <p:ext uri="{BB962C8B-B14F-4D97-AF65-F5344CB8AC3E}">
        <p14:creationId xmlns:p14="http://schemas.microsoft.com/office/powerpoint/2010/main" val="34620543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/>
              <a:t>CARDIOGENIC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Volume adjustment</a:t>
            </a:r>
          </a:p>
          <a:p>
            <a:pPr algn="l" rtl="0"/>
            <a:r>
              <a:rPr lang="en-US" dirty="0"/>
              <a:t>IV fluid administration to </a:t>
            </a:r>
            <a:r>
              <a:rPr lang="en-US" dirty="0">
                <a:solidFill>
                  <a:srgbClr val="FFFF00"/>
                </a:solidFill>
              </a:rPr>
              <a:t>optimize right atrial pressure (10–15 mmHg)</a:t>
            </a:r>
          </a:p>
        </p:txBody>
      </p:sp>
    </p:spTree>
    <p:extLst>
      <p:ext uri="{BB962C8B-B14F-4D97-AF65-F5344CB8AC3E}">
        <p14:creationId xmlns:p14="http://schemas.microsoft.com/office/powerpoint/2010/main" val="22103266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Vasopressor Agents</a:t>
            </a:r>
          </a:p>
          <a:p>
            <a:pPr algn="l" rtl="0"/>
            <a:r>
              <a:rPr lang="en-US" dirty="0"/>
              <a:t>Various IV drugs may be used </a:t>
            </a:r>
            <a:r>
              <a:rPr lang="en-US" dirty="0">
                <a:solidFill>
                  <a:srgbClr val="FFFF00"/>
                </a:solidFill>
              </a:rPr>
              <a:t>to augment BP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cardiac output </a:t>
            </a:r>
            <a:r>
              <a:rPr lang="en-US" dirty="0"/>
              <a:t>in patients </a:t>
            </a:r>
            <a:r>
              <a:rPr lang="en-US" dirty="0">
                <a:solidFill>
                  <a:srgbClr val="FFFF00"/>
                </a:solidFill>
              </a:rPr>
              <a:t>with CS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All</a:t>
            </a:r>
            <a:r>
              <a:rPr lang="en-US" dirty="0"/>
              <a:t> have important </a:t>
            </a:r>
            <a:r>
              <a:rPr lang="en-US" dirty="0">
                <a:solidFill>
                  <a:srgbClr val="FFFF00"/>
                </a:solidFill>
              </a:rPr>
              <a:t>disadvantages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None</a:t>
            </a:r>
            <a:r>
              <a:rPr lang="en-US" dirty="0"/>
              <a:t> has been shown to change the </a:t>
            </a:r>
            <a:r>
              <a:rPr lang="en-US" dirty="0">
                <a:solidFill>
                  <a:srgbClr val="FFFF00"/>
                </a:solidFill>
              </a:rPr>
              <a:t>outcome</a:t>
            </a:r>
            <a:r>
              <a:rPr lang="en-US" dirty="0"/>
              <a:t> in patients with </a:t>
            </a:r>
            <a:r>
              <a:rPr lang="en-US" dirty="0">
                <a:solidFill>
                  <a:srgbClr val="FFFF00"/>
                </a:solidFill>
              </a:rPr>
              <a:t>established shock</a:t>
            </a:r>
          </a:p>
          <a:p>
            <a:pPr algn="l" rtl="0"/>
            <a:r>
              <a:rPr lang="en-US" dirty="0"/>
              <a:t>Vasopressors include:</a:t>
            </a:r>
          </a:p>
          <a:p>
            <a:pPr lvl="1" algn="l" rtl="0"/>
            <a:r>
              <a:rPr lang="en-US" dirty="0"/>
              <a:t>Norepinephrine</a:t>
            </a:r>
          </a:p>
          <a:p>
            <a:pPr lvl="1" algn="l" rtl="0"/>
            <a:r>
              <a:rPr lang="en-US" dirty="0"/>
              <a:t>Dopamine</a:t>
            </a:r>
          </a:p>
          <a:p>
            <a:pPr lvl="1" algn="l" rtl="0"/>
            <a:r>
              <a:rPr lang="en-US" dirty="0"/>
              <a:t>Dobutamine</a:t>
            </a:r>
          </a:p>
          <a:p>
            <a:pPr lvl="1" algn="l" rtl="0"/>
            <a:r>
              <a:rPr lang="en-US" dirty="0"/>
              <a:t>Vasopressin</a:t>
            </a:r>
          </a:p>
        </p:txBody>
      </p:sp>
    </p:spTree>
    <p:extLst>
      <p:ext uri="{BB962C8B-B14F-4D97-AF65-F5344CB8AC3E}">
        <p14:creationId xmlns:p14="http://schemas.microsoft.com/office/powerpoint/2010/main" val="32696025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VASOPRESSORE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Norepinephrine</a:t>
            </a:r>
          </a:p>
          <a:p>
            <a:pPr algn="l" rtl="0"/>
            <a:r>
              <a:rPr lang="en-US" dirty="0"/>
              <a:t>Norepinephrine is the </a:t>
            </a:r>
            <a:r>
              <a:rPr lang="en-US" dirty="0">
                <a:solidFill>
                  <a:srgbClr val="FFFF00"/>
                </a:solidFill>
              </a:rPr>
              <a:t>first-choice vasopressor</a:t>
            </a:r>
            <a:r>
              <a:rPr lang="en-US" dirty="0"/>
              <a:t>, with potent </a:t>
            </a:r>
            <a:r>
              <a:rPr lang="en-US" dirty="0">
                <a:solidFill>
                  <a:srgbClr val="FFFF00"/>
                </a:solidFill>
              </a:rPr>
              <a:t>α1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β1</a:t>
            </a:r>
            <a:r>
              <a:rPr lang="en-US" dirty="0"/>
              <a:t> adrenergic effects</a:t>
            </a:r>
          </a:p>
          <a:p>
            <a:pPr algn="l" rtl="0"/>
            <a:r>
              <a:rPr lang="en-US" dirty="0"/>
              <a:t>Norepinephrine is a </a:t>
            </a:r>
            <a:r>
              <a:rPr lang="en-US" dirty="0">
                <a:solidFill>
                  <a:srgbClr val="FFFF00"/>
                </a:solidFill>
              </a:rPr>
              <a:t>potent vasoconstrictor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inotropic stimulant </a:t>
            </a:r>
            <a:r>
              <a:rPr lang="en-US" dirty="0"/>
              <a:t>that is useful for patients </a:t>
            </a:r>
            <a:r>
              <a:rPr lang="en-US" dirty="0">
                <a:solidFill>
                  <a:srgbClr val="FFFF00"/>
                </a:solidFill>
              </a:rPr>
              <a:t>with CS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Inotropic without being chronotropic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As first line </a:t>
            </a:r>
            <a:r>
              <a:rPr lang="en-US" dirty="0"/>
              <a:t>of therapy norepinephrine was associated with </a:t>
            </a:r>
            <a:r>
              <a:rPr lang="en-US" dirty="0">
                <a:solidFill>
                  <a:srgbClr val="FFFF00"/>
                </a:solidFill>
              </a:rPr>
              <a:t>fewer adverse events</a:t>
            </a:r>
            <a:r>
              <a:rPr lang="en-US" dirty="0"/>
              <a:t>, including </a:t>
            </a:r>
            <a:r>
              <a:rPr lang="en-US" dirty="0">
                <a:solidFill>
                  <a:srgbClr val="FFFF00"/>
                </a:solidFill>
              </a:rPr>
              <a:t>arrhythmias</a:t>
            </a:r>
            <a:r>
              <a:rPr lang="en-US" dirty="0"/>
              <a:t>, compared to a </a:t>
            </a:r>
            <a:r>
              <a:rPr lang="en-US" dirty="0">
                <a:solidFill>
                  <a:srgbClr val="FFFF00"/>
                </a:solidFill>
              </a:rPr>
              <a:t>dopamine</a:t>
            </a:r>
          </a:p>
          <a:p>
            <a:pPr algn="l" rtl="0"/>
            <a:r>
              <a:rPr lang="en-US" dirty="0"/>
              <a:t>Norepinephrine </a:t>
            </a:r>
            <a:r>
              <a:rPr lang="en-US" dirty="0">
                <a:solidFill>
                  <a:srgbClr val="FFFF00"/>
                </a:solidFill>
              </a:rPr>
              <a:t>should be started </a:t>
            </a:r>
            <a:r>
              <a:rPr lang="en-US" dirty="0"/>
              <a:t>at a dose of </a:t>
            </a:r>
            <a:r>
              <a:rPr lang="en-US" dirty="0">
                <a:solidFill>
                  <a:srgbClr val="FFFF00"/>
                </a:solidFill>
              </a:rPr>
              <a:t>2 to 4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 min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titrated upward </a:t>
            </a:r>
            <a:r>
              <a:rPr lang="en-US" dirty="0"/>
              <a:t>as necessary</a:t>
            </a:r>
          </a:p>
          <a:p>
            <a:pPr algn="l" rtl="0"/>
            <a:r>
              <a:rPr lang="en-US" dirty="0"/>
              <a:t>If systemic perfusion or systolic pressure cannot be maintained at &gt;90 mmHg with a dose of </a:t>
            </a:r>
            <a:r>
              <a:rPr lang="en-US" dirty="0">
                <a:solidFill>
                  <a:srgbClr val="FFFF00"/>
                </a:solidFill>
              </a:rPr>
              <a:t>15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/min</a:t>
            </a:r>
            <a:r>
              <a:rPr lang="en-US" dirty="0"/>
              <a:t>, it is </a:t>
            </a:r>
            <a:r>
              <a:rPr lang="en-US" dirty="0">
                <a:solidFill>
                  <a:srgbClr val="FFFF00"/>
                </a:solidFill>
              </a:rPr>
              <a:t>unlikely</a:t>
            </a:r>
            <a:r>
              <a:rPr lang="en-US" dirty="0"/>
              <a:t> that a </a:t>
            </a:r>
            <a:r>
              <a:rPr lang="en-US" dirty="0">
                <a:solidFill>
                  <a:srgbClr val="FFFF00"/>
                </a:solidFill>
              </a:rPr>
              <a:t>further</a:t>
            </a:r>
            <a:r>
              <a:rPr lang="en-US" dirty="0"/>
              <a:t> increase will be </a:t>
            </a:r>
            <a:r>
              <a:rPr lang="en-US" dirty="0">
                <a:solidFill>
                  <a:srgbClr val="FFFF00"/>
                </a:solidFill>
              </a:rPr>
              <a:t>beneficial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Increases myocardial oxygen consumption while placing marginally perfused tissues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such as extremities and splanchnic organs, at risk for necrosis</a:t>
            </a:r>
          </a:p>
        </p:txBody>
      </p:sp>
    </p:spTree>
    <p:extLst>
      <p:ext uri="{BB962C8B-B14F-4D97-AF65-F5344CB8AC3E}">
        <p14:creationId xmlns:p14="http://schemas.microsoft.com/office/powerpoint/2010/main" val="29939783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VASOPRESSORE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Dopamine</a:t>
            </a:r>
          </a:p>
          <a:p>
            <a:pPr algn="l" rtl="0"/>
            <a:r>
              <a:rPr lang="en-US" dirty="0"/>
              <a:t>Dopamine has </a:t>
            </a:r>
            <a:r>
              <a:rPr lang="en-US" dirty="0">
                <a:solidFill>
                  <a:srgbClr val="FFFF00"/>
                </a:solidFill>
              </a:rPr>
              <a:t>varying hemodynamic </a:t>
            </a:r>
            <a:r>
              <a:rPr lang="en-US" dirty="0"/>
              <a:t>effects based on the </a:t>
            </a:r>
            <a:r>
              <a:rPr lang="en-US" dirty="0">
                <a:solidFill>
                  <a:srgbClr val="FFFF00"/>
                </a:solidFill>
              </a:rPr>
              <a:t>dose</a:t>
            </a:r>
          </a:p>
          <a:p>
            <a:pPr algn="l" rtl="0"/>
            <a:r>
              <a:rPr lang="en-US" dirty="0"/>
              <a:t>At low doses (</a:t>
            </a:r>
            <a:r>
              <a:rPr lang="en-US" dirty="0">
                <a:solidFill>
                  <a:srgbClr val="FFFF00"/>
                </a:solidFill>
              </a:rPr>
              <a:t>≤ 2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/kg per min</a:t>
            </a:r>
            <a:r>
              <a:rPr lang="en-US" dirty="0"/>
              <a:t>), it </a:t>
            </a:r>
            <a:r>
              <a:rPr lang="en-US" dirty="0">
                <a:solidFill>
                  <a:srgbClr val="FFFF00"/>
                </a:solidFill>
              </a:rPr>
              <a:t>dilates the renal vascular </a:t>
            </a:r>
            <a:r>
              <a:rPr lang="en-US" dirty="0"/>
              <a:t>bed</a:t>
            </a:r>
          </a:p>
          <a:p>
            <a:pPr algn="l" rtl="0"/>
            <a:r>
              <a:rPr lang="en-US" dirty="0"/>
              <a:t>At moderate doses (2–10 </a:t>
            </a:r>
            <a:r>
              <a:rPr lang="en-US" dirty="0" err="1"/>
              <a:t>μg</a:t>
            </a:r>
            <a:r>
              <a:rPr lang="en-US" dirty="0"/>
              <a:t>/kg per min), it has </a:t>
            </a:r>
            <a:r>
              <a:rPr lang="en-US" dirty="0">
                <a:solidFill>
                  <a:srgbClr val="FFFF00"/>
                </a:solidFill>
              </a:rPr>
              <a:t>positive </a:t>
            </a:r>
            <a:r>
              <a:rPr lang="en-US" dirty="0" err="1">
                <a:solidFill>
                  <a:srgbClr val="FFFF00"/>
                </a:solidFill>
              </a:rPr>
              <a:t>chronotropic</a:t>
            </a:r>
            <a:r>
              <a:rPr lang="en-US" dirty="0">
                <a:solidFill>
                  <a:srgbClr val="FFFF00"/>
                </a:solidFill>
              </a:rPr>
              <a:t> and inotropic</a:t>
            </a:r>
            <a:r>
              <a:rPr lang="en-US" dirty="0"/>
              <a:t> effects as a consequence of β-adrenergic receptor stimulation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At higher doses</a:t>
            </a:r>
            <a:r>
              <a:rPr lang="en-US" dirty="0"/>
              <a:t>, a </a:t>
            </a:r>
            <a:r>
              <a:rPr lang="en-US" dirty="0">
                <a:solidFill>
                  <a:srgbClr val="FFFF00"/>
                </a:solidFill>
              </a:rPr>
              <a:t>vasoconstrictor</a:t>
            </a:r>
            <a:r>
              <a:rPr lang="en-US" dirty="0"/>
              <a:t> effect results from </a:t>
            </a:r>
            <a:r>
              <a:rPr lang="en-US" dirty="0">
                <a:solidFill>
                  <a:srgbClr val="FFFF00"/>
                </a:solidFill>
              </a:rPr>
              <a:t>α-receptor </a:t>
            </a:r>
            <a:r>
              <a:rPr lang="en-US" dirty="0"/>
              <a:t>stimulation</a:t>
            </a:r>
          </a:p>
          <a:p>
            <a:pPr algn="l" rtl="0"/>
            <a:r>
              <a:rPr lang="en-US" dirty="0"/>
              <a:t>It is started at an infusion rate of </a:t>
            </a:r>
            <a:r>
              <a:rPr lang="en-US" dirty="0">
                <a:solidFill>
                  <a:srgbClr val="FFFF00"/>
                </a:solidFill>
              </a:rPr>
              <a:t>2–5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/kg per min</a:t>
            </a:r>
            <a:r>
              <a:rPr lang="en-US" dirty="0"/>
              <a:t>, and the dose is increased </a:t>
            </a:r>
            <a:r>
              <a:rPr lang="en-US" dirty="0">
                <a:solidFill>
                  <a:srgbClr val="FFFF00"/>
                </a:solidFill>
              </a:rPr>
              <a:t>every 2–5 min </a:t>
            </a:r>
            <a:r>
              <a:rPr lang="en-US" dirty="0"/>
              <a:t>to a </a:t>
            </a:r>
            <a:r>
              <a:rPr lang="en-US" dirty="0">
                <a:solidFill>
                  <a:srgbClr val="FFFF00"/>
                </a:solidFill>
              </a:rPr>
              <a:t>maximum of 20–50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/kg per min</a:t>
            </a:r>
          </a:p>
        </p:txBody>
      </p:sp>
    </p:spTree>
    <p:extLst>
      <p:ext uri="{BB962C8B-B14F-4D97-AF65-F5344CB8AC3E}">
        <p14:creationId xmlns:p14="http://schemas.microsoft.com/office/powerpoint/2010/main" val="18424823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VASOPRESSORE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Dobutamine</a:t>
            </a:r>
          </a:p>
          <a:p>
            <a:pPr algn="l" rtl="0"/>
            <a:r>
              <a:rPr lang="en-US" dirty="0"/>
              <a:t>Dobutamine is a synthetic sympathomimetic amine with </a:t>
            </a:r>
            <a:r>
              <a:rPr lang="en-US" dirty="0">
                <a:solidFill>
                  <a:srgbClr val="FFFF00"/>
                </a:solidFill>
              </a:rPr>
              <a:t>positive inotropic action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minimal positive chronotropic </a:t>
            </a:r>
            <a:r>
              <a:rPr lang="en-US" dirty="0"/>
              <a:t>activity at </a:t>
            </a:r>
            <a:r>
              <a:rPr lang="en-US" dirty="0">
                <a:solidFill>
                  <a:srgbClr val="FFFF00"/>
                </a:solidFill>
              </a:rPr>
              <a:t>low doses (2.5 </a:t>
            </a:r>
            <a:r>
              <a:rPr lang="en-US" dirty="0" err="1">
                <a:solidFill>
                  <a:srgbClr val="FFFF00"/>
                </a:solidFill>
              </a:rPr>
              <a:t>μg</a:t>
            </a:r>
            <a:r>
              <a:rPr lang="en-US" dirty="0">
                <a:solidFill>
                  <a:srgbClr val="FFFF00"/>
                </a:solidFill>
              </a:rPr>
              <a:t>/kg per min)</a:t>
            </a:r>
            <a:r>
              <a:rPr lang="en-US" dirty="0"/>
              <a:t>  but </a:t>
            </a:r>
            <a:r>
              <a:rPr lang="en-US" dirty="0">
                <a:solidFill>
                  <a:srgbClr val="FFFF00"/>
                </a:solidFill>
              </a:rPr>
              <a:t>moderate chronotropic </a:t>
            </a:r>
            <a:r>
              <a:rPr lang="en-US" dirty="0"/>
              <a:t>activity at </a:t>
            </a:r>
            <a:r>
              <a:rPr lang="en-US" dirty="0">
                <a:solidFill>
                  <a:srgbClr val="FFFF00"/>
                </a:solidFill>
              </a:rPr>
              <a:t>higher doses </a:t>
            </a:r>
          </a:p>
          <a:p>
            <a:pPr algn="l" rtl="0"/>
            <a:r>
              <a:rPr lang="en-US" dirty="0"/>
              <a:t>Causes simultaneous</a:t>
            </a:r>
            <a:r>
              <a:rPr lang="en-US" dirty="0">
                <a:solidFill>
                  <a:srgbClr val="FFFF00"/>
                </a:solidFill>
              </a:rPr>
              <a:t> afterload reduction</a:t>
            </a:r>
            <a:r>
              <a:rPr lang="en-US" dirty="0"/>
              <a:t>, thus </a:t>
            </a:r>
            <a:r>
              <a:rPr lang="en-US" dirty="0">
                <a:solidFill>
                  <a:srgbClr val="FFFF00"/>
                </a:solidFill>
              </a:rPr>
              <a:t>minimizing cardiac-oxygen consumption increases </a:t>
            </a:r>
            <a:r>
              <a:rPr lang="en-US" dirty="0"/>
              <a:t>as </a:t>
            </a:r>
            <a:r>
              <a:rPr lang="en-US" dirty="0">
                <a:solidFill>
                  <a:srgbClr val="FFFF00"/>
                </a:solidFill>
              </a:rPr>
              <a:t>cardiac output increases</a:t>
            </a:r>
          </a:p>
          <a:p>
            <a:pPr algn="l" rtl="0"/>
            <a:r>
              <a:rPr lang="en-US" dirty="0"/>
              <a:t>For patients with </a:t>
            </a:r>
            <a:r>
              <a:rPr lang="en-US" dirty="0">
                <a:solidFill>
                  <a:srgbClr val="FFFF00"/>
                </a:solidFill>
              </a:rPr>
              <a:t>cardiogenic shock</a:t>
            </a:r>
            <a:r>
              <a:rPr lang="en-US" dirty="0"/>
              <a:t>, dobutamine is the </a:t>
            </a:r>
            <a:r>
              <a:rPr lang="en-US" dirty="0">
                <a:solidFill>
                  <a:srgbClr val="FFFF00"/>
                </a:solidFill>
              </a:rPr>
              <a:t>first-line agent</a:t>
            </a:r>
            <a:r>
              <a:rPr lang="en-US" dirty="0"/>
              <a:t>??</a:t>
            </a:r>
          </a:p>
          <a:p>
            <a:pPr algn="l" rtl="0"/>
            <a:r>
              <a:rPr lang="en-US" dirty="0"/>
              <a:t>Its vasodilating activity precludes its use when a vasoconstrictor effect is required</a:t>
            </a:r>
          </a:p>
        </p:txBody>
      </p:sp>
    </p:spTree>
    <p:extLst>
      <p:ext uri="{BB962C8B-B14F-4D97-AF65-F5344CB8AC3E}">
        <p14:creationId xmlns:p14="http://schemas.microsoft.com/office/powerpoint/2010/main" val="5028837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8A95-D829-45AD-8E9C-1733BE9B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VASOPRESSORE AGENTS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769-3EF4-4E42-8F62-FF4E59A0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Arginine vasopressin </a:t>
            </a:r>
            <a:r>
              <a:rPr lang="en-US" b="1" dirty="0"/>
              <a:t>(antidiuretic hormone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A vasoconstrictor </a:t>
            </a:r>
            <a:r>
              <a:rPr lang="en-US" dirty="0">
                <a:solidFill>
                  <a:srgbClr val="FFFF00"/>
                </a:solidFill>
              </a:rPr>
              <a:t>without cardiac effects </a:t>
            </a:r>
            <a:r>
              <a:rPr lang="en-US" dirty="0"/>
              <a:t>that </a:t>
            </a:r>
            <a:r>
              <a:rPr lang="en-US" dirty="0">
                <a:solidFill>
                  <a:srgbClr val="FFFF00"/>
                </a:solidFill>
              </a:rPr>
              <a:t>is being used increasingly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May better protect vital organ blood flow </a:t>
            </a:r>
            <a:r>
              <a:rPr lang="en-US" dirty="0"/>
              <a:t>and prevent pathologic vasodilation</a:t>
            </a:r>
          </a:p>
          <a:p>
            <a:pPr algn="l" rtl="0"/>
            <a:r>
              <a:rPr lang="en-US" dirty="0"/>
              <a:t>Vasopressin is </a:t>
            </a:r>
            <a:r>
              <a:rPr lang="en-US" dirty="0">
                <a:solidFill>
                  <a:srgbClr val="FFFF00"/>
                </a:solidFill>
              </a:rPr>
              <a:t>safe</a:t>
            </a:r>
            <a:r>
              <a:rPr lang="en-US" dirty="0"/>
              <a:t> and has a role as a </a:t>
            </a:r>
            <a:r>
              <a:rPr lang="en-US" dirty="0">
                <a:solidFill>
                  <a:srgbClr val="FFFF00"/>
                </a:solidFill>
              </a:rPr>
              <a:t>second agent </a:t>
            </a:r>
            <a:r>
              <a:rPr lang="en-US" dirty="0"/>
              <a:t>for hypotension in </a:t>
            </a:r>
            <a:r>
              <a:rPr lang="en-US" dirty="0">
                <a:solidFill>
                  <a:srgbClr val="FFFF00"/>
                </a:solidFill>
              </a:rPr>
              <a:t>septic shock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945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Mechanical Circulatory Support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Circulatory assist devices </a:t>
            </a:r>
            <a:r>
              <a:rPr lang="en-US" dirty="0"/>
              <a:t>can be placed percutaneously or surgically and can be used to </a:t>
            </a:r>
            <a:r>
              <a:rPr lang="en-US" dirty="0">
                <a:solidFill>
                  <a:srgbClr val="FFFF00"/>
                </a:solidFill>
              </a:rPr>
              <a:t>support the left, right, or both ventricles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most commonly </a:t>
            </a:r>
            <a:r>
              <a:rPr lang="en-US" dirty="0"/>
              <a:t>used device is an </a:t>
            </a:r>
            <a:r>
              <a:rPr lang="en-US" dirty="0" err="1">
                <a:solidFill>
                  <a:srgbClr val="FFFF00"/>
                </a:solidFill>
              </a:rPr>
              <a:t>intraaortic</a:t>
            </a:r>
            <a:r>
              <a:rPr lang="en-US" dirty="0">
                <a:solidFill>
                  <a:srgbClr val="FFFF00"/>
                </a:solidFill>
              </a:rPr>
              <a:t> balloon pump </a:t>
            </a:r>
            <a:r>
              <a:rPr lang="en-US" dirty="0"/>
              <a:t>(IABP), which is inserted into the aorta via the femoral artery and provides temporary hemodynamic support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Did not reduce 30-day mortality</a:t>
            </a:r>
          </a:p>
        </p:txBody>
      </p:sp>
    </p:spTree>
    <p:extLst>
      <p:ext uri="{BB962C8B-B14F-4D97-AF65-F5344CB8AC3E}">
        <p14:creationId xmlns:p14="http://schemas.microsoft.com/office/powerpoint/2010/main" val="34049303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Reperfusion-Revascularization</a:t>
            </a:r>
          </a:p>
          <a:p>
            <a:pPr algn="l" rtl="0"/>
            <a:r>
              <a:rPr lang="en-US" dirty="0"/>
              <a:t>Early </a:t>
            </a:r>
            <a:r>
              <a:rPr lang="en-US" dirty="0">
                <a:solidFill>
                  <a:srgbClr val="FFFF00"/>
                </a:solidFill>
              </a:rPr>
              <a:t>revascularization</a:t>
            </a:r>
            <a:r>
              <a:rPr lang="en-US" dirty="0"/>
              <a:t> with </a:t>
            </a:r>
            <a:r>
              <a:rPr lang="en-US" dirty="0">
                <a:solidFill>
                  <a:srgbClr val="FFFF00"/>
                </a:solidFill>
              </a:rPr>
              <a:t>PCI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CABG</a:t>
            </a:r>
            <a:r>
              <a:rPr lang="en-US" dirty="0"/>
              <a:t> is recommended in candidates suitable for aggressive care</a:t>
            </a:r>
          </a:p>
        </p:txBody>
      </p:sp>
    </p:spTree>
    <p:extLst>
      <p:ext uri="{BB962C8B-B14F-4D97-AF65-F5344CB8AC3E}">
        <p14:creationId xmlns:p14="http://schemas.microsoft.com/office/powerpoint/2010/main" val="33905231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PROGNOSIS OF 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Cardiogenic shock: in-hospital mortality rate &gt; 50%</a:t>
            </a:r>
          </a:p>
          <a:p>
            <a:pPr algn="l" rtl="0"/>
            <a:r>
              <a:rPr lang="en-US" dirty="0"/>
              <a:t>Within this high-risk condition, there is a wide range of expected death rates based on </a:t>
            </a:r>
          </a:p>
          <a:p>
            <a:pPr lvl="1" algn="l" rtl="0"/>
            <a:r>
              <a:rPr lang="en-US" dirty="0"/>
              <a:t>Age </a:t>
            </a:r>
          </a:p>
          <a:p>
            <a:pPr lvl="1" algn="l" rtl="0"/>
            <a:r>
              <a:rPr lang="en-US" dirty="0"/>
              <a:t>Severity of hemodynamic abnormalities </a:t>
            </a:r>
          </a:p>
          <a:p>
            <a:pPr lvl="1" algn="l" rtl="0"/>
            <a:r>
              <a:rPr lang="en-US" dirty="0"/>
              <a:t>Severity of the clinical manifestations of </a:t>
            </a:r>
            <a:r>
              <a:rPr lang="en-US" dirty="0" err="1"/>
              <a:t>hypoperfusion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The performance of early revascularization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20054691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CD05-302B-4E40-9917-E237CE94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SEPTIC SHOCK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7CC4-AFA6-47C2-BE45-6A9AD78B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Successful management </a:t>
            </a:r>
            <a:r>
              <a:rPr lang="en-US" dirty="0"/>
              <a:t>requires urgent measures to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dirty="0">
                <a:solidFill>
                  <a:srgbClr val="FFFF00"/>
                </a:solidFill>
              </a:rPr>
              <a:t>hemodynamic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respiratory 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metabolic</a:t>
            </a:r>
            <a:r>
              <a:rPr lang="en-US" dirty="0"/>
              <a:t> support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Treat the infection as soon as possible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Remove or drain infected tissues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926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B598-EF9D-4A90-A3E8-3EF78F2A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TERMINOLOGY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2FEA-659F-4958-A89A-93C100C9B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FF00"/>
                </a:solidFill>
              </a:rPr>
              <a:t>PEERIPHERAL VASCULAR RESISTANCE</a:t>
            </a:r>
          </a:p>
          <a:p>
            <a:pPr algn="l" rtl="0"/>
            <a:r>
              <a:rPr lang="en-US" dirty="0"/>
              <a:t>Peripheral vascular resistance</a:t>
            </a:r>
            <a:r>
              <a:rPr lang="en-US" dirty="0">
                <a:solidFill>
                  <a:srgbClr val="FFFF00"/>
                </a:solidFill>
              </a:rPr>
              <a:t>(PVR) </a:t>
            </a:r>
            <a:r>
              <a:rPr lang="en-US" dirty="0"/>
              <a:t>or Systemic vascular resistance </a:t>
            </a:r>
            <a:r>
              <a:rPr lang="en-US" dirty="0">
                <a:solidFill>
                  <a:srgbClr val="FFFF00"/>
                </a:solidFill>
              </a:rPr>
              <a:t>(SVR) </a:t>
            </a:r>
            <a:r>
              <a:rPr lang="en-US" dirty="0"/>
              <a:t>or total Peripheral resistance </a:t>
            </a:r>
            <a:r>
              <a:rPr lang="en-US" dirty="0">
                <a:solidFill>
                  <a:srgbClr val="FFFF00"/>
                </a:solidFill>
              </a:rPr>
              <a:t>(TPR) </a:t>
            </a:r>
            <a:r>
              <a:rPr lang="en-US" dirty="0"/>
              <a:t>refers to the </a:t>
            </a:r>
            <a:r>
              <a:rPr lang="en-US" dirty="0">
                <a:solidFill>
                  <a:srgbClr val="FFFF00"/>
                </a:solidFill>
              </a:rPr>
              <a:t>resistance</a:t>
            </a:r>
            <a:r>
              <a:rPr lang="en-US" dirty="0"/>
              <a:t> to </a:t>
            </a:r>
            <a:r>
              <a:rPr lang="en-US" dirty="0">
                <a:solidFill>
                  <a:srgbClr val="FFFF00"/>
                </a:solidFill>
              </a:rPr>
              <a:t>blood flow </a:t>
            </a:r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entire circulatory system</a:t>
            </a:r>
            <a:r>
              <a:rPr lang="en-US" dirty="0"/>
              <a:t>, excluding the </a:t>
            </a:r>
            <a:r>
              <a:rPr lang="en-US" dirty="0">
                <a:solidFill>
                  <a:srgbClr val="FFFF00"/>
                </a:solidFill>
              </a:rPr>
              <a:t>pulmonary circulation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It is a </a:t>
            </a:r>
            <a:r>
              <a:rPr lang="en-US" dirty="0">
                <a:solidFill>
                  <a:srgbClr val="FFFF00"/>
                </a:solidFill>
              </a:rPr>
              <a:t>critical factor </a:t>
            </a:r>
            <a:r>
              <a:rPr lang="en-US" dirty="0"/>
              <a:t>in regulating </a:t>
            </a:r>
            <a:r>
              <a:rPr lang="en-US" dirty="0">
                <a:solidFill>
                  <a:srgbClr val="FFFF00"/>
                </a:solidFill>
              </a:rPr>
              <a:t>blood pressure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cardiac function </a:t>
            </a:r>
          </a:p>
          <a:p>
            <a:pPr algn="l" rtl="0"/>
            <a:r>
              <a:rPr lang="en-US" dirty="0"/>
              <a:t>It is influenced by</a:t>
            </a:r>
            <a:r>
              <a:rPr lang="en-US" dirty="0">
                <a:solidFill>
                  <a:srgbClr val="FFFF00"/>
                </a:solidFill>
              </a:rPr>
              <a:t> factors </a:t>
            </a:r>
            <a:r>
              <a:rPr lang="en-US" dirty="0"/>
              <a:t>like </a:t>
            </a:r>
          </a:p>
          <a:p>
            <a:pPr lvl="1" algn="l" rtl="0"/>
            <a:r>
              <a:rPr lang="en-US" dirty="0"/>
              <a:t>Blood vessel diameter </a:t>
            </a:r>
          </a:p>
          <a:p>
            <a:pPr lvl="1" algn="l" rtl="0"/>
            <a:r>
              <a:rPr lang="en-US" dirty="0"/>
              <a:t>Vessel length </a:t>
            </a:r>
          </a:p>
          <a:p>
            <a:pPr lvl="1" algn="l" rtl="0"/>
            <a:r>
              <a:rPr lang="en-US" dirty="0"/>
              <a:t>Blood viscosity</a:t>
            </a:r>
          </a:p>
          <a:p>
            <a:pPr lvl="1"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21866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000" dirty="0"/>
              <a:t>Provide hemodynamic, respiratory  and metabolic support</a:t>
            </a:r>
          </a:p>
          <a:p>
            <a:pPr lvl="1" algn="l" rtl="0"/>
            <a:r>
              <a:rPr lang="en-US" sz="2300" dirty="0"/>
              <a:t>The administration of </a:t>
            </a:r>
            <a:r>
              <a:rPr lang="en-US" sz="2300" dirty="0">
                <a:solidFill>
                  <a:srgbClr val="FFFF00"/>
                </a:solidFill>
              </a:rPr>
              <a:t>IV fluids</a:t>
            </a:r>
            <a:r>
              <a:rPr lang="en-US" sz="2300" dirty="0"/>
              <a:t>, typically beginning with </a:t>
            </a:r>
            <a:r>
              <a:rPr lang="en-US" sz="2300" dirty="0">
                <a:solidFill>
                  <a:srgbClr val="FFFF00"/>
                </a:solidFill>
              </a:rPr>
              <a:t>1–2 L of normal saline over 1–2 h</a:t>
            </a:r>
          </a:p>
          <a:p>
            <a:pPr lvl="1" algn="l" rtl="0"/>
            <a:r>
              <a:rPr lang="en-US" sz="2300" dirty="0">
                <a:solidFill>
                  <a:srgbClr val="FFFF00"/>
                </a:solidFill>
              </a:rPr>
              <a:t>CVP </a:t>
            </a:r>
            <a:r>
              <a:rPr lang="en-US" sz="2300" dirty="0"/>
              <a:t>should be maintained at </a:t>
            </a:r>
            <a:r>
              <a:rPr lang="en-US" sz="2300" dirty="0">
                <a:solidFill>
                  <a:srgbClr val="FFFF00"/>
                </a:solidFill>
              </a:rPr>
              <a:t>8–12 cmH2O</a:t>
            </a:r>
          </a:p>
          <a:p>
            <a:pPr lvl="1" algn="l" rtl="0"/>
            <a:r>
              <a:rPr lang="en-US" sz="2300" dirty="0"/>
              <a:t>Reasonable goal is to maintain </a:t>
            </a:r>
            <a:r>
              <a:rPr lang="en-US" sz="2300" dirty="0">
                <a:solidFill>
                  <a:srgbClr val="FFFF00"/>
                </a:solidFill>
              </a:rPr>
              <a:t>a MAP &gt;65 mmHg </a:t>
            </a:r>
            <a:r>
              <a:rPr lang="en-US" sz="2300" dirty="0"/>
              <a:t>or </a:t>
            </a:r>
            <a:r>
              <a:rPr lang="en-US" sz="2300" dirty="0">
                <a:solidFill>
                  <a:srgbClr val="FFFF00"/>
                </a:solidFill>
              </a:rPr>
              <a:t>systolic pressure &gt;90 mmHg</a:t>
            </a:r>
          </a:p>
          <a:p>
            <a:pPr lvl="1" algn="l" rtl="0"/>
            <a:r>
              <a:rPr lang="en-US" sz="2300" dirty="0"/>
              <a:t>If these guidelines cannot be met </a:t>
            </a:r>
            <a:r>
              <a:rPr lang="en-US" sz="2300" dirty="0">
                <a:solidFill>
                  <a:srgbClr val="FFFF00"/>
                </a:solidFill>
              </a:rPr>
              <a:t>by volume infusion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FF00"/>
                </a:solidFill>
              </a:rPr>
              <a:t>vasopressor therapy is indicated</a:t>
            </a:r>
          </a:p>
          <a:p>
            <a:pPr lvl="1" algn="l" rtl="0"/>
            <a:r>
              <a:rPr lang="en-US" sz="2300" dirty="0"/>
              <a:t>In patients who </a:t>
            </a:r>
            <a:r>
              <a:rPr lang="en-US" sz="2300" dirty="0">
                <a:solidFill>
                  <a:srgbClr val="FFFF00"/>
                </a:solidFill>
              </a:rPr>
              <a:t>develop hypotension </a:t>
            </a:r>
            <a:r>
              <a:rPr lang="en-US" sz="2300" dirty="0"/>
              <a:t>that </a:t>
            </a:r>
            <a:r>
              <a:rPr lang="en-US" sz="2300" dirty="0">
                <a:solidFill>
                  <a:srgbClr val="FFFF00"/>
                </a:solidFill>
              </a:rPr>
              <a:t>does not respond to fluid replacement </a:t>
            </a:r>
            <a:r>
              <a:rPr lang="en-US" sz="2300" dirty="0"/>
              <a:t>therapy </a:t>
            </a:r>
            <a:r>
              <a:rPr lang="en-US" sz="2300" dirty="0">
                <a:solidFill>
                  <a:srgbClr val="FFFF00"/>
                </a:solidFill>
              </a:rPr>
              <a:t>Hydrocortisone (50 mg IV every 6 h)</a:t>
            </a:r>
            <a:r>
              <a:rPr lang="en-US" sz="2300" dirty="0"/>
              <a:t> should be given</a:t>
            </a:r>
          </a:p>
          <a:p>
            <a:pPr lvl="1" algn="l" rtl="0"/>
            <a:r>
              <a:rPr lang="en-US" sz="2300" dirty="0">
                <a:solidFill>
                  <a:srgbClr val="FFFF00"/>
                </a:solidFill>
              </a:rPr>
              <a:t>Erythrocyte transfusion </a:t>
            </a:r>
            <a:r>
              <a:rPr lang="en-US" sz="2300" dirty="0"/>
              <a:t>is generally recommended when the blood </a:t>
            </a:r>
            <a:r>
              <a:rPr lang="en-US" sz="2300" dirty="0">
                <a:solidFill>
                  <a:srgbClr val="FFFF00"/>
                </a:solidFill>
              </a:rPr>
              <a:t>hemoglobin level decreases to ≤7 g/dL</a:t>
            </a:r>
            <a:r>
              <a:rPr lang="en-US" sz="2300" dirty="0"/>
              <a:t>, with a </a:t>
            </a:r>
            <a:r>
              <a:rPr lang="en-US" sz="2300" dirty="0">
                <a:solidFill>
                  <a:srgbClr val="FFFF00"/>
                </a:solidFill>
              </a:rPr>
              <a:t>target level of 9 g/dL in adults</a:t>
            </a:r>
          </a:p>
          <a:p>
            <a:pPr lvl="1" algn="l" rtl="0"/>
            <a:r>
              <a:rPr lang="en-US" sz="2300" dirty="0">
                <a:solidFill>
                  <a:srgbClr val="FFFF00"/>
                </a:solidFill>
              </a:rPr>
              <a:t>Bicarbonate</a:t>
            </a:r>
            <a:r>
              <a:rPr lang="en-US" sz="2300" dirty="0"/>
              <a:t> is sometimes administered for </a:t>
            </a:r>
            <a:r>
              <a:rPr lang="en-US" sz="2300" dirty="0">
                <a:solidFill>
                  <a:srgbClr val="FFFF00"/>
                </a:solidFill>
              </a:rPr>
              <a:t>severe metabolic acidosis </a:t>
            </a:r>
            <a:r>
              <a:rPr lang="en-US" sz="2300" dirty="0"/>
              <a:t>(arterial </a:t>
            </a:r>
            <a:r>
              <a:rPr lang="en-US" sz="2300" dirty="0">
                <a:solidFill>
                  <a:srgbClr val="FFFF00"/>
                </a:solidFill>
              </a:rPr>
              <a:t>pH &lt;7.2</a:t>
            </a:r>
            <a:r>
              <a:rPr lang="en-US" sz="2300" dirty="0"/>
              <a:t>)</a:t>
            </a:r>
          </a:p>
          <a:p>
            <a:pPr marL="457200" lvl="1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7366641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US" dirty="0"/>
              <a:t>Treat the infection as soon as possible</a:t>
            </a:r>
          </a:p>
          <a:p>
            <a:pPr lvl="1" algn="l" rtl="0"/>
            <a:r>
              <a:rPr lang="en-US" dirty="0">
                <a:solidFill>
                  <a:srgbClr val="FFFF00"/>
                </a:solidFill>
              </a:rPr>
              <a:t>A delay of as little as 1 h was associated with lower survival rates</a:t>
            </a:r>
          </a:p>
          <a:p>
            <a:pPr lvl="1" algn="l" rtl="0"/>
            <a:r>
              <a:rPr lang="en-US" dirty="0"/>
              <a:t>Initiate </a:t>
            </a:r>
            <a:r>
              <a:rPr lang="en-US" dirty="0">
                <a:solidFill>
                  <a:srgbClr val="FFFF00"/>
                </a:solidFill>
              </a:rPr>
              <a:t>empirical antimicrobial </a:t>
            </a:r>
            <a:r>
              <a:rPr lang="en-US" dirty="0"/>
              <a:t>therapy that is effective against </a:t>
            </a:r>
            <a:r>
              <a:rPr lang="en-US" dirty="0">
                <a:solidFill>
                  <a:srgbClr val="FFFF00"/>
                </a:solidFill>
              </a:rPr>
              <a:t>both gram-positive and gram-negative bacteria</a:t>
            </a:r>
          </a:p>
          <a:p>
            <a:pPr lvl="1" algn="l" rtl="0"/>
            <a:r>
              <a:rPr lang="en-US" dirty="0"/>
              <a:t>When culture results become available, the </a:t>
            </a:r>
            <a:r>
              <a:rPr lang="en-US" dirty="0">
                <a:solidFill>
                  <a:srgbClr val="FFFF00"/>
                </a:solidFill>
              </a:rPr>
              <a:t>regimen can often be simplified</a:t>
            </a: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dirty="0"/>
              <a:t>Remove or drain infected tissues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US" dirty="0"/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Recombinant activated protein C </a:t>
            </a:r>
            <a:r>
              <a:rPr lang="en-US" dirty="0"/>
              <a:t>(</a:t>
            </a:r>
            <a:r>
              <a:rPr lang="en-US" dirty="0" err="1"/>
              <a:t>aPC</a:t>
            </a:r>
            <a:r>
              <a:rPr lang="en-US" dirty="0"/>
              <a:t>) was the first immunomodulatory drug to be approved by the U.S. Food and Drug Administration </a:t>
            </a:r>
            <a:r>
              <a:rPr lang="en-US" dirty="0">
                <a:solidFill>
                  <a:srgbClr val="FFFF00"/>
                </a:solidFill>
              </a:rPr>
              <a:t>(FDA) </a:t>
            </a:r>
            <a:r>
              <a:rPr lang="en-US" dirty="0"/>
              <a:t>for the treatment of patients with </a:t>
            </a:r>
            <a:r>
              <a:rPr lang="en-US" dirty="0">
                <a:solidFill>
                  <a:srgbClr val="FFFF00"/>
                </a:solidFill>
              </a:rPr>
              <a:t>severe sepsis or septic shock</a:t>
            </a:r>
          </a:p>
          <a:p>
            <a:pPr marL="0" indent="0" algn="l" rtl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018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CA3F-F4F2-45E1-AC9B-634864A7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SEPTIC SHOCK  </a:t>
            </a:r>
            <a:endParaRPr lang="fa-I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024-F23E-4D7C-BCDA-1DBA1D90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Septic shock: </a:t>
            </a:r>
            <a:r>
              <a:rPr lang="en-US" dirty="0">
                <a:solidFill>
                  <a:srgbClr val="FFFF00"/>
                </a:solidFill>
              </a:rPr>
              <a:t>40-60% </a:t>
            </a:r>
            <a:r>
              <a:rPr lang="en-US" dirty="0"/>
              <a:t>of patients </a:t>
            </a:r>
            <a:r>
              <a:rPr lang="en-US" dirty="0">
                <a:solidFill>
                  <a:srgbClr val="FFFF00"/>
                </a:solidFill>
              </a:rPr>
              <a:t>die</a:t>
            </a:r>
            <a:r>
              <a:rPr lang="en-US" dirty="0"/>
              <a:t> within </a:t>
            </a:r>
            <a:r>
              <a:rPr lang="en-US" dirty="0">
                <a:solidFill>
                  <a:srgbClr val="FFFF00"/>
                </a:solidFill>
              </a:rPr>
              <a:t>30 days.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Most cases of Septic shock </a:t>
            </a:r>
            <a:r>
              <a:rPr lang="en-US" dirty="0"/>
              <a:t>in the U.S. are due to </a:t>
            </a:r>
            <a:r>
              <a:rPr lang="en-US" dirty="0">
                <a:solidFill>
                  <a:srgbClr val="FFFF00"/>
                </a:solidFill>
              </a:rPr>
              <a:t>nosocomial infections.</a:t>
            </a:r>
          </a:p>
          <a:p>
            <a:pPr algn="l" rtl="0"/>
            <a:r>
              <a:rPr lang="en-US" dirty="0"/>
              <a:t>Measures to reduce nosocomial infections</a:t>
            </a:r>
          </a:p>
          <a:p>
            <a:pPr lvl="1" algn="l" rtl="0"/>
            <a:r>
              <a:rPr lang="en-US" dirty="0"/>
              <a:t>Limiting the use and duration of indwelling vascular and bladder catheters</a:t>
            </a:r>
          </a:p>
          <a:p>
            <a:pPr lvl="1" algn="l" rtl="0"/>
            <a:r>
              <a:rPr lang="en-US" dirty="0"/>
              <a:t>Aggressively treating localized infections</a:t>
            </a:r>
          </a:p>
          <a:p>
            <a:pPr lvl="1" algn="l" rtl="0"/>
            <a:r>
              <a:rPr lang="en-US" dirty="0"/>
              <a:t>Avoiding indiscriminate use of antimicrobials and glucocorticoids</a:t>
            </a:r>
          </a:p>
          <a:p>
            <a:pPr lvl="1" algn="l" rtl="0"/>
            <a:r>
              <a:rPr lang="en-US" dirty="0"/>
              <a:t>Instituting optimal infection control measures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12500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TRAUMATIC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Attention to the </a:t>
            </a:r>
            <a:r>
              <a:rPr lang="en-US" dirty="0">
                <a:solidFill>
                  <a:srgbClr val="FFFF00"/>
                </a:solidFill>
              </a:rPr>
              <a:t>CAB</a:t>
            </a:r>
          </a:p>
          <a:p>
            <a:pPr algn="l" rtl="0"/>
            <a:r>
              <a:rPr lang="en-US" dirty="0"/>
              <a:t>Immediate attention to control of </a:t>
            </a:r>
            <a:r>
              <a:rPr lang="en-US" dirty="0">
                <a:solidFill>
                  <a:srgbClr val="FFFF00"/>
                </a:solidFill>
              </a:rPr>
              <a:t>ongoing hemorrhage</a:t>
            </a:r>
          </a:p>
          <a:p>
            <a:pPr algn="l" rtl="0"/>
            <a:r>
              <a:rPr lang="en-US" dirty="0"/>
              <a:t>Early </a:t>
            </a:r>
            <a:r>
              <a:rPr lang="en-US" dirty="0">
                <a:solidFill>
                  <a:srgbClr val="FFFF00"/>
                </a:solidFill>
              </a:rPr>
              <a:t>stabilization of fractures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Debridement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devitalized</a:t>
            </a:r>
            <a:r>
              <a:rPr lang="en-US" dirty="0"/>
              <a:t> or contaminated tissues</a:t>
            </a:r>
          </a:p>
          <a:p>
            <a:pPr algn="l" rtl="0"/>
            <a:r>
              <a:rPr lang="en-US" dirty="0"/>
              <a:t>Evacuation of </a:t>
            </a:r>
            <a:r>
              <a:rPr lang="en-US" dirty="0">
                <a:solidFill>
                  <a:srgbClr val="FFFF00"/>
                </a:solidFill>
              </a:rPr>
              <a:t>hematomata</a:t>
            </a:r>
          </a:p>
        </p:txBody>
      </p:sp>
    </p:spTree>
    <p:extLst>
      <p:ext uri="{BB962C8B-B14F-4D97-AF65-F5344CB8AC3E}">
        <p14:creationId xmlns:p14="http://schemas.microsoft.com/office/powerpoint/2010/main" val="29164466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PROGNOSIS OF TRAUMATIC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Inability </a:t>
            </a:r>
            <a:r>
              <a:rPr lang="en-US" dirty="0"/>
              <a:t>of the patient to maintain a </a:t>
            </a:r>
            <a:r>
              <a:rPr lang="en-US" dirty="0">
                <a:solidFill>
                  <a:srgbClr val="FFFF00"/>
                </a:solidFill>
              </a:rPr>
              <a:t>systolic blood pressure ≥90 </a:t>
            </a:r>
            <a:r>
              <a:rPr lang="en-US" dirty="0"/>
              <a:t>mmHg after </a:t>
            </a:r>
            <a:r>
              <a:rPr lang="en-US" dirty="0">
                <a:solidFill>
                  <a:srgbClr val="FFFF00"/>
                </a:solidFill>
              </a:rPr>
              <a:t>trauma-induced </a:t>
            </a:r>
            <a:r>
              <a:rPr lang="en-US" dirty="0" err="1">
                <a:solidFill>
                  <a:srgbClr val="FFFF00"/>
                </a:solidFill>
              </a:rPr>
              <a:t>hypovolemia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associated with a </a:t>
            </a:r>
            <a:r>
              <a:rPr lang="en-US" dirty="0">
                <a:solidFill>
                  <a:srgbClr val="FFFF00"/>
                </a:solidFill>
              </a:rPr>
              <a:t>mortality rate up to ~50%</a:t>
            </a:r>
          </a:p>
        </p:txBody>
      </p:sp>
    </p:spTree>
    <p:extLst>
      <p:ext uri="{BB962C8B-B14F-4D97-AF65-F5344CB8AC3E}">
        <p14:creationId xmlns:p14="http://schemas.microsoft.com/office/powerpoint/2010/main" val="23164893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NEUROGENIC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Excessive volumes </a:t>
            </a:r>
            <a:r>
              <a:rPr lang="en-US" dirty="0"/>
              <a:t>of fluid may be required to restore normal hemodynamics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Norepinephrine</a:t>
            </a:r>
            <a:r>
              <a:rPr lang="en-US" dirty="0"/>
              <a:t> or a </a:t>
            </a:r>
            <a:r>
              <a:rPr lang="en-US" dirty="0">
                <a:solidFill>
                  <a:srgbClr val="FFFF00"/>
                </a:solidFill>
              </a:rPr>
              <a:t>pure α-adrenergic agent </a:t>
            </a:r>
            <a:r>
              <a:rPr lang="en-US" dirty="0"/>
              <a:t>(phenylephrine) may be </a:t>
            </a:r>
            <a:r>
              <a:rPr lang="en-US" dirty="0">
                <a:solidFill>
                  <a:srgbClr val="FFFF00"/>
                </a:solidFill>
              </a:rPr>
              <a:t>necessary to augment vascular resistance </a:t>
            </a:r>
            <a:r>
              <a:rPr lang="en-US" dirty="0"/>
              <a:t>and maintain an adequate MAP</a:t>
            </a:r>
          </a:p>
        </p:txBody>
      </p:sp>
    </p:spTree>
    <p:extLst>
      <p:ext uri="{BB962C8B-B14F-4D97-AF65-F5344CB8AC3E}">
        <p14:creationId xmlns:p14="http://schemas.microsoft.com/office/powerpoint/2010/main" val="2065526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HYPOADRENAL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Volume resuscitation </a:t>
            </a:r>
            <a:r>
              <a:rPr lang="en-US" dirty="0"/>
              <a:t>and </a:t>
            </a:r>
            <a:r>
              <a:rPr lang="en-US" dirty="0" err="1">
                <a:solidFill>
                  <a:srgbClr val="FFFF00"/>
                </a:solidFill>
              </a:rPr>
              <a:t>pressor</a:t>
            </a:r>
            <a:r>
              <a:rPr lang="en-US" dirty="0">
                <a:solidFill>
                  <a:srgbClr val="FFFF00"/>
                </a:solidFill>
              </a:rPr>
              <a:t> support </a:t>
            </a:r>
            <a:r>
              <a:rPr lang="en-US" dirty="0"/>
              <a:t>are required</a:t>
            </a:r>
          </a:p>
          <a:p>
            <a:pPr algn="l" rtl="0"/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persistently </a:t>
            </a:r>
            <a:r>
              <a:rPr lang="en-US" dirty="0" err="1">
                <a:solidFill>
                  <a:srgbClr val="FFFF00"/>
                </a:solidFill>
              </a:rPr>
              <a:t>hemodynamically</a:t>
            </a:r>
            <a:r>
              <a:rPr lang="en-US" dirty="0">
                <a:solidFill>
                  <a:srgbClr val="FFFF00"/>
                </a:solidFill>
              </a:rPr>
              <a:t> unstable </a:t>
            </a:r>
            <a:r>
              <a:rPr lang="en-US" dirty="0"/>
              <a:t>patient </a:t>
            </a:r>
          </a:p>
          <a:p>
            <a:pPr lvl="1" algn="l" rtl="0"/>
            <a:r>
              <a:rPr lang="en-US" dirty="0" err="1"/>
              <a:t>Hypoadrenalism</a:t>
            </a:r>
            <a:r>
              <a:rPr lang="en-US" dirty="0"/>
              <a:t> Shock is </a:t>
            </a:r>
            <a:r>
              <a:rPr lang="en-US" dirty="0">
                <a:solidFill>
                  <a:srgbClr val="FFFF00"/>
                </a:solidFill>
              </a:rPr>
              <a:t>suspected </a:t>
            </a:r>
          </a:p>
          <a:p>
            <a:pPr lvl="2" algn="l" rtl="0"/>
            <a:r>
              <a:rPr lang="en-US" dirty="0">
                <a:solidFill>
                  <a:srgbClr val="FFFF00"/>
                </a:solidFill>
              </a:rPr>
              <a:t>Dexamethasone</a:t>
            </a:r>
            <a:r>
              <a:rPr lang="en-US" dirty="0"/>
              <a:t> sodium phosphate, </a:t>
            </a:r>
            <a:r>
              <a:rPr lang="en-US" dirty="0">
                <a:solidFill>
                  <a:srgbClr val="FFFF00"/>
                </a:solidFill>
              </a:rPr>
              <a:t>4 mg</a:t>
            </a:r>
            <a:r>
              <a:rPr lang="en-US" dirty="0"/>
              <a:t>, should be given intravenously</a:t>
            </a:r>
          </a:p>
          <a:p>
            <a:pPr lvl="2" algn="l" rtl="0"/>
            <a:r>
              <a:rPr lang="en-US" dirty="0"/>
              <a:t>Then </a:t>
            </a:r>
            <a:r>
              <a:rPr lang="en-US" dirty="0">
                <a:solidFill>
                  <a:srgbClr val="FFFF00"/>
                </a:solidFill>
              </a:rPr>
              <a:t>ACTH stimulation test </a:t>
            </a:r>
            <a:r>
              <a:rPr lang="en-US" dirty="0" err="1"/>
              <a:t>shouid</a:t>
            </a:r>
            <a:r>
              <a:rPr lang="en-US" dirty="0"/>
              <a:t> be perform</a:t>
            </a:r>
          </a:p>
          <a:p>
            <a:pPr lvl="2" algn="l" rtl="0"/>
            <a:r>
              <a:rPr lang="en-US" dirty="0">
                <a:solidFill>
                  <a:srgbClr val="FFFF00"/>
                </a:solidFill>
              </a:rPr>
              <a:t>Cortisol ≤9 </a:t>
            </a:r>
            <a:r>
              <a:rPr lang="el-GR" dirty="0">
                <a:solidFill>
                  <a:srgbClr val="FFFF00"/>
                </a:solidFill>
              </a:rPr>
              <a:t>μ</a:t>
            </a:r>
            <a:r>
              <a:rPr lang="en-US" dirty="0">
                <a:solidFill>
                  <a:srgbClr val="FFFF00"/>
                </a:solidFill>
              </a:rPr>
              <a:t>g/</a:t>
            </a:r>
            <a:r>
              <a:rPr lang="en-US" dirty="0" err="1">
                <a:solidFill>
                  <a:srgbClr val="FFFF00"/>
                </a:solidFill>
              </a:rPr>
              <a:t>dL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change after ACTH stimulation</a:t>
            </a:r>
          </a:p>
          <a:p>
            <a:pPr lvl="1" algn="l" rtl="0"/>
            <a:r>
              <a:rPr lang="en-US" dirty="0"/>
              <a:t>If the </a:t>
            </a:r>
            <a:r>
              <a:rPr lang="en-US" dirty="0">
                <a:solidFill>
                  <a:srgbClr val="FFFF00"/>
                </a:solidFill>
              </a:rPr>
              <a:t>diagnosis of absolute </a:t>
            </a:r>
            <a:r>
              <a:rPr lang="en-US" dirty="0"/>
              <a:t>or relative adrenal insufficiency is established as shown by nonresponse to </a:t>
            </a:r>
            <a:r>
              <a:rPr lang="en-US" dirty="0" err="1"/>
              <a:t>corticotropin</a:t>
            </a:r>
            <a:r>
              <a:rPr lang="en-US" dirty="0"/>
              <a:t> stimulation</a:t>
            </a:r>
          </a:p>
          <a:p>
            <a:pPr lvl="2" algn="l" rtl="0"/>
            <a:r>
              <a:rPr lang="en-US" dirty="0">
                <a:solidFill>
                  <a:srgbClr val="FFFF00"/>
                </a:solidFill>
              </a:rPr>
              <a:t>Hydrocortisone, 100 mg </a:t>
            </a:r>
            <a:r>
              <a:rPr lang="en-US" dirty="0"/>
              <a:t>should be given intravenously </a:t>
            </a:r>
            <a:r>
              <a:rPr lang="en-US" dirty="0">
                <a:solidFill>
                  <a:srgbClr val="FFFF00"/>
                </a:solidFill>
              </a:rPr>
              <a:t>every   6–8 h</a:t>
            </a:r>
            <a:r>
              <a:rPr lang="en-US" dirty="0"/>
              <a:t>, and tapered as the patient achieves hemodynamic stability</a:t>
            </a:r>
          </a:p>
        </p:txBody>
      </p:sp>
    </p:spTree>
    <p:extLst>
      <p:ext uri="{BB962C8B-B14F-4D97-AF65-F5344CB8AC3E}">
        <p14:creationId xmlns:p14="http://schemas.microsoft.com/office/powerpoint/2010/main" val="13563243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ANAPHYLACTIC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Oxygen</a:t>
            </a:r>
            <a:r>
              <a:rPr lang="en-US" dirty="0"/>
              <a:t> therapy</a:t>
            </a:r>
          </a:p>
          <a:p>
            <a:pPr algn="l" rtl="0"/>
            <a:r>
              <a:rPr lang="en-US" dirty="0"/>
              <a:t>Volume expanders such as </a:t>
            </a:r>
            <a:r>
              <a:rPr lang="en-US" dirty="0">
                <a:solidFill>
                  <a:srgbClr val="FFFF00"/>
                </a:solidFill>
              </a:rPr>
              <a:t>normal saline</a:t>
            </a:r>
          </a:p>
          <a:p>
            <a:pPr algn="l" rtl="0"/>
            <a:r>
              <a:rPr lang="en-US" dirty="0"/>
              <a:t>Administration of </a:t>
            </a:r>
            <a:r>
              <a:rPr lang="en-US" dirty="0">
                <a:solidFill>
                  <a:srgbClr val="FFFF00"/>
                </a:solidFill>
              </a:rPr>
              <a:t>2.5 mL epinephrine</a:t>
            </a:r>
            <a:r>
              <a:rPr lang="en-US" dirty="0"/>
              <a:t>, diluted </a:t>
            </a:r>
            <a:r>
              <a:rPr lang="en-US" dirty="0">
                <a:solidFill>
                  <a:srgbClr val="FFFF00"/>
                </a:solidFill>
              </a:rPr>
              <a:t>1:10,000</a:t>
            </a:r>
            <a:r>
              <a:rPr lang="en-US" dirty="0"/>
              <a:t>, at </a:t>
            </a:r>
            <a:r>
              <a:rPr lang="en-US" dirty="0">
                <a:solidFill>
                  <a:srgbClr val="FFFF00"/>
                </a:solidFill>
              </a:rPr>
              <a:t>5 to 10 min </a:t>
            </a:r>
            <a:r>
              <a:rPr lang="en-US" dirty="0"/>
              <a:t>intervals 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Vasopressor</a:t>
            </a:r>
            <a:r>
              <a:rPr lang="en-US" dirty="0"/>
              <a:t> agents such as </a:t>
            </a:r>
            <a:r>
              <a:rPr lang="en-US" dirty="0">
                <a:solidFill>
                  <a:srgbClr val="FFFF00"/>
                </a:solidFill>
              </a:rPr>
              <a:t>dopamine</a:t>
            </a:r>
            <a:r>
              <a:rPr lang="en-US" dirty="0"/>
              <a:t> if </a:t>
            </a:r>
            <a:r>
              <a:rPr lang="en-US" dirty="0">
                <a:solidFill>
                  <a:srgbClr val="FFFF00"/>
                </a:solidFill>
              </a:rPr>
              <a:t>intractable hypotension </a:t>
            </a:r>
            <a:r>
              <a:rPr lang="en-US" dirty="0"/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16007662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DA4308-5276-4EA4-B061-DAC8D0B7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THANK YOU</a:t>
            </a:r>
            <a:endParaRPr lang="fa-IR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23F68-A444-4253-B6F1-6E36D09C5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239167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D28A-C26C-4AB7-92E3-097AA4D0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8E46-0057-4DCF-8400-3E5F64743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Supplemental oxygen should be initiated and titrated to</a:t>
            </a:r>
          </a:p>
          <a:p>
            <a:pPr algn="l" rtl="0"/>
            <a:r>
              <a:rPr lang="en-US" dirty="0"/>
              <a:t>maintain SpO2 of 92–95%. This may require intubation and initiation</a:t>
            </a:r>
          </a:p>
          <a:p>
            <a:pPr algn="l" rtl="0"/>
            <a:r>
              <a:rPr lang="en-US" dirty="0"/>
              <a:t>of mechanical ventilation. </a:t>
            </a:r>
          </a:p>
          <a:p>
            <a:pPr algn="l" rtl="0"/>
            <a:r>
              <a:rPr lang="en-US" dirty="0"/>
              <a:t>If mechanical support is initiated,</a:t>
            </a:r>
          </a:p>
          <a:p>
            <a:pPr algn="l" rtl="0"/>
            <a:r>
              <a:rPr lang="en-US" dirty="0"/>
              <a:t>it is important to provide ventilation with lung-protective strategies</a:t>
            </a:r>
          </a:p>
          <a:p>
            <a:pPr algn="l" rtl="0"/>
            <a:r>
              <a:rPr lang="en-US" dirty="0"/>
              <a:t>focused on low tidal volume ventilation and optimization of positive</a:t>
            </a:r>
          </a:p>
          <a:p>
            <a:pPr algn="l" rtl="0"/>
            <a:r>
              <a:rPr lang="en-US" dirty="0"/>
              <a:t>end-expiratory pressure to minimize ventilator-induced lung injury</a:t>
            </a:r>
          </a:p>
          <a:p>
            <a:pPr algn="l" rtl="0"/>
            <a:r>
              <a:rPr lang="en-US" dirty="0"/>
              <a:t>There are currently little data to support the use of noninvasive ventilation in the setting of shock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8753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2194</TotalTime>
  <Words>5167</Words>
  <Application>Microsoft Office PowerPoint</Application>
  <PresentationFormat>Widescreen</PresentationFormat>
  <Paragraphs>681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T3Font_2</vt:lpstr>
      <vt:lpstr>T3Font_8</vt:lpstr>
      <vt:lpstr>Times New Roman</vt:lpstr>
      <vt:lpstr>Office Theme</vt:lpstr>
      <vt:lpstr>IN THE NAME OF GOD  REVIEW OF SHOCK</vt:lpstr>
      <vt:lpstr>PowerPoint Presentation</vt:lpstr>
      <vt:lpstr>PowerPoint Presentation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PowerPoint Presentation</vt:lpstr>
      <vt:lpstr>IMPORTANCE</vt:lpstr>
      <vt:lpstr>DEFINITION</vt:lpstr>
      <vt:lpstr>POINT</vt:lpstr>
      <vt:lpstr>PowerPoint Presentation</vt:lpstr>
      <vt:lpstr>PowerPoint Presentation</vt:lpstr>
      <vt:lpstr>PowerPoint Presentation</vt:lpstr>
      <vt:lpstr>PowerPoint Presentation</vt:lpstr>
      <vt:lpstr>HYPOVOLEMIC SHOCK</vt:lpstr>
      <vt:lpstr>HYPOVOLEMIC SHOCK</vt:lpstr>
      <vt:lpstr>CARDIOGENIC SHOCK</vt:lpstr>
      <vt:lpstr>CARDIOGENIC SHOCK</vt:lpstr>
      <vt:lpstr>CARDIOGENIC SHOCK</vt:lpstr>
      <vt:lpstr>OBSTRACTIVE SHOCK</vt:lpstr>
      <vt:lpstr>DISTRIBUTIVE SHOCK (VASODILATORY SHOCK)</vt:lpstr>
      <vt:lpstr>DISTRIBUTIVE SHOCK</vt:lpstr>
      <vt:lpstr>SEPTIC SHOCK</vt:lpstr>
      <vt:lpstr>PowerPoint Presentation</vt:lpstr>
      <vt:lpstr>TRAUMATIC SHOCK</vt:lpstr>
      <vt:lpstr>PowerPoint Presentation</vt:lpstr>
      <vt:lpstr>NEUROGENIC SHOCK</vt:lpstr>
      <vt:lpstr>PowerPoint Presentation</vt:lpstr>
      <vt:lpstr>HYPOADRENAL SHOCK</vt:lpstr>
      <vt:lpstr>ANAPHYLACTIC  SHOCK</vt:lpstr>
      <vt:lpstr>MIXED SHOCK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DIGNOSTIC APPROACH</vt:lpstr>
      <vt:lpstr>DIGNOSTIC APPROACH</vt:lpstr>
      <vt:lpstr>DIGNOSTIC APPROACH</vt:lpstr>
      <vt:lpstr>DIGNOSTIC APPROACH</vt:lpstr>
      <vt:lpstr>DIGNOSTIC APPROACH</vt:lpstr>
      <vt:lpstr>DIGNOSTIC APPROACH</vt:lpstr>
      <vt:lpstr>PowerPoint Presentation</vt:lpstr>
      <vt:lpstr>DIGNOSTIC APPROACH</vt:lpstr>
      <vt:lpstr>DIGNOSTIC APPROACH</vt:lpstr>
      <vt:lpstr>DIGNOSTIC APPROACH</vt:lpstr>
      <vt:lpstr>DIGNOSTIC APPROACH</vt:lpstr>
      <vt:lpstr>DIGNOSTIC APPROACH</vt:lpstr>
      <vt:lpstr>PowerPoint Presentation</vt:lpstr>
      <vt:lpstr>PowerPoint Presentation</vt:lpstr>
      <vt:lpstr>MANAGEMENT</vt:lpstr>
      <vt:lpstr>PowerPoint Presentation</vt:lpstr>
      <vt:lpstr>MANAGEMENT</vt:lpstr>
      <vt:lpstr>MANAGEMENT</vt:lpstr>
      <vt:lpstr>MANAGEMENT</vt:lpstr>
      <vt:lpstr>PowerPoint Presentation</vt:lpstr>
      <vt:lpstr>SPESIFIC TREATMENT</vt:lpstr>
      <vt:lpstr>HYPOVOLEMIC SHOCK</vt:lpstr>
      <vt:lpstr>HYPOVOLEMIC SHOCK</vt:lpstr>
      <vt:lpstr>HYPOVOLEMIC SHOCK</vt:lpstr>
      <vt:lpstr>HYPOVOLEMIC SHOCK</vt:lpstr>
      <vt:lpstr> PROGNOSIS OF HYPOVOLEMIC SHOCK</vt:lpstr>
      <vt:lpstr>CARDIOGENIC SHOCK</vt:lpstr>
      <vt:lpstr>CARDIOGENIC SHOCK</vt:lpstr>
      <vt:lpstr>CARDIOGENIC SHOCK</vt:lpstr>
      <vt:lpstr>CARDIOGENIC SHOCK</vt:lpstr>
      <vt:lpstr>VASOPRESSORE AGENTS</vt:lpstr>
      <vt:lpstr>VASOPRESSORE AGENTS</vt:lpstr>
      <vt:lpstr>VASOPRESSORE AGENTS</vt:lpstr>
      <vt:lpstr>VASOPRESSORE AGENTS</vt:lpstr>
      <vt:lpstr>CARDIOGENIC SHOCK</vt:lpstr>
      <vt:lpstr>CARDIOGENIC SHOCK</vt:lpstr>
      <vt:lpstr>PROGNOSIS OF CARDIOGENIC SHOCK</vt:lpstr>
      <vt:lpstr>SEPTIC SHOCK</vt:lpstr>
      <vt:lpstr>SEPTIC SHOCK</vt:lpstr>
      <vt:lpstr>SEPTIC SHOCK</vt:lpstr>
      <vt:lpstr>SEPTIC SHOCK  </vt:lpstr>
      <vt:lpstr>TRAUMATIC SHOCK</vt:lpstr>
      <vt:lpstr>PROGNOSIS OF TRAUMATIC SHOCK</vt:lpstr>
      <vt:lpstr>NEUROGENIC SHOCK</vt:lpstr>
      <vt:lpstr>HYPOADRENAL SHOCK</vt:lpstr>
      <vt:lpstr>ANAPHYLACTIC SHOCK</vt:lpstr>
      <vt:lpstr>THANK YOU</vt:lpstr>
      <vt:lpstr>PowerPoint Presentation</vt:lpstr>
      <vt:lpstr>PowerPoint Presentation</vt:lpstr>
      <vt:lpstr>MECHANISM</vt:lpstr>
      <vt:lpstr>PowerPoint Presentation</vt:lpstr>
      <vt:lpstr>PowerPoint Presentation</vt:lpstr>
      <vt:lpstr>HYPOVOLEMIC SHOCK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 RIVEW OF SHOKE</dc:title>
  <dc:creator>hp</dc:creator>
  <cp:lastModifiedBy>hp</cp:lastModifiedBy>
  <cp:revision>477</cp:revision>
  <dcterms:created xsi:type="dcterms:W3CDTF">2025-05-27T11:32:20Z</dcterms:created>
  <dcterms:modified xsi:type="dcterms:W3CDTF">2025-07-09T06:55:13Z</dcterms:modified>
</cp:coreProperties>
</file>