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58" r:id="rId4"/>
    <p:sldId id="282" r:id="rId5"/>
    <p:sldId id="277" r:id="rId6"/>
    <p:sldId id="283" r:id="rId7"/>
    <p:sldId id="263" r:id="rId8"/>
    <p:sldId id="284" r:id="rId9"/>
    <p:sldId id="264" r:id="rId10"/>
    <p:sldId id="285" r:id="rId11"/>
    <p:sldId id="265" r:id="rId12"/>
    <p:sldId id="286" r:id="rId13"/>
    <p:sldId id="268" r:id="rId14"/>
    <p:sldId id="287" r:id="rId15"/>
    <p:sldId id="278" r:id="rId16"/>
    <p:sldId id="274" r:id="rId17"/>
    <p:sldId id="275" r:id="rId18"/>
    <p:sldId id="279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25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8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8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9517" y="6425251"/>
            <a:ext cx="2472271" cy="365125"/>
          </a:xfrm>
        </p:spPr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104293-F78D-4AF4-A1D1-75872DE0385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252BF1-78DE-4C1E-83C2-95E8C28022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621-B26B-BB91-CDCF-3EB52EAAE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6" y="1386584"/>
            <a:ext cx="10058400" cy="179848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Case 11-2022: An 80-Year-Old Woman</a:t>
            </a:r>
            <a:br>
              <a:rPr lang="en-US" sz="5400" b="1" dirty="0">
                <a:solidFill>
                  <a:srgbClr val="002060"/>
                </a:solidFill>
                <a:latin typeface="+mn-lt"/>
              </a:rPr>
            </a:br>
            <a:r>
              <a:rPr lang="en-US" sz="5400" b="1" dirty="0">
                <a:solidFill>
                  <a:srgbClr val="002060"/>
                </a:solidFill>
                <a:latin typeface="+mn-lt"/>
              </a:rPr>
              <a:t>with Pancytopenia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94A17-AD2C-F9B2-97BB-B2D98E2E2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2" y="4373720"/>
            <a:ext cx="9910763" cy="17984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b="1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Supervised by: </a:t>
            </a:r>
          </a:p>
          <a:p>
            <a:pPr algn="ctr"/>
            <a:r>
              <a:rPr lang="en-US" sz="1600" b="1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Dr. </a:t>
            </a:r>
            <a:r>
              <a:rPr lang="en-US" sz="1600" b="1" cap="none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Pourhoseini</a:t>
            </a:r>
            <a:r>
              <a:rPr lang="en-US" sz="1600" b="1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Dr. </a:t>
            </a:r>
            <a:r>
              <a:rPr lang="en-US" sz="1600" b="1" cap="none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Khademolhoseini</a:t>
            </a:r>
            <a:endParaRPr lang="en-US" sz="1600" b="1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en-US" sz="1600" b="1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 rtl="1"/>
            <a:r>
              <a:rPr lang="en-US" sz="1600" b="1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Presented By: Dr. </a:t>
            </a:r>
            <a:r>
              <a:rPr lang="en-US" sz="1600" b="1" cap="none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Sahraei</a:t>
            </a:r>
            <a:endParaRPr lang="en-US" sz="1600" b="1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6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7FCD-2795-BCA1-E4F6-98EA4D6F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On hospital day 6</a:t>
            </a:r>
            <a:br>
              <a:rPr lang="en-US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9AA6-A943-9E50-C4D7-63703BD3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220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89%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 of the chest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Ground-glass opacities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Interlobular septal thickening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Pulmonary edema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Bilateral pleural effusions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Furosemide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IV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95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FD1B-E6C6-90B5-FCE7-9D5DB88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 Hospital Day 7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A4B0-33D5-C027-8E22-A43B286A5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5012266"/>
          </a:xfrm>
        </p:spPr>
        <p:txBody>
          <a:bodyPr>
            <a:noAutofit/>
          </a:bodyPr>
          <a:lstStyle/>
          <a:p>
            <a:r>
              <a:rPr lang="en-US" sz="2400" b="0" i="0" u="none" strike="noStrike" baseline="0" dirty="0">
                <a:latin typeface="OTNEJMQuadraat"/>
              </a:rPr>
              <a:t>Fever resolved</a:t>
            </a:r>
            <a:endParaRPr lang="en-US" sz="2400" dirty="0"/>
          </a:p>
          <a:p>
            <a:r>
              <a:rPr lang="en-US" sz="2400" dirty="0"/>
              <a:t>Pancytopenia</a:t>
            </a:r>
          </a:p>
          <a:p>
            <a:r>
              <a:rPr lang="en-US" sz="2400" b="1" dirty="0"/>
              <a:t>PBS</a:t>
            </a:r>
            <a:endParaRPr lang="en-US" sz="2400" dirty="0"/>
          </a:p>
          <a:p>
            <a:r>
              <a:rPr lang="en-US" sz="2400" dirty="0"/>
              <a:t>Schistocytes </a:t>
            </a:r>
          </a:p>
          <a:p>
            <a:r>
              <a:rPr lang="en-US" sz="2400" dirty="0"/>
              <a:t>Anisocytosis</a:t>
            </a:r>
          </a:p>
          <a:p>
            <a:r>
              <a:rPr lang="en-US" sz="2400" dirty="0"/>
              <a:t>large platelets</a:t>
            </a:r>
          </a:p>
          <a:p>
            <a:r>
              <a:rPr lang="en-US" sz="2400" dirty="0"/>
              <a:t>Bands without blasts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56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96F2-D912-D5CE-3115-6BD25B2B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 Hospital Day 7</a:t>
            </a:r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E0FF-F0E9-03BD-3080-35F8E69A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0779"/>
          </a:xfrm>
        </p:spPr>
        <p:txBody>
          <a:bodyPr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Coombs’ tests were negative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levels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electrolytes, glucose, cobalamin, folate, homocysteine, and anticardiolipin IgG and IgM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normal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Flow cytometry of PBS</a:t>
            </a:r>
          </a:p>
          <a:p>
            <a:r>
              <a:rPr lang="en-US" dirty="0"/>
              <a:t>Phenotypically normal myeloid cells</a:t>
            </a:r>
          </a:p>
          <a:p>
            <a:r>
              <a:rPr lang="en-US" dirty="0"/>
              <a:t>Increased atypical CD34 myeloblasts, which accounted for less 1% of leukocytes</a:t>
            </a:r>
          </a:p>
          <a:p>
            <a:endParaRPr lang="en-US" dirty="0"/>
          </a:p>
          <a:p>
            <a:r>
              <a:rPr lang="en-US" b="1" dirty="0"/>
              <a:t>Plasma exchange was treatment of TTP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6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236C-38DE-ACEF-5058-ABF1F509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 hospital day 8 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E69B-C3F8-145B-3F9C-4715862CC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204133" cy="4023359"/>
          </a:xfrm>
        </p:spPr>
        <p:txBody>
          <a:bodyPr/>
          <a:lstStyle/>
          <a:p>
            <a:pPr algn="just"/>
            <a:endParaRPr lang="en-US" b="1" dirty="0"/>
          </a:p>
          <a:p>
            <a:pPr algn="just"/>
            <a:r>
              <a:rPr lang="en-US" dirty="0"/>
              <a:t>Oral intake of soft foods and liquids increased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A transthoracic </a:t>
            </a:r>
            <a:r>
              <a:rPr lang="en-US" b="1" dirty="0"/>
              <a:t>Echocardiogram</a:t>
            </a:r>
            <a:r>
              <a:rPr lang="en-US" dirty="0"/>
              <a:t> showed normal left ventricular size and function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b="1" dirty="0"/>
              <a:t>Mildly thickened aortic </a:t>
            </a:r>
            <a:r>
              <a:rPr lang="en-US" dirty="0"/>
              <a:t>valve with no stenosis or regurgitation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8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E10A-5823-EA9C-6A96-535902E0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  <a:cs typeface="Times New Roman" panose="02020603050405020304" pitchFamily="18" charset="0"/>
              </a:rPr>
              <a:t>Hospital Day 9</a:t>
            </a:r>
            <a:br>
              <a:rPr lang="en-US" b="1" dirty="0">
                <a:latin typeface="+mn-lt"/>
                <a:cs typeface="Times New Roman" panose="02020603050405020304" pitchFamily="18" charset="0"/>
              </a:rPr>
            </a:b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6197-219C-DB6D-0284-16E490BE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Additional plasma exchange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1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5365-4711-928D-B406-634D0B42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Medical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3FB5-2556-98C0-8CCC-164E41065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583" y="1843954"/>
            <a:ext cx="4937760" cy="4335822"/>
          </a:xfrm>
        </p:spPr>
        <p:txBody>
          <a:bodyPr>
            <a:normAutofit lnSpcReduction="10000"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/>
              <a:t>Felt mildly confused at the other hospital, but the confusion had since resolved.</a:t>
            </a:r>
          </a:p>
          <a:p>
            <a:pPr algn="just"/>
            <a:r>
              <a:rPr lang="en-US" sz="2400" dirty="0"/>
              <a:t>No gum bleeding or blood in the stool or urine. </a:t>
            </a:r>
          </a:p>
          <a:p>
            <a:pPr algn="just"/>
            <a:r>
              <a:rPr lang="en-US" sz="2400" dirty="0"/>
              <a:t>Hypertension </a:t>
            </a:r>
          </a:p>
          <a:p>
            <a:pPr algn="just"/>
            <a:r>
              <a:rPr lang="en-US" sz="2400" dirty="0"/>
              <a:t>Dyslipidemia. </a:t>
            </a:r>
          </a:p>
          <a:p>
            <a:pPr algn="just"/>
            <a:r>
              <a:rPr lang="en-US" sz="2400" dirty="0"/>
              <a:t>Hysterectomy at 40 years of age</a:t>
            </a:r>
          </a:p>
          <a:p>
            <a:pPr algn="just"/>
            <a:r>
              <a:rPr lang="en-US" sz="2400" dirty="0"/>
              <a:t>No vaginal bleeding</a:t>
            </a:r>
          </a:p>
          <a:p>
            <a:pPr algn="just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C24DE-94A6-401C-7B17-49C50D5C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0858" y="1836377"/>
            <a:ext cx="4937760" cy="4335822"/>
          </a:xfrm>
        </p:spPr>
        <p:txBody>
          <a:bodyPr>
            <a:normAutofit lnSpcReduction="10000"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/>
              <a:t>Mild thrombocytopenia and anemia</a:t>
            </a:r>
          </a:p>
          <a:p>
            <a:pPr algn="just"/>
            <a:r>
              <a:rPr lang="en-US" sz="2400" dirty="0"/>
              <a:t>Hematopoiesis</a:t>
            </a:r>
          </a:p>
          <a:p>
            <a:pPr algn="just"/>
            <a:r>
              <a:rPr lang="en-US" sz="2400" dirty="0"/>
              <a:t>Hyperchromatic</a:t>
            </a:r>
          </a:p>
          <a:p>
            <a:pPr algn="just"/>
            <a:r>
              <a:rPr lang="en-US" sz="2400" dirty="0"/>
              <a:t>Megakaryocytes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Cytogenetic analysis: </a:t>
            </a:r>
            <a:r>
              <a:rPr lang="en-US" sz="2400" dirty="0"/>
              <a:t>Loss of chromosomes 3 and 5 and a gain of chromosome 8 in 65% of the cells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0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5472-F97E-7CDD-E1BE-5F6C60BC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0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Medical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D54A-C75D-39B1-D35F-68AA073DC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958" y="1845734"/>
            <a:ext cx="5289082" cy="4422719"/>
          </a:xfrm>
        </p:spPr>
        <p:txBody>
          <a:bodyPr>
            <a:normAutofit/>
          </a:bodyPr>
          <a:lstStyle/>
          <a:p>
            <a:r>
              <a:rPr lang="en-US" b="1" dirty="0"/>
              <a:t>Medications included </a:t>
            </a:r>
          </a:p>
          <a:p>
            <a:r>
              <a:rPr lang="en-US" dirty="0"/>
              <a:t>Amlodipine</a:t>
            </a:r>
          </a:p>
          <a:p>
            <a:r>
              <a:rPr lang="en-US" dirty="0"/>
              <a:t>Atorvastatin</a:t>
            </a:r>
          </a:p>
          <a:p>
            <a:r>
              <a:rPr lang="en-US" dirty="0"/>
              <a:t>Hydrochlorothiazide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Alcohol </a:t>
            </a:r>
          </a:p>
          <a:p>
            <a:r>
              <a:rPr lang="en-US" dirty="0"/>
              <a:t>Not use illicit drugs</a:t>
            </a:r>
          </a:p>
          <a:p>
            <a:r>
              <a:rPr lang="en-US" dirty="0"/>
              <a:t>Smoker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57573-FC7C-8CF7-FC38-07BCA455B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7970" y="1737359"/>
            <a:ext cx="4937760" cy="4663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Family history</a:t>
            </a:r>
          </a:p>
          <a:p>
            <a:r>
              <a:rPr lang="en-US" dirty="0"/>
              <a:t>Sister: breast cancer</a:t>
            </a:r>
          </a:p>
          <a:p>
            <a:r>
              <a:rPr lang="en-US" dirty="0"/>
              <a:t>Brother : testicular cancer and liver cancer</a:t>
            </a:r>
          </a:p>
          <a:p>
            <a:endParaRPr lang="en-US" dirty="0"/>
          </a:p>
          <a:p>
            <a:r>
              <a:rPr lang="en-US" b="1" dirty="0"/>
              <a:t>On examination</a:t>
            </a:r>
          </a:p>
          <a:p>
            <a:pPr marL="0" indent="0">
              <a:buNone/>
            </a:pPr>
            <a:r>
              <a:rPr lang="en-US" dirty="0"/>
              <a:t> TM was 36.8°C</a:t>
            </a:r>
          </a:p>
          <a:p>
            <a:r>
              <a:rPr lang="en-US" dirty="0"/>
              <a:t>BP: 150/65 mm Hg</a:t>
            </a:r>
          </a:p>
          <a:p>
            <a:r>
              <a:rPr lang="en-US" dirty="0"/>
              <a:t>Pulse: 72</a:t>
            </a:r>
          </a:p>
          <a:p>
            <a:r>
              <a:rPr lang="en-US" dirty="0"/>
              <a:t>RR: 18</a:t>
            </a:r>
          </a:p>
          <a:p>
            <a:r>
              <a:rPr lang="en-US" dirty="0"/>
              <a:t>Oxygen saturation: 97%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0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539C-E469-2037-F02E-CE2820D0C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853" y="1845734"/>
            <a:ext cx="5710187" cy="4023359"/>
          </a:xfrm>
        </p:spPr>
        <p:txBody>
          <a:bodyPr>
            <a:normAutofit/>
          </a:bodyPr>
          <a:lstStyle/>
          <a:p>
            <a:r>
              <a:rPr lang="en-US" b="1" dirty="0"/>
              <a:t>Examination of PBS</a:t>
            </a:r>
          </a:p>
          <a:p>
            <a:r>
              <a:rPr lang="en-US" dirty="0"/>
              <a:t>Schistocytes</a:t>
            </a:r>
          </a:p>
          <a:p>
            <a:r>
              <a:rPr lang="en-US" dirty="0"/>
              <a:t>Anisocytosis</a:t>
            </a:r>
          </a:p>
          <a:p>
            <a:r>
              <a:rPr lang="en-US" dirty="0"/>
              <a:t>Low platelet count,</a:t>
            </a:r>
          </a:p>
          <a:p>
            <a:r>
              <a:rPr lang="en-US" dirty="0"/>
              <a:t>Large platelets present</a:t>
            </a:r>
          </a:p>
          <a:p>
            <a:pPr marL="0" indent="0">
              <a:buNone/>
            </a:pPr>
            <a:r>
              <a:rPr lang="en-US" dirty="0"/>
              <a:t>Cells appeared normal and there were no blasts </a:t>
            </a:r>
          </a:p>
          <a:p>
            <a:endParaRPr lang="en-US" dirty="0"/>
          </a:p>
          <a:p>
            <a:r>
              <a:rPr lang="en-US" b="1" dirty="0"/>
              <a:t>Serum protein </a:t>
            </a:r>
            <a:r>
              <a:rPr lang="en-US" dirty="0"/>
              <a:t>electrophoresis were normal.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2A565-25D7-B8BF-99BC-701850063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995" y="1974323"/>
            <a:ext cx="4937760" cy="4023360"/>
          </a:xfrm>
        </p:spPr>
        <p:txBody>
          <a:bodyPr>
            <a:normAutofit/>
          </a:bodyPr>
          <a:lstStyle/>
          <a:p>
            <a:r>
              <a:rPr lang="en-US" b="1" dirty="0"/>
              <a:t>Blood levels of </a:t>
            </a:r>
          </a:p>
          <a:p>
            <a:r>
              <a:rPr lang="en-US" dirty="0"/>
              <a:t>CA 125</a:t>
            </a:r>
          </a:p>
          <a:p>
            <a:r>
              <a:rPr lang="en-US" dirty="0"/>
              <a:t>CA 19-9</a:t>
            </a:r>
          </a:p>
          <a:p>
            <a:r>
              <a:rPr lang="en-US" dirty="0"/>
              <a:t>Carcinoembryonic antigen were normal</a:t>
            </a:r>
          </a:p>
        </p:txBody>
      </p:sp>
    </p:spTree>
    <p:extLst>
      <p:ext uri="{BB962C8B-B14F-4D97-AF65-F5344CB8AC3E}">
        <p14:creationId xmlns:p14="http://schemas.microsoft.com/office/powerpoint/2010/main" val="232520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4CC5-7532-0B35-E80C-CA6FB41C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073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C0FB-AC9B-C6AC-E1F6-9C5D19F35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88598"/>
            <a:ext cx="4937760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Thrombotic Thrombocytopenic Purpura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A21CB-39F9-E127-D394-C292DE9E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62" y="1888596"/>
            <a:ext cx="6241730" cy="4469341"/>
          </a:xfrm>
        </p:spPr>
        <p:txBody>
          <a:bodyPr>
            <a:normAutofit/>
          </a:bodyPr>
          <a:lstStyle/>
          <a:p>
            <a:r>
              <a:rPr lang="en-US" sz="2400" b="1" dirty="0"/>
              <a:t>Pancytopenia</a:t>
            </a:r>
          </a:p>
          <a:p>
            <a:r>
              <a:rPr lang="en-US" sz="2400" dirty="0"/>
              <a:t>Systemic diseases</a:t>
            </a:r>
          </a:p>
          <a:p>
            <a:r>
              <a:rPr lang="en-US" sz="2400" dirty="0"/>
              <a:t>Medications and Toxins</a:t>
            </a:r>
          </a:p>
          <a:p>
            <a:r>
              <a:rPr lang="en-US" sz="2400" dirty="0"/>
              <a:t>Peripheral Destruction or Sequestration of Blood Cells</a:t>
            </a:r>
          </a:p>
          <a:p>
            <a:r>
              <a:rPr lang="en-US" sz="2400" dirty="0"/>
              <a:t>Nutritional Disorders</a:t>
            </a:r>
          </a:p>
          <a:p>
            <a:r>
              <a:rPr lang="en-US" sz="2400" dirty="0" err="1"/>
              <a:t>Myelophthisis</a:t>
            </a:r>
            <a:endParaRPr lang="en-US" sz="2400" dirty="0"/>
          </a:p>
          <a:p>
            <a:r>
              <a:rPr lang="en-US" sz="2400" dirty="0"/>
              <a:t>Aplastic anemia</a:t>
            </a:r>
          </a:p>
          <a:p>
            <a:r>
              <a:rPr lang="en-US" sz="2400" dirty="0"/>
              <a:t>Myelodysplastic Syndrome MDS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24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8127-02F7-E7C7-CACC-37ADC4E7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335D-3004-329A-25EE-141F0419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 Discussion </a:t>
            </a:r>
          </a:p>
        </p:txBody>
      </p:sp>
    </p:spTree>
    <p:extLst>
      <p:ext uri="{BB962C8B-B14F-4D97-AF65-F5344CB8AC3E}">
        <p14:creationId xmlns:p14="http://schemas.microsoft.com/office/powerpoint/2010/main" val="276803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2214-4699-4D68-0F51-513242A4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071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Article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408F-AC88-D7FB-49B8-97062088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2909"/>
            <a:ext cx="10058400" cy="402336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Records Of The Massachusetts General Hospital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England Journal O F Medicine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Citation: Case 11-2022: An 80-Year-Old Woman with Pancytopenia (2022).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Rebecca K. Leaf, M.D.,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Ranjodh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M.D., Nancy S. Chun, M.D., and Robert Ta, M.D., </a:t>
            </a:r>
            <a:r>
              <a:rPr lang="pt-B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Engl J Med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;386:1453-61. DOI: 10.1056/NEJMcpc2201232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79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A10B-EBF3-43BE-CA5B-835AB9BF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Bone Marrow Biopsy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A1CF-316F-3166-E195-173F74CE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7904"/>
          </a:xfrm>
        </p:spPr>
        <p:txBody>
          <a:bodyPr>
            <a:normAutofit/>
          </a:bodyPr>
          <a:lstStyle/>
          <a:p>
            <a:pPr algn="l"/>
            <a:r>
              <a:rPr lang="en-US" sz="1800" b="1" i="0" u="none" strike="noStrike" baseline="0" dirty="0">
                <a:latin typeface="OTNEJMQuadraat"/>
              </a:rPr>
              <a:t>50 to 60% </a:t>
            </a:r>
            <a:r>
              <a:rPr lang="en-US" sz="1800" b="0" i="0" u="none" strike="noStrike" baseline="0" dirty="0">
                <a:latin typeface="OTNEJMQuadraat"/>
              </a:rPr>
              <a:t>with left-shifted myeloid elements and </a:t>
            </a:r>
            <a:r>
              <a:rPr lang="en-US" sz="1800" b="1" i="0" u="none" strike="noStrike" baseline="0" dirty="0">
                <a:latin typeface="OTNEJMQuadraat"/>
              </a:rPr>
              <a:t>atypical megakaryocytes</a:t>
            </a: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Large immature cells with enlarged nuclei</a:t>
            </a: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Vesicular</a:t>
            </a:r>
            <a:r>
              <a:rPr lang="en-US" sz="1800" dirty="0">
                <a:latin typeface="OTNEJMQuadraat"/>
              </a:rPr>
              <a:t> </a:t>
            </a:r>
            <a:r>
              <a:rPr lang="en-US" sz="1800" b="0" i="0" u="none" strike="noStrike" baseline="0" dirty="0">
                <a:latin typeface="OTNEJMQuadraat"/>
              </a:rPr>
              <a:t>chromatin</a:t>
            </a: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Prominent nucleoli</a:t>
            </a: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Scant cytoplasm</a:t>
            </a: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features suggestive of </a:t>
            </a:r>
            <a:r>
              <a:rPr lang="en-US" sz="1800" b="1" i="0" u="none" strike="noStrike" baseline="0" dirty="0">
                <a:latin typeface="OTNEJMQuadraat"/>
              </a:rPr>
              <a:t>blasts</a:t>
            </a: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  <a:p>
            <a:pPr algn="l"/>
            <a:r>
              <a:rPr lang="en-US" sz="1800" b="1" i="0" u="none" strike="noStrike" baseline="0" dirty="0">
                <a:latin typeface="OTNEJMQuadraat"/>
              </a:rPr>
              <a:t>CD34 and CD117 </a:t>
            </a:r>
            <a:r>
              <a:rPr lang="en-US" sz="1800" b="0" i="0" u="none" strike="noStrike" baseline="0" dirty="0">
                <a:latin typeface="OTNEJMQuadraat"/>
              </a:rPr>
              <a:t>immunostaining of the bone marrow specimen confirmed the presence of myeloblasts</a:t>
            </a: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which accounted for approximately 10% of the total marrow cellularity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C50DB-D29E-9AEA-A31E-D36B15DA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038" y="1845734"/>
            <a:ext cx="3186111" cy="28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4F1F-1E27-D335-7A2E-2320309C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Peripheral-blood Smear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3B37-DFC0-6F5F-7D67-61560619E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Pancytopenia </a:t>
            </a:r>
          </a:p>
          <a:p>
            <a:r>
              <a:rPr lang="en-US" dirty="0" err="1"/>
              <a:t>Anisopoikilocytosis</a:t>
            </a:r>
            <a:endParaRPr lang="en-US" dirty="0"/>
          </a:p>
          <a:p>
            <a:r>
              <a:rPr lang="en-US" dirty="0"/>
              <a:t>Schistocytes </a:t>
            </a:r>
          </a:p>
          <a:p>
            <a:r>
              <a:rPr lang="en-US" dirty="0"/>
              <a:t>Giant platelets </a:t>
            </a:r>
          </a:p>
          <a:p>
            <a:pPr marL="0" indent="0">
              <a:buNone/>
            </a:pPr>
            <a:r>
              <a:rPr lang="en-US" dirty="0"/>
              <a:t>Mature neutrophils </a:t>
            </a:r>
          </a:p>
          <a:p>
            <a:pPr marL="0" indent="0">
              <a:buNone/>
            </a:pPr>
            <a:r>
              <a:rPr lang="en-US" dirty="0" err="1"/>
              <a:t>hypogranulation</a:t>
            </a:r>
            <a:r>
              <a:rPr lang="en-US" dirty="0"/>
              <a:t> and </a:t>
            </a:r>
            <a:r>
              <a:rPr lang="en-US" dirty="0" err="1"/>
              <a:t>hypolobation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09637-1309-9CAE-78AB-619E637A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45734"/>
            <a:ext cx="4998720" cy="4277508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8287251C-82EB-8644-4195-E3D97F3DD6BD}"/>
              </a:ext>
            </a:extLst>
          </p:cNvPr>
          <p:cNvSpPr/>
          <p:nvPr/>
        </p:nvSpPr>
        <p:spPr>
          <a:xfrm rot="14400184">
            <a:off x="7388040" y="3355447"/>
            <a:ext cx="497715" cy="14710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EED3829-9DA4-2D2E-1774-8A640CE30167}"/>
              </a:ext>
            </a:extLst>
          </p:cNvPr>
          <p:cNvSpPr/>
          <p:nvPr/>
        </p:nvSpPr>
        <p:spPr>
          <a:xfrm>
            <a:off x="8743950" y="5329238"/>
            <a:ext cx="185738" cy="371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9C74-F2A2-1A89-A509-7FE957E7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Flow Cytometry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3042-5899-DF46-B899-1B2D6976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31472"/>
            <a:ext cx="10410825" cy="402336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6% myeloblasts with the following immunophenotype:</a:t>
            </a:r>
          </a:p>
          <a:p>
            <a:r>
              <a:rPr lang="en-US" sz="2400" dirty="0"/>
              <a:t>CD13+ CD33+ MPO+/− CD34+ CD117+ HLA-DR+.</a:t>
            </a:r>
          </a:p>
          <a:p>
            <a:pPr algn="l"/>
            <a:r>
              <a:rPr lang="en-US" sz="2400" b="0" i="0" u="none" strike="noStrike" baseline="0" dirty="0">
                <a:latin typeface="OTNEJMQuadraat"/>
              </a:rPr>
              <a:t>No evidence of an abnormal B-cell or T-cell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6BEF4-E672-32A2-BA1E-D6681157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2286000"/>
            <a:ext cx="365760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C3D0-8B1F-B52A-987F-A62204DE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03F1-B4BA-7098-8599-B03F904B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patient’s ADAMTS13 activity level was normal</a:t>
            </a:r>
          </a:p>
          <a:p>
            <a:endParaRPr lang="en-US" dirty="0"/>
          </a:p>
          <a:p>
            <a:pPr algn="l"/>
            <a:r>
              <a:rPr lang="en-US" b="0" i="0" u="none" strike="noStrike" baseline="0" dirty="0">
                <a:latin typeface="OTNEJMQuadraat"/>
              </a:rPr>
              <a:t>Hypercellular bone marrow </a:t>
            </a:r>
          </a:p>
          <a:p>
            <a:pPr algn="l"/>
            <a:r>
              <a:rPr lang="en-US" b="0" i="0" u="none" strike="noStrike" baseline="0" dirty="0">
                <a:latin typeface="OTNEJMQuadraat"/>
              </a:rPr>
              <a:t>Multilineage</a:t>
            </a:r>
            <a:r>
              <a:rPr lang="en-US" dirty="0">
                <a:latin typeface="OTNEJMQuadraat"/>
              </a:rPr>
              <a:t> </a:t>
            </a:r>
            <a:r>
              <a:rPr lang="en-US" b="0" i="0" u="none" strike="noStrike" baseline="0" dirty="0">
                <a:latin typeface="OTNEJMQuadraat"/>
              </a:rPr>
              <a:t>dysplasia and an increased amount of blasts</a:t>
            </a:r>
          </a:p>
          <a:p>
            <a:pPr algn="l"/>
            <a:endParaRPr lang="en-US" dirty="0">
              <a:latin typeface="OTNEJMQuadraat"/>
            </a:endParaRPr>
          </a:p>
          <a:p>
            <a:pPr algn="l"/>
            <a:endParaRPr lang="en-US" dirty="0">
              <a:latin typeface="OTNEJMQuadraat"/>
            </a:endParaRPr>
          </a:p>
          <a:p>
            <a:pPr algn="l"/>
            <a:r>
              <a:rPr lang="en-US" b="1" i="0" u="none" strike="noStrike" baseline="0" dirty="0">
                <a:latin typeface="OTNEJMQuadraatSmallCap"/>
              </a:rPr>
              <a:t>Pathological Diagnosis</a:t>
            </a:r>
          </a:p>
          <a:p>
            <a:pPr algn="l"/>
            <a:r>
              <a:rPr lang="en-US" b="0" i="0" u="none" strike="noStrike" baseline="0" dirty="0">
                <a:latin typeface="OTNEJMQuadraat"/>
              </a:rPr>
              <a:t>Myelodysplastic syndrome with excess blasts</a:t>
            </a:r>
            <a:endParaRPr lang="en-US" dirty="0">
              <a:latin typeface="OTNEJMQuadra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CD0E7-8329-8CE6-97D9-E96D408C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2071688"/>
            <a:ext cx="329755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5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8B6B-2C52-072A-14A3-B0601AC8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0CAD-23CC-51E8-2FE1-ED2753FC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56597"/>
            <a:ext cx="10058400" cy="2664044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787400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011B-630A-87B2-1675-C9688F53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Management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8C1D-2AF1-BE94-AADA-27DD8EEC6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/>
          </a:bodyPr>
          <a:lstStyle/>
          <a:p>
            <a:r>
              <a:rPr lang="en-US" dirty="0"/>
              <a:t>Intravenous azacitidine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sz="1800" b="1" i="0" u="none" strike="noStrike" baseline="0" dirty="0">
                <a:latin typeface="OTNEJMQuadraat"/>
              </a:rPr>
              <a:t>After three cycles </a:t>
            </a:r>
            <a:r>
              <a:rPr lang="en-US" sz="1800" b="0" i="0" u="none" strike="noStrike" baseline="0" dirty="0">
                <a:latin typeface="OTNEJMQuadraat"/>
              </a:rPr>
              <a:t>of therapy, the patient’s blood counts improved, with resolution of neutropenia</a:t>
            </a: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  <a:p>
            <a:pPr algn="l"/>
            <a:endParaRPr lang="en-US" sz="1800" dirty="0">
              <a:latin typeface="OTNEJMQuadraat"/>
            </a:endParaRP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  <a:p>
            <a:pPr algn="l"/>
            <a:r>
              <a:rPr lang="en-US" sz="1800" b="0" i="0" u="none" strike="noStrike" baseline="0" dirty="0">
                <a:latin typeface="OTNEJMQuadraat"/>
              </a:rPr>
              <a:t>No blood transfusions were needed. </a:t>
            </a:r>
          </a:p>
        </p:txBody>
      </p:sp>
    </p:spTree>
    <p:extLst>
      <p:ext uri="{BB962C8B-B14F-4D97-AF65-F5344CB8AC3E}">
        <p14:creationId xmlns:p14="http://schemas.microsoft.com/office/powerpoint/2010/main" val="136372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673F-FC7C-76A2-8D65-A4D436BF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6 months of treatment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4EA35-F202-E98E-B750-B00F5A87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1459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/>
              <a:t>Progressive pancytopenia </a:t>
            </a:r>
            <a:r>
              <a:rPr lang="en-US" dirty="0"/>
              <a:t>developed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Blood transfusions were then provided.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repeat bone marrow biopsy :</a:t>
            </a:r>
            <a:r>
              <a:rPr lang="en-US" b="1" dirty="0"/>
              <a:t>15% blasts</a:t>
            </a:r>
          </a:p>
          <a:p>
            <a:endParaRPr lang="en-US" dirty="0"/>
          </a:p>
          <a:p>
            <a:r>
              <a:rPr lang="en-US" dirty="0"/>
              <a:t>Treatment with intravenous azacitidine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7B22-431B-4CB4-2912-FAC84981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Final Diagnosis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A1E31-2055-2095-7A43-8F97F0E5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Myelodysplastic syndrome</a:t>
            </a:r>
          </a:p>
        </p:txBody>
      </p:sp>
    </p:spTree>
    <p:extLst>
      <p:ext uri="{BB962C8B-B14F-4D97-AF65-F5344CB8AC3E}">
        <p14:creationId xmlns:p14="http://schemas.microsoft.com/office/powerpoint/2010/main" val="64697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E896-3CF0-5038-3034-1081F0CA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B524-0009-5450-FB69-93E6C368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600" b="1" dirty="0">
              <a:solidFill>
                <a:srgbClr val="00B0F0"/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rgbClr val="002060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71962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7118-3ABD-E6A8-B82D-F2FC329E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7DFBA7-F228-4DB8-CF7E-4C5FFE2D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1EA5-9596-C73B-A9ED-9206A4D4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79620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Case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508E-0539-F592-B524-5F6656AE5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261283" cy="4290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An 80-year-old woman </a:t>
            </a:r>
          </a:p>
          <a:p>
            <a:pPr marL="0" indent="0">
              <a:buNone/>
            </a:pPr>
            <a:r>
              <a:rPr lang="en-US" sz="2400" dirty="0"/>
              <a:t>Pancytopenia </a:t>
            </a:r>
          </a:p>
          <a:p>
            <a:pPr marL="0" indent="0">
              <a:buNone/>
            </a:pPr>
            <a:r>
              <a:rPr lang="en-US" sz="2400" dirty="0"/>
              <a:t>Schistocytes on PBS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/>
              <a:t>Six weeks before admission </a:t>
            </a:r>
          </a:p>
          <a:p>
            <a:pPr marL="0" indent="0">
              <a:buNone/>
            </a:pPr>
            <a:r>
              <a:rPr lang="en-US" sz="2400" dirty="0"/>
              <a:t>Nausea</a:t>
            </a:r>
          </a:p>
          <a:p>
            <a:pPr marL="0" indent="0">
              <a:buNone/>
            </a:pPr>
            <a:r>
              <a:rPr lang="en-US" sz="2400" dirty="0"/>
              <a:t>Vomiting</a:t>
            </a:r>
          </a:p>
          <a:p>
            <a:pPr marL="0" indent="0">
              <a:buNone/>
            </a:pPr>
            <a:r>
              <a:rPr lang="en-US" sz="2400" dirty="0"/>
              <a:t>Diarrhea</a:t>
            </a:r>
          </a:p>
          <a:p>
            <a:pPr marL="0" indent="0">
              <a:buNone/>
            </a:pPr>
            <a:r>
              <a:rPr lang="en-US" sz="2400" dirty="0"/>
              <a:t>Fever</a:t>
            </a:r>
          </a:p>
          <a:p>
            <a:pPr marL="0" indent="0">
              <a:buNone/>
            </a:pPr>
            <a:r>
              <a:rPr lang="en-US" sz="2400" dirty="0"/>
              <a:t>The symptoms resolved after 4 days without specific intervention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88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64F8-BBEB-A194-952E-D0DF6FE8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Case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5999-9D58-D747-508D-6D5331CB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But then </a:t>
            </a:r>
            <a:r>
              <a:rPr lang="en-US" sz="2800" b="1" dirty="0"/>
              <a:t>intermittent dysphagia </a:t>
            </a:r>
            <a:r>
              <a:rPr lang="en-US" sz="2800" dirty="0"/>
              <a:t>with solid foods and early satiety developed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During the next 4 weeks</a:t>
            </a:r>
          </a:p>
          <a:p>
            <a:r>
              <a:rPr lang="en-US" sz="2800" dirty="0"/>
              <a:t>Fatigue and light-headedness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5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1E62-79D9-77AA-D378-D929EB88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8638"/>
            <a:ext cx="10058400" cy="11992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At The Other Hospital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8259-F0F9-12A8-4DAB-DEC115480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727935"/>
            <a:ext cx="10189845" cy="4926541"/>
          </a:xfrm>
        </p:spPr>
        <p:txBody>
          <a:bodyPr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Fatigue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kg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weight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38.9°C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BMI: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21.9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TNEJMQuadraat"/>
                <a:ea typeface="+mn-ea"/>
                <a:cs typeface="+mn-cs"/>
              </a:rPr>
              <a:t>Laboratory studies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TNEJMQuadraat"/>
                <a:ea typeface="+mn-ea"/>
                <a:cs typeface="+mn-cs"/>
              </a:rPr>
              <a:t>Pancytopenia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TNEJMQuadraat"/>
                <a:ea typeface="+mn-ea"/>
                <a:cs typeface="+mn-cs"/>
              </a:rPr>
              <a:t>PBS revealed schistocytes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TNEJMQuadraat"/>
                <a:ea typeface="+mn-ea"/>
                <a:cs typeface="+mn-cs"/>
              </a:rPr>
              <a:t>Blood levels of glucose and electrolytes were normal</a:t>
            </a:r>
          </a:p>
          <a:p>
            <a:pPr algn="l"/>
            <a:r>
              <a:rPr lang="en-US" b="0" i="0" u="none" strike="noStrike" baseline="0" dirty="0">
                <a:latin typeface="OTNEJMQuadraat"/>
              </a:rPr>
              <a:t>kidney and liver-function: </a:t>
            </a:r>
            <a:r>
              <a:rPr lang="en-US" b="1" i="0" u="none" strike="noStrike" baseline="0" dirty="0">
                <a:latin typeface="OTNEJMQuadraat"/>
              </a:rPr>
              <a:t>Normal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1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7006-7686-727B-9EEC-05198F0F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kumimoji="0" lang="en-US" sz="43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688B-21AE-9C86-BE20-037E57B8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CXR</a:t>
            </a:r>
            <a:r>
              <a:rPr lang="en-US" sz="2400" dirty="0"/>
              <a:t> was normal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CT of the abdomen and pelvis</a:t>
            </a:r>
          </a:p>
          <a:p>
            <a:pPr marL="0" indent="0">
              <a:buNone/>
            </a:pPr>
            <a:r>
              <a:rPr lang="en-US" sz="2400" dirty="0"/>
              <a:t>Small hiatal hernia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Multiple simple cysts in the right kidney</a:t>
            </a:r>
          </a:p>
          <a:p>
            <a:endParaRPr lang="en-US" sz="2400" dirty="0"/>
          </a:p>
          <a:p>
            <a:r>
              <a:rPr lang="en-US" sz="2400" dirty="0"/>
              <a:t>Bilateral pelvic masses measuring 4.8 cm in diameter on the right side and 6.3 cm in diameter on the left side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057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BA65-5A65-921F-F772-12D36D56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 Hospital Day 2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869D1-764F-845B-9CEA-318F9D0E6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737360"/>
            <a:ext cx="10058400" cy="402335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2400" dirty="0"/>
              <a:t>Hemoglobin decreased to 6.6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Esophagogastroduodenoscopy</a:t>
            </a:r>
          </a:p>
          <a:p>
            <a:r>
              <a:rPr lang="en-US" sz="2400" dirty="0"/>
              <a:t>Diffuse esophageal inflammation </a:t>
            </a:r>
          </a:p>
          <a:p>
            <a:r>
              <a:rPr lang="en-US" sz="2400" dirty="0"/>
              <a:t>White exudates throughout the esophagus</a:t>
            </a:r>
          </a:p>
          <a:p>
            <a:r>
              <a:rPr lang="en-US" sz="2400" dirty="0"/>
              <a:t>Yeast consistent with candida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90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3A74-961A-F6E1-BDFA-0D0FA940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3728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Next 3 Hospital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83AB-148D-686F-4B03-DA86DA66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0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Feel unwell</a:t>
            </a:r>
          </a:p>
          <a:p>
            <a:endParaRPr lang="en-US" sz="2400" dirty="0"/>
          </a:p>
          <a:p>
            <a:r>
              <a:rPr lang="en-US" sz="2400" dirty="0"/>
              <a:t> Fever</a:t>
            </a:r>
          </a:p>
          <a:p>
            <a:endParaRPr lang="en-US" sz="2400" dirty="0"/>
          </a:p>
          <a:p>
            <a:r>
              <a:rPr lang="en-US" sz="2400" dirty="0"/>
              <a:t>Limited oral intake due to odynophagia</a:t>
            </a:r>
          </a:p>
          <a:p>
            <a:endParaRPr lang="en-US" sz="2400" dirty="0"/>
          </a:p>
          <a:p>
            <a:r>
              <a:rPr lang="en-US" sz="2400" dirty="0"/>
              <a:t>Blood and urine cultures showed no growth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21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CF67-3C7F-CE38-4F73-FCBF9B0B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94977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On Hospital Day 5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A0D7-7972-38DD-68BD-8C8BCC9B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866" y="1845734"/>
            <a:ext cx="10058399" cy="402335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Empirical therapy </a:t>
            </a:r>
            <a:r>
              <a:rPr lang="en-US" sz="2400" dirty="0"/>
              <a:t>with </a:t>
            </a:r>
            <a:r>
              <a:rPr lang="en-US" sz="2400" b="1" dirty="0"/>
              <a:t>doxycycline</a:t>
            </a:r>
            <a:r>
              <a:rPr lang="en-US" sz="2400" dirty="0"/>
              <a:t> was started because of concerns</a:t>
            </a:r>
          </a:p>
          <a:p>
            <a:pPr marL="0" indent="0">
              <a:buNone/>
            </a:pPr>
            <a:r>
              <a:rPr lang="en-US" sz="2400" dirty="0"/>
              <a:t>about a possible </a:t>
            </a:r>
            <a:r>
              <a:rPr lang="en-US" sz="2400" b="1" dirty="0"/>
              <a:t>tickborne illness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805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2125</TotalTime>
  <Words>805</Words>
  <Application>Microsoft Office PowerPoint</Application>
  <PresentationFormat>Widescreen</PresentationFormat>
  <Paragraphs>231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 Display</vt:lpstr>
      <vt:lpstr>Calibri</vt:lpstr>
      <vt:lpstr>Calibri Light</vt:lpstr>
      <vt:lpstr>OTNEJMQuadraat</vt:lpstr>
      <vt:lpstr>OTNEJMQuadraatSmallCap</vt:lpstr>
      <vt:lpstr>Times New Roman</vt:lpstr>
      <vt:lpstr>Retrospect</vt:lpstr>
      <vt:lpstr>Case 11-2022: An 80-Year-Old Woman with Pancytopenia</vt:lpstr>
      <vt:lpstr>Article Information</vt:lpstr>
      <vt:lpstr>Case Information</vt:lpstr>
      <vt:lpstr>Case Information</vt:lpstr>
      <vt:lpstr>At The Other Hospital </vt:lpstr>
      <vt:lpstr> </vt:lpstr>
      <vt:lpstr>On Hospital Day 2 </vt:lpstr>
      <vt:lpstr>Next 3 Hospital Days</vt:lpstr>
      <vt:lpstr>On Hospital Day 5 </vt:lpstr>
      <vt:lpstr>On hospital day 6 </vt:lpstr>
      <vt:lpstr>On Hospital Day 7 </vt:lpstr>
      <vt:lpstr>On Hospital Day 7 </vt:lpstr>
      <vt:lpstr>On hospital day 8  </vt:lpstr>
      <vt:lpstr>Hospital Day 9 </vt:lpstr>
      <vt:lpstr>Medical History </vt:lpstr>
      <vt:lpstr>Medical History </vt:lpstr>
      <vt:lpstr>PowerPoint Presentation</vt:lpstr>
      <vt:lpstr>Differential Diagnosis</vt:lpstr>
      <vt:lpstr>PowerPoint Presentation</vt:lpstr>
      <vt:lpstr>Bone Marrow Biopsy </vt:lpstr>
      <vt:lpstr>Peripheral-blood Smear </vt:lpstr>
      <vt:lpstr>Flow Cytometry </vt:lpstr>
      <vt:lpstr>PowerPoint Presentation</vt:lpstr>
      <vt:lpstr>PowerPoint Presentation</vt:lpstr>
      <vt:lpstr>Discussion of Management </vt:lpstr>
      <vt:lpstr>After 6 months of treatment </vt:lpstr>
      <vt:lpstr>Final Diagnosis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11-2022: An 80-Year-Old Woman with Pancytopenia</dc:title>
  <dc:creator>hosein pourghanbari</dc:creator>
  <cp:lastModifiedBy>hosein pourghanbari</cp:lastModifiedBy>
  <cp:revision>22</cp:revision>
  <dcterms:created xsi:type="dcterms:W3CDTF">2023-10-15T17:34:43Z</dcterms:created>
  <dcterms:modified xsi:type="dcterms:W3CDTF">2023-10-18T05:52:32Z</dcterms:modified>
</cp:coreProperties>
</file>