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2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585" y="200464"/>
            <a:ext cx="5706590" cy="682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2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/>
              <a:t>زایمان زودرس </a:t>
            </a:r>
            <a:endParaRPr lang="fa-IR" b="1" dirty="0" smtClean="0"/>
          </a:p>
          <a:p>
            <a:pPr marL="0" indent="0" algn="r" rtl="1">
              <a:buNone/>
            </a:pPr>
            <a:r>
              <a:rPr lang="fa-IR" b="1" dirty="0"/>
              <a:t> </a:t>
            </a:r>
            <a:r>
              <a:rPr lang="fa-IR" b="1" dirty="0" smtClean="0"/>
              <a:t>  </a:t>
            </a:r>
            <a:r>
              <a:rPr lang="fa-IR" dirty="0" smtClean="0"/>
              <a:t>- شایع </a:t>
            </a:r>
            <a:r>
              <a:rPr lang="fa-IR" dirty="0"/>
              <a:t>ترین عارضه </a:t>
            </a:r>
            <a:r>
              <a:rPr lang="fa-IR" dirty="0" smtClean="0"/>
              <a:t>مامایی است.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- </a:t>
            </a:r>
            <a:r>
              <a:rPr lang="fa-IR" dirty="0"/>
              <a:t>15 تا 50 </a:t>
            </a:r>
            <a:r>
              <a:rPr lang="fa-IR" dirty="0" smtClean="0"/>
              <a:t>درصد، </a:t>
            </a:r>
            <a:r>
              <a:rPr lang="fa-IR" dirty="0"/>
              <a:t>با افزایش بروز در افراد باردار مبتلا به نفریت لوپوس و/یا فعالیت بیماری بالا، در مقایسه با 12 درصد از حاملگی ها در جمعیت </a:t>
            </a:r>
            <a:r>
              <a:rPr lang="fa-IR" dirty="0" smtClean="0"/>
              <a:t>عمومی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- </a:t>
            </a:r>
            <a:r>
              <a:rPr lang="fa-IR" dirty="0"/>
              <a:t>وجود </a:t>
            </a:r>
            <a:r>
              <a:rPr lang="fa-IR" b="1" dirty="0"/>
              <a:t>نفریت لوپوس </a:t>
            </a:r>
            <a:r>
              <a:rPr lang="fa-IR" dirty="0"/>
              <a:t>و </a:t>
            </a:r>
            <a:r>
              <a:rPr lang="fa-IR" b="1" dirty="0"/>
              <a:t>بیماری فعال </a:t>
            </a:r>
            <a:r>
              <a:rPr lang="fa-IR" dirty="0"/>
              <a:t>قوی ترین عوامل پیش بینی کننده برای زایمان زودرس </a:t>
            </a:r>
            <a:r>
              <a:rPr lang="fa-IR" dirty="0" smtClean="0"/>
              <a:t>هستند.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1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/>
              <a:t>محدودیت رشد جنین و وزن کم هنگام تولد </a:t>
            </a:r>
            <a:endParaRPr lang="fa-IR" b="1" dirty="0" smtClean="0"/>
          </a:p>
          <a:p>
            <a:pPr marL="0" indent="0" algn="r" rtl="1">
              <a:buNone/>
            </a:pPr>
            <a:r>
              <a:rPr lang="fa-IR" b="1" dirty="0"/>
              <a:t> </a:t>
            </a:r>
            <a:r>
              <a:rPr lang="fa-IR" b="1" dirty="0" smtClean="0"/>
              <a:t>   </a:t>
            </a:r>
            <a:r>
              <a:rPr lang="fa-IR" dirty="0" smtClean="0"/>
              <a:t>- </a:t>
            </a:r>
            <a:r>
              <a:rPr lang="fa-IR" dirty="0"/>
              <a:t>تقریباً 10 تا 30 درصد </a:t>
            </a:r>
            <a:r>
              <a:rPr lang="fa-IR" dirty="0" smtClean="0"/>
              <a:t>در </a:t>
            </a:r>
            <a:r>
              <a:rPr lang="fa-IR" dirty="0"/>
              <a:t>مقایسه با تقریباً 10 درصد از حاملگی ها در جمعیت عمومی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- خطر </a:t>
            </a:r>
            <a:r>
              <a:rPr lang="fa-IR" dirty="0"/>
              <a:t>در حضور SLE فعال، فشار خون بالا و نفریت لوپوس بیشتر </a:t>
            </a:r>
            <a:r>
              <a:rPr lang="fa-IR" dirty="0" smtClean="0"/>
              <a:t>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7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لوپوس نوزادی</a:t>
            </a:r>
            <a:r>
              <a:rPr lang="en-US" dirty="0"/>
              <a:t> (NL)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NL یک بیماری خودایمنی منتقل شده غیرفعال است که در برخی از نوزادان متولد شده از مادرانی با آنتی بادی های anti-Ro/SSA یا anti-La/SSB که ممکن است </a:t>
            </a:r>
            <a:r>
              <a:rPr lang="fa-IR" dirty="0" smtClean="0"/>
              <a:t>ناقل </a:t>
            </a:r>
            <a:r>
              <a:rPr lang="fa-IR" dirty="0"/>
              <a:t>SLE یا بیماری شوگرن باشند، رخ می دهد. </a:t>
            </a:r>
            <a:endParaRPr lang="fa-IR" dirty="0" smtClean="0"/>
          </a:p>
          <a:p>
            <a:pPr algn="r" rtl="1"/>
            <a:r>
              <a:rPr lang="fa-IR" dirty="0" smtClean="0"/>
              <a:t>تظاهرات </a:t>
            </a:r>
            <a:r>
              <a:rPr lang="fa-IR" dirty="0"/>
              <a:t>عمده NL پوستی و قلبی </a:t>
            </a:r>
            <a:r>
              <a:rPr lang="fa-IR" dirty="0" smtClean="0"/>
              <a:t>است.  </a:t>
            </a:r>
          </a:p>
          <a:p>
            <a:pPr algn="r" rtl="1"/>
            <a:r>
              <a:rPr lang="fa-IR" dirty="0" smtClean="0"/>
              <a:t>سایر </a:t>
            </a:r>
            <a:r>
              <a:rPr lang="fa-IR" dirty="0"/>
              <a:t>تظاهرات NL شامل ناهنجاری های خونی و کبدی است. </a:t>
            </a:r>
            <a:endParaRPr lang="fa-IR" dirty="0" smtClean="0"/>
          </a:p>
          <a:p>
            <a:pPr algn="r" rtl="1"/>
            <a:r>
              <a:rPr lang="fa-IR" dirty="0" smtClean="0"/>
              <a:t>جدی </a:t>
            </a:r>
            <a:r>
              <a:rPr lang="fa-IR" dirty="0"/>
              <a:t>ترین عارضه در NL، بلوک کامل مادرزادی قلب است که تقریباً در 2 درصد از کودکان متولد شده از زنان نخست زا با آنتی بادی ضد </a:t>
            </a:r>
            <a:r>
              <a:rPr lang="fa-IR" dirty="0" smtClean="0"/>
              <a:t>Ro/SSA </a:t>
            </a:r>
            <a:r>
              <a:rPr lang="fa-IR" dirty="0"/>
              <a:t>رخ می </a:t>
            </a:r>
            <a:r>
              <a:rPr lang="fa-IR" dirty="0" smtClean="0"/>
              <a:t>دهد.</a:t>
            </a:r>
          </a:p>
          <a:p>
            <a:pPr algn="r" rtl="1"/>
            <a:r>
              <a:rPr lang="fa-IR" dirty="0" smtClean="0"/>
              <a:t>هنگامی </a:t>
            </a:r>
            <a:r>
              <a:rPr lang="fa-IR" dirty="0"/>
              <a:t>که یک بیمار سابقه بارداری قبلی </a:t>
            </a:r>
            <a:r>
              <a:rPr lang="fa-IR" dirty="0" smtClean="0"/>
              <a:t>عارضه دار شده </a:t>
            </a:r>
            <a:r>
              <a:rPr lang="fa-IR" dirty="0"/>
              <a:t>با NL پوستی یا بلوک کامل مادرزادی قلب را داشته باشد، خطر بلوک کامل قلب در حاملگی های بعدی به ترتیب به 10 تا 15 درصد و 16 تا 18 درصد افزایش می </a:t>
            </a:r>
            <a:r>
              <a:rPr lang="fa-IR" dirty="0" smtClean="0"/>
              <a:t>یابد.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86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برنامه ریزی بارداری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/>
              <a:t>برنامه ریزی برای بارداری در بیماران مبتلا به لوپوس اریتماتوز سیستمیک (SLE) </a:t>
            </a:r>
            <a:r>
              <a:rPr lang="fa-IR" b="1" dirty="0" smtClean="0"/>
              <a:t> </a:t>
            </a:r>
          </a:p>
          <a:p>
            <a:pPr algn="r" rtl="1"/>
            <a:r>
              <a:rPr lang="fa-IR" dirty="0" smtClean="0"/>
              <a:t>به </a:t>
            </a:r>
            <a:r>
              <a:rPr lang="fa-IR" dirty="0"/>
              <a:t>حداقل رساندن عواملی که ممکن است بر پیامدهای بارداری تأثیر منفی بگذارد </a:t>
            </a:r>
            <a:r>
              <a:rPr lang="fa-IR" dirty="0" smtClean="0"/>
              <a:t>( </a:t>
            </a:r>
            <a:r>
              <a:rPr lang="fa-IR" dirty="0"/>
              <a:t>بیماری فعال، استفاده از برخی </a:t>
            </a:r>
            <a:r>
              <a:rPr lang="fa-IR" dirty="0" smtClean="0"/>
              <a:t>داروها).</a:t>
            </a:r>
          </a:p>
          <a:p>
            <a:pPr algn="r" rtl="1"/>
            <a:r>
              <a:rPr lang="fa-IR" dirty="0" smtClean="0"/>
              <a:t>اطمینان </a:t>
            </a:r>
            <a:r>
              <a:rPr lang="fa-IR" dirty="0"/>
              <a:t>از اینکه عوامل محافظتی وجود دارد (به عنوان مثال، استفاده از هیدروکسی کلروکین [HCQ])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86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مشاوره قبل از بارداری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در حالت ایده آل، مشاوره توسط روماتولوژیست، متخصص طب جنین مادر، و در صورت لزوم، </a:t>
            </a:r>
            <a:r>
              <a:rPr lang="fa-IR" dirty="0" smtClean="0"/>
              <a:t>سایر </a:t>
            </a:r>
            <a:r>
              <a:rPr lang="fa-IR" dirty="0"/>
              <a:t>فوق </a:t>
            </a:r>
            <a:r>
              <a:rPr lang="fa-IR" dirty="0" smtClean="0"/>
              <a:t>تخصص</a:t>
            </a:r>
            <a:r>
              <a:rPr lang="fa-IR" dirty="0"/>
              <a:t> </a:t>
            </a:r>
            <a:r>
              <a:rPr lang="fa-IR" dirty="0" smtClean="0"/>
              <a:t>ها </a:t>
            </a:r>
            <a:r>
              <a:rPr lang="fa-IR" dirty="0"/>
              <a:t>(مثلاً هماتولوژی برای مبتلایان به APS، نفرولوژی برای افراد مبتلا به نفریت لوپوس) ارائه می </a:t>
            </a:r>
            <a:r>
              <a:rPr lang="fa-IR" dirty="0" smtClean="0"/>
              <a:t>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04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مشاوره قبل از بارداری باید به مسائل زیر رسیدگی </a:t>
            </a:r>
            <a:r>
              <a:rPr lang="fa-IR" dirty="0" smtClean="0"/>
              <a:t>کند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b="1" dirty="0"/>
              <a:t>باروری</a:t>
            </a:r>
            <a:r>
              <a:rPr lang="fa-IR" dirty="0"/>
              <a:t> - به نظر نمی رسد باروری در بیماران مبتلا به SLE توسط خود بیماری تغییر کند. با این حال، کاهش ذخیره تخمدان می تواند در زنان در معرض سیکلوفسفامید رخ دهد. </a:t>
            </a:r>
          </a:p>
          <a:p>
            <a:pPr algn="r" rtl="1"/>
            <a:r>
              <a:rPr lang="fa-IR" b="1" dirty="0" smtClean="0"/>
              <a:t>زمان </a:t>
            </a:r>
            <a:r>
              <a:rPr lang="fa-IR" b="1" dirty="0"/>
              <a:t>لقاح </a:t>
            </a:r>
            <a:r>
              <a:rPr lang="fa-IR" dirty="0"/>
              <a:t>– در حالت ایده آل، فعالیت بیماری در SLE باید به مدت شش ماه با داروهای سازگار با بارداری متوقف </a:t>
            </a:r>
            <a:r>
              <a:rPr lang="fa-IR" dirty="0" smtClean="0"/>
              <a:t>شود.</a:t>
            </a:r>
          </a:p>
          <a:p>
            <a:pPr algn="r" rtl="1"/>
            <a:r>
              <a:rPr lang="fa-IR" b="1" dirty="0" smtClean="0"/>
              <a:t>مدیریت </a:t>
            </a:r>
            <a:r>
              <a:rPr lang="fa-IR" b="1" dirty="0"/>
              <a:t>داروها </a:t>
            </a:r>
            <a:r>
              <a:rPr lang="fa-IR" dirty="0" smtClean="0"/>
              <a:t>- </a:t>
            </a:r>
            <a:r>
              <a:rPr lang="fa-IR" dirty="0"/>
              <a:t>خطرات بالقوه </a:t>
            </a:r>
            <a:r>
              <a:rPr lang="fa-IR" dirty="0" smtClean="0"/>
              <a:t> داروها، اهمیت </a:t>
            </a:r>
            <a:r>
              <a:rPr lang="fa-IR" dirty="0"/>
              <a:t>مصرف منظم داروها در دوران بارداری به ویژه HCQ </a:t>
            </a:r>
          </a:p>
          <a:p>
            <a:pPr algn="r" rtl="1"/>
            <a:r>
              <a:rPr lang="fa-IR" b="1" dirty="0" smtClean="0"/>
              <a:t>نتایج </a:t>
            </a:r>
            <a:r>
              <a:rPr lang="fa-IR" b="1" dirty="0"/>
              <a:t>بارداری </a:t>
            </a:r>
            <a:r>
              <a:rPr lang="fa-IR" dirty="0" smtClean="0"/>
              <a:t>– خطرات </a:t>
            </a:r>
            <a:r>
              <a:rPr lang="fa-IR" dirty="0"/>
              <a:t>پیامدهای نامطلوب بارداری مانند زایمان زودرس، محدودیت رشد جنین و از دست دادن جنین </a:t>
            </a:r>
            <a:r>
              <a:rPr lang="fa-IR" dirty="0" smtClean="0"/>
              <a:t>، برای </a:t>
            </a:r>
            <a:r>
              <a:rPr lang="fa-IR" dirty="0"/>
              <a:t>بیمارانی که آنتی بادی های آنتی Ro/SSA و/یا ضد La/SSB مثبت دارند، خطر NL </a:t>
            </a:r>
            <a:r>
              <a:rPr lang="fa-IR" dirty="0" smtClean="0"/>
              <a:t>نیز وجود دارد.</a:t>
            </a:r>
          </a:p>
          <a:p>
            <a:pPr algn="r" rtl="1"/>
            <a:r>
              <a:rPr lang="fa-IR" b="1" dirty="0" smtClean="0"/>
              <a:t>خطرات </a:t>
            </a:r>
            <a:r>
              <a:rPr lang="fa-IR" b="1" dirty="0"/>
              <a:t>مادر </a:t>
            </a:r>
            <a:r>
              <a:rPr lang="fa-IR" dirty="0"/>
              <a:t>- </a:t>
            </a:r>
            <a:r>
              <a:rPr lang="fa-IR" dirty="0" smtClean="0"/>
              <a:t>خطرات </a:t>
            </a:r>
            <a:r>
              <a:rPr lang="fa-IR" dirty="0"/>
              <a:t>مادری حاملگی و زایمان، مانند </a:t>
            </a:r>
            <a:r>
              <a:rPr lang="fa-IR" b="1" dirty="0"/>
              <a:t>شعله ور شدن SLE</a:t>
            </a:r>
            <a:r>
              <a:rPr lang="fa-IR" dirty="0"/>
              <a:t>، </a:t>
            </a:r>
            <a:r>
              <a:rPr lang="fa-IR" b="1" dirty="0"/>
              <a:t>پره اکلامپسی</a:t>
            </a:r>
            <a:r>
              <a:rPr lang="fa-IR" dirty="0"/>
              <a:t>، و </a:t>
            </a:r>
            <a:r>
              <a:rPr lang="fa-IR" b="1" dirty="0"/>
              <a:t>زایمان سزارین </a:t>
            </a:r>
            <a:r>
              <a:rPr lang="fa-IR" dirty="0"/>
              <a:t>برنامه ریزی </a:t>
            </a:r>
            <a:r>
              <a:rPr lang="fa-IR" dirty="0" smtClean="0"/>
              <a:t>نشده.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40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مدیریت در دوران بارداری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/>
              <a:t>نظارت بر فعالیت SLE </a:t>
            </a:r>
            <a:r>
              <a:rPr lang="fa-IR" dirty="0"/>
              <a:t>- پس از تایید بارداری، بیماران مبتلا به SLE باید به طور منظم از نظر فعالیت بیماری تحت نظر باشند. </a:t>
            </a:r>
            <a:endParaRPr lang="en-US" dirty="0" smtClean="0"/>
          </a:p>
          <a:p>
            <a:pPr algn="r" rtl="1"/>
            <a:r>
              <a:rPr lang="fa-IR" b="1" dirty="0" smtClean="0"/>
              <a:t>تکرار </a:t>
            </a:r>
            <a:r>
              <a:rPr lang="fa-IR" b="1" dirty="0"/>
              <a:t>نظارت </a:t>
            </a:r>
            <a:r>
              <a:rPr lang="fa-IR" dirty="0"/>
              <a:t>– فعالیت بیماری باید توسط روماتولوژیست حداقل یک بار در هر سه ماهه و در صورت ابتلا به بیماری فعال، بیشتر ارزیابی شود. </a:t>
            </a:r>
            <a:r>
              <a:rPr lang="fa-IR" dirty="0" smtClean="0"/>
              <a:t> </a:t>
            </a:r>
            <a:endParaRPr lang="en-US" dirty="0" smtClean="0"/>
          </a:p>
          <a:p>
            <a:pPr algn="r" rtl="1"/>
            <a:r>
              <a:rPr lang="fa-IR" b="1" dirty="0" smtClean="0"/>
              <a:t>ارزیابی </a:t>
            </a:r>
            <a:r>
              <a:rPr lang="fa-IR" b="1" dirty="0"/>
              <a:t>بالینی </a:t>
            </a:r>
            <a:r>
              <a:rPr lang="fa-IR" dirty="0"/>
              <a:t>- </a:t>
            </a:r>
            <a:r>
              <a:rPr lang="fa-IR" dirty="0" smtClean="0"/>
              <a:t>شرح </a:t>
            </a:r>
            <a:r>
              <a:rPr lang="fa-IR" dirty="0"/>
              <a:t>حال دقیق و معاینه فیزیکی جامع، از جمله اندازه گیری فشار خون، </a:t>
            </a:r>
            <a:r>
              <a:rPr lang="fa-IR" dirty="0" smtClean="0"/>
              <a:t>برای جستجوی شواهدی </a:t>
            </a:r>
            <a:r>
              <a:rPr lang="fa-IR" dirty="0"/>
              <a:t>از فعالیت و عوارض بیماری </a:t>
            </a:r>
            <a:r>
              <a:rPr lang="fa-IR" dirty="0" smtClean="0"/>
              <a:t>SLE.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2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تست </a:t>
            </a:r>
            <a:r>
              <a:rPr lang="fa-IR" dirty="0" smtClean="0"/>
              <a:t>های آزمایشگاهی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نتایج </a:t>
            </a:r>
            <a:r>
              <a:rPr lang="fa-IR" dirty="0"/>
              <a:t>آزمایش </a:t>
            </a:r>
            <a:r>
              <a:rPr lang="fa-IR" dirty="0" smtClean="0"/>
              <a:t>ها در </a:t>
            </a:r>
            <a:r>
              <a:rPr lang="fa-IR" dirty="0"/>
              <a:t>بیمار باردار باید با احتیاط تفسیر شود. </a:t>
            </a:r>
            <a:endParaRPr lang="fa-IR" dirty="0" smtClean="0"/>
          </a:p>
          <a:p>
            <a:pPr algn="r" rtl="1"/>
            <a:r>
              <a:rPr lang="fa-IR" dirty="0" smtClean="0"/>
              <a:t>تغییرات </a:t>
            </a:r>
            <a:r>
              <a:rPr lang="fa-IR" dirty="0"/>
              <a:t>فیزیولوژیک بارداری ممکن است با ویژگی‌های SLE فعال در ارزیابی آزمایشگاهی همپوشانی داشته باشد یا آن را پنهان </a:t>
            </a:r>
            <a:r>
              <a:rPr lang="fa-IR" dirty="0" smtClean="0"/>
              <a:t>کند.</a:t>
            </a:r>
          </a:p>
          <a:p>
            <a:pPr marL="0" indent="0" algn="r" rtl="1">
              <a:buNone/>
            </a:pPr>
            <a:r>
              <a:rPr lang="fa-IR" dirty="0" smtClean="0"/>
              <a:t>  - شمارش </a:t>
            </a:r>
            <a:r>
              <a:rPr lang="fa-IR" dirty="0"/>
              <a:t>کامل خون (CBC</a:t>
            </a:r>
            <a:r>
              <a:rPr lang="fa-IR" dirty="0" smtClean="0"/>
              <a:t>)</a:t>
            </a:r>
          </a:p>
          <a:p>
            <a:pPr marL="0" indent="0" algn="r" rtl="1">
              <a:buNone/>
            </a:pPr>
            <a:r>
              <a:rPr lang="fa-IR" dirty="0"/>
              <a:t>  - تست های عملکرد </a:t>
            </a:r>
            <a:r>
              <a:rPr lang="fa-IR" dirty="0" smtClean="0"/>
              <a:t>کلیه: کراتینین، آنالیز ادراری، سدیمان ادراری و بررسی پروتئین ادرار 24 ساعته</a:t>
            </a:r>
          </a:p>
          <a:p>
            <a:pPr marL="0" indent="0" algn="r" rtl="1">
              <a:buNone/>
            </a:pPr>
            <a:r>
              <a:rPr lang="fa-IR" dirty="0"/>
              <a:t>  - تست های عملکرد </a:t>
            </a:r>
            <a:r>
              <a:rPr lang="fa-IR" dirty="0" smtClean="0"/>
              <a:t>کبد</a:t>
            </a:r>
          </a:p>
          <a:p>
            <a:pPr marL="0" indent="0" algn="r" rtl="1">
              <a:buNone/>
            </a:pPr>
            <a:r>
              <a:rPr lang="fa-IR" dirty="0"/>
              <a:t>  - </a:t>
            </a:r>
            <a:r>
              <a:rPr lang="fa-IR" dirty="0" smtClean="0"/>
              <a:t>ESR و CRP </a:t>
            </a:r>
            <a:r>
              <a:rPr lang="fa-IR" dirty="0"/>
              <a:t>– بیماران مبتلا به SLE فعال معمولاً افزایش ESR و به میزان کمتری CRP دارند</a:t>
            </a:r>
            <a:r>
              <a:rPr lang="fa-IR" dirty="0" smtClean="0"/>
              <a:t>.</a:t>
            </a:r>
          </a:p>
          <a:p>
            <a:pPr marL="0" indent="0" algn="r" rtl="1">
              <a:buNone/>
            </a:pPr>
            <a:r>
              <a:rPr lang="fa-IR" dirty="0"/>
              <a:t>  - آنتی بادی های ضد DNA دو رشته ای (dsDNA) - افزایش تیتر anti-dsDNA اغلب نشان دهنده افزایش فعالیت بیماری SLE است</a:t>
            </a:r>
            <a:r>
              <a:rPr lang="fa-IR" dirty="0" smtClean="0"/>
              <a:t>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</a:t>
            </a:r>
            <a:r>
              <a:rPr lang="fa-IR" dirty="0"/>
              <a:t>- </a:t>
            </a:r>
            <a:r>
              <a:rPr lang="fa-IR" dirty="0" smtClean="0"/>
              <a:t>CH50</a:t>
            </a:r>
            <a:r>
              <a:rPr lang="fa-IR" dirty="0"/>
              <a:t>، یا C3 و </a:t>
            </a:r>
            <a:r>
              <a:rPr lang="fa-IR" dirty="0" smtClean="0"/>
              <a:t>C4 </a:t>
            </a:r>
            <a:r>
              <a:rPr lang="fa-IR" dirty="0"/>
              <a:t>– سطح کمپلمان معمولاً در دوران بارداری بالاتر </a:t>
            </a:r>
            <a:r>
              <a:rPr lang="fa-IR" dirty="0" smtClean="0"/>
              <a:t>است.</a:t>
            </a:r>
          </a:p>
          <a:p>
            <a:pPr marL="0" indent="0" algn="r" rtl="1">
              <a:buNone/>
            </a:pPr>
            <a:r>
              <a:rPr lang="fa-IR" dirty="0"/>
              <a:t>  - آنتی بادی های anti-Ro/SSA و anti-La/SSB و آنتی بادی های آنتی </a:t>
            </a:r>
            <a:r>
              <a:rPr lang="fa-IR" dirty="0" smtClean="0"/>
              <a:t>فسفولیپید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222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نظارت بر مادر و جنین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برنامه نظارت بهینه برای اطمینان از سلامت مادر و جنین در دوران بارداری مشخص نیست. </a:t>
            </a:r>
            <a:endParaRPr lang="en-US" dirty="0" smtClean="0"/>
          </a:p>
          <a:p>
            <a:pPr algn="r" rtl="1"/>
            <a:r>
              <a:rPr lang="fa-IR" dirty="0" smtClean="0"/>
              <a:t>بیمارانی </a:t>
            </a:r>
            <a:r>
              <a:rPr lang="fa-IR" dirty="0"/>
              <a:t>که فاکتورهای خطر یا شاخص های پیش آگهی ضعیف دارند به نظارت مکرر نیاز </a:t>
            </a:r>
            <a:r>
              <a:rPr lang="fa-IR" dirty="0" smtClean="0"/>
              <a:t>دارند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42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نظارت بر جنین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سونوگرافی آنومالی اسکن در 18 هفته</a:t>
            </a:r>
          </a:p>
          <a:p>
            <a:pPr algn="r" rtl="1"/>
            <a:r>
              <a:rPr lang="fa-IR" dirty="0"/>
              <a:t>ارزیابی سونوگرافی رشد جنین و نارسایی جفت در سه ماهه سوم بارداری. دفعات نظارت بر رشد جنین به سلامت مادر و جنین بستگی دارد، اما معمولاً هر چهار هفته یکبار انجام می شود</a:t>
            </a:r>
            <a:r>
              <a:rPr lang="fa-IR" dirty="0" smtClean="0"/>
              <a:t>.</a:t>
            </a:r>
          </a:p>
          <a:p>
            <a:pPr algn="r" rtl="1"/>
            <a:r>
              <a:rPr lang="en-US" dirty="0" smtClean="0"/>
              <a:t>NST</a:t>
            </a:r>
            <a:r>
              <a:rPr lang="fa-IR" dirty="0" smtClean="0"/>
              <a:t> و بیوفیزیکال پروفایل در طول 4 تا 6 هفته آخر بارداری بر اساس شرایط مادر و جنین</a:t>
            </a:r>
          </a:p>
          <a:p>
            <a:pPr algn="r" rtl="1"/>
            <a:r>
              <a:rPr lang="fa-IR" dirty="0" smtClean="0"/>
              <a:t>اکوی قلب جنین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5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لوپوس در بارداری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8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مدیریت دارو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mtClean="0"/>
              <a:t>مصرف صحیح داروها و چالش های بارداری</a:t>
            </a:r>
          </a:p>
          <a:p>
            <a:pPr algn="r" rtl="1"/>
            <a:r>
              <a:rPr lang="fa-IR" dirty="0" smtClean="0"/>
              <a:t>هیدروکسی </a:t>
            </a:r>
            <a:r>
              <a:rPr lang="fa-IR" dirty="0"/>
              <a:t>کلروکین (HCQ) به طور معمول ادامه می </a:t>
            </a:r>
            <a:r>
              <a:rPr lang="fa-IR" dirty="0" smtClean="0"/>
              <a:t>یابد.</a:t>
            </a:r>
          </a:p>
          <a:p>
            <a:pPr algn="r" rtl="1"/>
            <a:r>
              <a:rPr lang="fa-IR" dirty="0" smtClean="0"/>
              <a:t>آسپرین </a:t>
            </a:r>
            <a:r>
              <a:rPr lang="fa-IR" dirty="0"/>
              <a:t>برای اکثر بیماران باردار مبتلا به SLE اضافه می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37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پره اکلامپسی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خطر پره اکلامپسی در بیماران مبتلا به SLE بین 16 تا 30 درصد است. </a:t>
            </a:r>
            <a:endParaRPr lang="fa-IR" dirty="0" smtClean="0"/>
          </a:p>
          <a:p>
            <a:pPr algn="r" rtl="1"/>
            <a:r>
              <a:rPr lang="fa-IR" dirty="0" smtClean="0"/>
              <a:t>آسپرین </a:t>
            </a:r>
            <a:r>
              <a:rPr lang="fa-IR" dirty="0"/>
              <a:t>با دوز پایین </a:t>
            </a:r>
            <a:r>
              <a:rPr lang="fa-IR" dirty="0" smtClean="0"/>
              <a:t>(80 تا 162 میلی گرم )، خطر </a:t>
            </a:r>
            <a:r>
              <a:rPr lang="fa-IR" dirty="0"/>
              <a:t>مطلق بیماری را در زمانی که بین هفته های 12 تا 16 بارداری شروع می شود، تقریباً 2 تا 5 درصد کاهش می </a:t>
            </a:r>
            <a:r>
              <a:rPr lang="fa-IR" dirty="0" smtClean="0"/>
              <a:t>دهد. </a:t>
            </a:r>
          </a:p>
          <a:p>
            <a:pPr algn="r" rtl="1"/>
            <a:r>
              <a:rPr lang="fa-IR" dirty="0" smtClean="0"/>
              <a:t>آسپرین </a:t>
            </a:r>
            <a:r>
              <a:rPr lang="fa-IR" dirty="0"/>
              <a:t>معمولاً بین هفته های 12 تا 36 بارداری استفاده می شود. </a:t>
            </a:r>
            <a:endParaRPr lang="fa-IR" dirty="0" smtClean="0"/>
          </a:p>
          <a:p>
            <a:pPr algn="r" rtl="1"/>
            <a:r>
              <a:rPr lang="fa-IR" dirty="0" smtClean="0"/>
              <a:t>در </a:t>
            </a:r>
            <a:r>
              <a:rPr lang="fa-IR" dirty="0"/>
              <a:t>بیماران با سابقه انواع خاصی از ترومبوز مربوط به سندرم آنتی فسفولیپید (APS؛ به عنوان مثال، سکته مغزی، انفارکتوس میوکارد</a:t>
            </a:r>
            <a:r>
              <a:rPr lang="fa-IR" dirty="0" smtClean="0"/>
              <a:t>)، ممکن است </a:t>
            </a:r>
            <a:r>
              <a:rPr lang="fa-IR" dirty="0"/>
              <a:t>برای مدت طولانی تری استفاده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44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/>
              <a:t>افتراق پره اکلامپسی از عود SLE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ویژگی های بالینی که می تواند به افتراق پره اکلامپسی و نفریت لوپوس کمک کند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● </a:t>
            </a:r>
            <a:r>
              <a:rPr lang="fa-IR" dirty="0"/>
              <a:t>شروع پروتئینوری، فشار خون بالا، ترومبوسیتوپنی و/یا بدتر شدن عملکرد کلیه قبل از هفته 20 بارداری با نفریت لوپوس سازگارتر است.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●</a:t>
            </a:r>
            <a:r>
              <a:rPr lang="fa-IR" dirty="0"/>
              <a:t>شواهد فعالیت بیماری در سایر اندام ها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1095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/>
              <a:t>●</a:t>
            </a:r>
            <a:r>
              <a:rPr lang="fa-IR" b="1" dirty="0"/>
              <a:t>تستهای آزمایشگاهی </a:t>
            </a:r>
          </a:p>
          <a:p>
            <a:pPr marL="0" indent="0" algn="r" rtl="1">
              <a:buNone/>
            </a:pPr>
            <a:r>
              <a:rPr lang="fa-IR" dirty="0"/>
              <a:t>  • نفریت لوپوس اغلب با پروتئینوری و/یا سدیمان ادرار فعال (گلبول های قرمز و سفید و کست های سلولی) همراه است، در حالی که در پره اکلامپسی فقط پروتئینوری دیده می شود. 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en-US" dirty="0" smtClean="0"/>
              <a:t> </a:t>
            </a:r>
            <a:r>
              <a:rPr lang="fa-IR" dirty="0" smtClean="0"/>
              <a:t>• شعله </a:t>
            </a:r>
            <a:r>
              <a:rPr lang="fa-IR" dirty="0"/>
              <a:t>ور شدن SLE احتمالاً با سطوح کم یا رو به کاهش کمپلمان و افزایش تیتر آنتی بادی های anti-dsDNA مرتبط است. در مقایسه، سطوح کمپلمان معمولاً، اما نه همیشه، در پره اکلامپسی طبیعی یا افزایش یافته است </a:t>
            </a:r>
            <a:endParaRPr lang="fa-IR" dirty="0" smtClean="0"/>
          </a:p>
          <a:p>
            <a:pPr marL="0" indent="0" algn="r" rtl="1">
              <a:buNone/>
            </a:pPr>
            <a:r>
              <a:rPr lang="en-US" dirty="0" smtClean="0"/>
              <a:t> </a:t>
            </a:r>
            <a:r>
              <a:rPr lang="fa-IR" dirty="0" smtClean="0"/>
              <a:t>• </a:t>
            </a:r>
            <a:r>
              <a:rPr lang="fa-IR" dirty="0"/>
              <a:t>ترومبوسیتوپنی، شیستوسیت ها، افزایش سطح سرمی آنزیم های کبدی، و </a:t>
            </a:r>
            <a:r>
              <a:rPr lang="fa-IR" dirty="0" smtClean="0"/>
              <a:t>بالا بودن </a:t>
            </a:r>
            <a:r>
              <a:rPr lang="fa-IR" dirty="0"/>
              <a:t>یا افزایش سطح اسید اوریک در پره اکلامپسی بیشتر از نفریت لوپوس است.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●</a:t>
            </a:r>
            <a:r>
              <a:rPr lang="fa-IR" dirty="0"/>
              <a:t>بیوپسی کلیه می تواند به افتراق این دو بیماری کمک کند، اما خطر بالاتر عوارض در دوران بارداری استفاده از آن را محدود می کند.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05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لیبر و زایمان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تشدید </a:t>
            </a:r>
            <a:r>
              <a:rPr lang="fa-IR" dirty="0"/>
              <a:t>SLE می تواند در طول زایمان رخ دهد و ممکن است نیاز به تجویز حاد استروئیدها داشته باشد. </a:t>
            </a:r>
          </a:p>
          <a:p>
            <a:pPr algn="r" rtl="1"/>
            <a:r>
              <a:rPr lang="fa-IR" dirty="0" smtClean="0"/>
              <a:t>دوزهای </a:t>
            </a:r>
            <a:r>
              <a:rPr lang="fa-IR" dirty="0"/>
              <a:t>استرس گلوکوکورتیکوئیدها باید در حین زایمان یا در زمان زایمان سزارین به همه بیمارانی که در سال گذشته تحت درمان با استروئیدهای مزمن بوده اند داده شود. </a:t>
            </a:r>
            <a:endParaRPr lang="fa-IR" dirty="0" smtClean="0"/>
          </a:p>
          <a:p>
            <a:pPr algn="r" rtl="1"/>
            <a:r>
              <a:rPr lang="fa-IR" dirty="0" smtClean="0"/>
              <a:t>هیدروکورتیزون </a:t>
            </a:r>
            <a:r>
              <a:rPr lang="fa-IR" dirty="0"/>
              <a:t>داخل وریدی که در سه دوز 100 میلی گرم هر 8 ساعت تجویز می شود، یک رژیم قابل قبول است. </a:t>
            </a:r>
            <a:endParaRPr lang="fa-IR" dirty="0" smtClean="0"/>
          </a:p>
          <a:p>
            <a:pPr algn="r" rtl="1"/>
            <a:r>
              <a:rPr lang="fa-IR" dirty="0" smtClean="0"/>
              <a:t>عوارضی </a:t>
            </a:r>
            <a:r>
              <a:rPr lang="fa-IR" dirty="0"/>
              <a:t>مانند پره اکلامپسی و IUGR باید بر اساس </a:t>
            </a:r>
            <a:r>
              <a:rPr lang="fa-IR" dirty="0" smtClean="0"/>
              <a:t>شرایط </a:t>
            </a:r>
            <a:r>
              <a:rPr lang="fa-IR" dirty="0"/>
              <a:t>مامایی درمان شوند. مدیریت آنها به طور خاص با حضور SLE تغییر نمی کند. </a:t>
            </a:r>
            <a:endParaRPr lang="fa-IR" dirty="0" smtClean="0"/>
          </a:p>
          <a:p>
            <a:pPr algn="r" rtl="1"/>
            <a:r>
              <a:rPr lang="fa-IR" dirty="0" smtClean="0"/>
              <a:t>برای </a:t>
            </a:r>
            <a:r>
              <a:rPr lang="fa-IR" dirty="0"/>
              <a:t>مشکلات مرتبط با CCHB و سایر تظاهرات لوپوس نوزادی ممکن است در هنگام زایمان به حمایت نوزادان نیاز باشد.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53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مدیریت پس از زایمان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نظارت </a:t>
            </a:r>
            <a:r>
              <a:rPr lang="fa-IR" dirty="0"/>
              <a:t>مداوم برای شعله ور شدن بیماری </a:t>
            </a:r>
            <a:endParaRPr lang="fa-IR" dirty="0" smtClean="0"/>
          </a:p>
          <a:p>
            <a:pPr algn="r" rtl="1"/>
            <a:r>
              <a:rPr lang="fa-IR" dirty="0" smtClean="0"/>
              <a:t>نیاز </a:t>
            </a:r>
            <a:r>
              <a:rPr lang="fa-IR" dirty="0"/>
              <a:t>به تنظیم دارو در صورت </a:t>
            </a:r>
            <a:r>
              <a:rPr lang="fa-IR" dirty="0" smtClean="0"/>
              <a:t>شیردهی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95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/>
              <a:t>نظارت بر فعالیت SLE در اوایل دوره پس از زایمان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/>
              <a:t>خطر افزایش SLE در دوره پس از زایمان، به ویژه برای بیماران مبتلا به بیماری فعال در زمان لقاح و/یا آسیب قابل توجه اندام انتهایی وجود </a:t>
            </a:r>
            <a:r>
              <a:rPr lang="fa-IR" dirty="0" smtClean="0"/>
              <a:t>دارد</a:t>
            </a:r>
            <a:r>
              <a:rPr lang="en-US" dirty="0" smtClean="0"/>
              <a:t>.</a:t>
            </a:r>
            <a:endParaRPr lang="fa-IR" dirty="0" smtClean="0"/>
          </a:p>
          <a:p>
            <a:pPr algn="r" rtl="1"/>
            <a:r>
              <a:rPr lang="fa-IR" dirty="0"/>
              <a:t>معمولاً فعالیت بیماری را </a:t>
            </a:r>
            <a:r>
              <a:rPr lang="fa-IR" b="1" dirty="0"/>
              <a:t>چهار تا شش هفته </a:t>
            </a:r>
            <a:r>
              <a:rPr lang="fa-IR" dirty="0"/>
              <a:t>پس از زایمان بدون عارضه مجددا ارزیابی می کنیم. </a:t>
            </a:r>
            <a:endParaRPr lang="fa-IR" dirty="0" smtClean="0"/>
          </a:p>
          <a:p>
            <a:pPr algn="r" rtl="1"/>
            <a:r>
              <a:rPr lang="fa-IR" dirty="0" smtClean="0"/>
              <a:t>پس </a:t>
            </a:r>
            <a:r>
              <a:rPr lang="fa-IR" dirty="0"/>
              <a:t>از این دوره، </a:t>
            </a:r>
            <a:r>
              <a:rPr lang="fa-IR" dirty="0" smtClean="0"/>
              <a:t>برنامه </a:t>
            </a:r>
            <a:r>
              <a:rPr lang="fa-IR" dirty="0"/>
              <a:t>نظارت معمولی را برای بیماران غیرباردار از سر می گیریم (به عنوان مثال، </a:t>
            </a:r>
            <a:r>
              <a:rPr lang="fa-IR" b="1" dirty="0"/>
              <a:t>هر سه تا شش ماه</a:t>
            </a:r>
            <a:r>
              <a:rPr lang="fa-I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05198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/>
              <a:t>اجزای نظارت بر فعالیت بیماری SLE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شرح حال </a:t>
            </a:r>
            <a:r>
              <a:rPr lang="fa-IR" b="1" dirty="0"/>
              <a:t>دقیق و معاینه فیزیکی جامع </a:t>
            </a:r>
          </a:p>
          <a:p>
            <a:pPr algn="r" rtl="1"/>
            <a:r>
              <a:rPr lang="fa-IR" b="1" dirty="0" smtClean="0"/>
              <a:t>تست آزمایشگاهی</a:t>
            </a:r>
            <a:r>
              <a:rPr lang="fa-IR" dirty="0" smtClean="0"/>
              <a:t>:</a:t>
            </a:r>
          </a:p>
          <a:p>
            <a:pPr marL="0" indent="0" algn="r" rtl="1">
              <a:buNone/>
            </a:pPr>
            <a:r>
              <a:rPr lang="fa-IR" dirty="0" smtClean="0"/>
              <a:t>  • شمارش </a:t>
            </a:r>
            <a:r>
              <a:rPr lang="fa-IR" dirty="0"/>
              <a:t>کامل خون (CBC)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•</a:t>
            </a:r>
            <a:r>
              <a:rPr lang="fa-IR" dirty="0"/>
              <a:t>عملکرد کلیه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•</a:t>
            </a:r>
            <a:r>
              <a:rPr lang="fa-IR" dirty="0"/>
              <a:t>آزمایش ادرار، نسبت پروتئین به کراتینین ادرار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  •در بیماران </a:t>
            </a:r>
            <a:r>
              <a:rPr lang="fa-IR" dirty="0"/>
              <a:t>مبتلا به بیماری شدید یا در افرادی که سطح anti-dsDNA و </a:t>
            </a:r>
            <a:r>
              <a:rPr lang="fa-IR" dirty="0" smtClean="0"/>
              <a:t>کمپلمان </a:t>
            </a:r>
            <a:r>
              <a:rPr lang="fa-IR" dirty="0"/>
              <a:t>با فعالیت بیماری ارتباط خوبی </a:t>
            </a:r>
            <a:r>
              <a:rPr lang="fa-IR" dirty="0" smtClean="0"/>
              <a:t>دارد: Anti-dsDNA و کمپلمان </a:t>
            </a:r>
            <a:r>
              <a:rPr lang="fa-IR" dirty="0"/>
              <a:t>(CH50 یا C3 و C4)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44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5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بارداری در زنان مبتلا به SLE در مقایسه با بارداری در زنان سالم خطر بیشتری برای مادر و جنین دارد. </a:t>
            </a:r>
            <a:endParaRPr lang="fa-IR" dirty="0" smtClean="0"/>
          </a:p>
          <a:p>
            <a:pPr algn="r" rtl="1"/>
            <a:r>
              <a:rPr lang="fa-IR" dirty="0" smtClean="0"/>
              <a:t>پیش </a:t>
            </a:r>
            <a:r>
              <a:rPr lang="fa-IR" dirty="0"/>
              <a:t>آگهی برای مادر و کودک زمانی بهترین است که فعالیت بیماری SLE حداقل شش ماه قبل از بارداری خاموش باشد. </a:t>
            </a:r>
            <a:endParaRPr lang="fa-IR" dirty="0" smtClean="0"/>
          </a:p>
          <a:p>
            <a:pPr algn="r" rtl="1"/>
            <a:r>
              <a:rPr lang="fa-IR" dirty="0" smtClean="0"/>
              <a:t>در </a:t>
            </a:r>
            <a:r>
              <a:rPr lang="fa-IR" dirty="0"/>
              <a:t>طول بارداری، تشخیص شعله </a:t>
            </a:r>
            <a:r>
              <a:rPr lang="fa-IR" dirty="0" smtClean="0"/>
              <a:t>ور شدن بیماری </a:t>
            </a:r>
            <a:r>
              <a:rPr lang="fa-IR" dirty="0"/>
              <a:t>SLE از تغییرات فیزیولوژیکی مربوط به بارداری و سایر شرایطی که حاملگی را پیچیده می کند (مثلاً پره اکلامپسی) ممکن است چالش برانگیز </a:t>
            </a:r>
            <a:r>
              <a:rPr lang="fa-IR" dirty="0" smtClean="0"/>
              <a:t>باشد.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2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خطرات حاملگی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اکثر بیماران مبتلا به لوپوس اریتماتوز سیستمیک (SLE) حاملگی بدون عارضه دارند. </a:t>
            </a:r>
            <a:endParaRPr lang="fa-IR" dirty="0" smtClean="0"/>
          </a:p>
          <a:p>
            <a:pPr algn="r" rtl="1"/>
            <a:r>
              <a:rPr lang="fa-IR" b="1" dirty="0" smtClean="0"/>
              <a:t>خطرات</a:t>
            </a:r>
            <a:r>
              <a:rPr lang="fa-IR" dirty="0" smtClean="0"/>
              <a:t>:  </a:t>
            </a:r>
            <a:r>
              <a:rPr lang="fa-IR" dirty="0"/>
              <a:t>بدتر شدن فعالیت بیماری SLE و پیامدهای نامطلوب </a:t>
            </a:r>
            <a:r>
              <a:rPr lang="fa-IR" dirty="0" smtClean="0"/>
              <a:t>بارداری </a:t>
            </a:r>
          </a:p>
          <a:p>
            <a:pPr algn="r" rtl="1"/>
            <a:r>
              <a:rPr lang="fa-IR" b="1" dirty="0" smtClean="0"/>
              <a:t>تشدید </a:t>
            </a:r>
            <a:r>
              <a:rPr lang="fa-IR" b="1" dirty="0"/>
              <a:t>SLE </a:t>
            </a:r>
            <a:r>
              <a:rPr lang="fa-IR" dirty="0"/>
              <a:t>- میزان عود گزارش شده در دوران بارداری و دوره پس از زایمان </a:t>
            </a:r>
            <a:r>
              <a:rPr lang="fa-IR" dirty="0" smtClean="0"/>
              <a:t>: 25 </a:t>
            </a:r>
            <a:r>
              <a:rPr lang="fa-IR" dirty="0"/>
              <a:t>تا 60 </a:t>
            </a:r>
            <a:r>
              <a:rPr lang="fa-IR" dirty="0" smtClean="0"/>
              <a:t>درصد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عوامل مرتبط با </a:t>
            </a:r>
            <a:r>
              <a:rPr lang="fa-IR" dirty="0"/>
              <a:t>افزایش خطر عود SLE در دوران </a:t>
            </a:r>
            <a:r>
              <a:rPr lang="fa-IR" dirty="0" smtClean="0"/>
              <a:t>بارداری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بیماری </a:t>
            </a:r>
            <a:r>
              <a:rPr lang="fa-IR" dirty="0"/>
              <a:t>فعال در طی شش ماه قبل از لقاح </a:t>
            </a:r>
            <a:endParaRPr lang="fa-IR" dirty="0" smtClean="0"/>
          </a:p>
          <a:p>
            <a:pPr algn="r" rtl="1"/>
            <a:r>
              <a:rPr lang="fa-IR" dirty="0" smtClean="0"/>
              <a:t>سابقه </a:t>
            </a:r>
            <a:r>
              <a:rPr lang="fa-IR" dirty="0"/>
              <a:t>نفریت لوپوس </a:t>
            </a:r>
            <a:endParaRPr lang="fa-IR" dirty="0" smtClean="0"/>
          </a:p>
          <a:p>
            <a:pPr algn="r" rtl="1"/>
            <a:r>
              <a:rPr lang="fa-IR" dirty="0" smtClean="0"/>
              <a:t>قطع </a:t>
            </a:r>
            <a:r>
              <a:rPr lang="fa-IR" dirty="0"/>
              <a:t>هیدروکسی کلروکین (HCQ) یا سایر داروها </a:t>
            </a:r>
            <a:endParaRPr lang="fa-IR" dirty="0" smtClean="0"/>
          </a:p>
          <a:p>
            <a:pPr algn="r" rtl="1"/>
            <a:r>
              <a:rPr lang="fa-IR" dirty="0" smtClean="0"/>
              <a:t>پریمی گراویدا </a:t>
            </a:r>
            <a:endParaRPr lang="fa-IR" dirty="0"/>
          </a:p>
          <a:p>
            <a:pPr algn="r" rtl="1"/>
            <a:r>
              <a:rPr lang="fa-IR" dirty="0" smtClean="0"/>
              <a:t>C</a:t>
            </a:r>
            <a:r>
              <a:rPr lang="en-US" dirty="0" smtClean="0"/>
              <a:t>4</a:t>
            </a:r>
            <a:r>
              <a:rPr lang="fa-IR" dirty="0" smtClean="0"/>
              <a:t> </a:t>
            </a:r>
            <a:r>
              <a:rPr lang="fa-IR" dirty="0"/>
              <a:t>پایین قبل از لقاح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پیامدهای نامطلوب بارداری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افزایش دو تا چهار برابری عوارض مختلف مامایی </a:t>
            </a:r>
            <a:r>
              <a:rPr lang="fa-IR" dirty="0" smtClean="0"/>
              <a:t>( </a:t>
            </a:r>
            <a:r>
              <a:rPr lang="fa-IR" dirty="0"/>
              <a:t>زایمان زودرس، زایمان سزارین برنامه ریزی نشده، محدودیت رشد جنین، پره اکلامپسی و اکلامپسی</a:t>
            </a:r>
            <a:r>
              <a:rPr lang="fa-IR" dirty="0" smtClean="0"/>
              <a:t>)</a:t>
            </a:r>
            <a:endParaRPr lang="en-US" dirty="0" smtClean="0"/>
          </a:p>
          <a:p>
            <a:pPr algn="r" rtl="1"/>
            <a:r>
              <a:rPr lang="fa-IR" b="1" dirty="0" smtClean="0"/>
              <a:t>عوامل </a:t>
            </a:r>
            <a:r>
              <a:rPr lang="fa-IR" b="1" dirty="0"/>
              <a:t>پیش بینی کننده پیامدهای نامطلوب بارداری </a:t>
            </a:r>
            <a:r>
              <a:rPr lang="fa-IR" dirty="0" smtClean="0"/>
              <a:t>: </a:t>
            </a:r>
            <a:r>
              <a:rPr lang="fa-IR" dirty="0"/>
              <a:t>بیماری </a:t>
            </a:r>
            <a:r>
              <a:rPr lang="fa-IR" dirty="0" smtClean="0"/>
              <a:t>فعال، نخست زا بودن، </a:t>
            </a:r>
            <a:r>
              <a:rPr lang="fa-IR" dirty="0"/>
              <a:t>استفاده از داروهای ضد فشار خون، نفریت لوپوس (فعال یا </a:t>
            </a:r>
            <a:r>
              <a:rPr lang="fa-IR" dirty="0" smtClean="0"/>
              <a:t>سابقه)، وجود </a:t>
            </a:r>
            <a:r>
              <a:rPr lang="fa-IR" dirty="0"/>
              <a:t>آنتی بادی های ضد فسفولیپید (aPLs) و ترومبوسیتوپنی </a:t>
            </a:r>
          </a:p>
          <a:p>
            <a:pPr algn="r" rtl="1"/>
            <a:r>
              <a:rPr lang="fa-IR" b="1" dirty="0" smtClean="0"/>
              <a:t>نژاد </a:t>
            </a:r>
            <a:r>
              <a:rPr lang="fa-IR" b="1" dirty="0"/>
              <a:t>و </a:t>
            </a:r>
            <a:r>
              <a:rPr lang="fa-IR" b="1" dirty="0" smtClean="0"/>
              <a:t>قومیت</a:t>
            </a:r>
            <a:r>
              <a:rPr lang="fa-IR" dirty="0" smtClean="0"/>
              <a:t>؛ </a:t>
            </a:r>
            <a:r>
              <a:rPr lang="fa-IR" dirty="0"/>
              <a:t>نرخ بالاتری از عوارض در میان بیماران سیاه پوست در مقایسه با بیماران سفید </a:t>
            </a:r>
            <a:r>
              <a:rPr lang="fa-IR" dirty="0" smtClean="0"/>
              <a:t>پوست</a:t>
            </a:r>
            <a:endParaRPr lang="en-US" dirty="0" smtClean="0"/>
          </a:p>
          <a:p>
            <a:pPr algn="r" rtl="1"/>
            <a:r>
              <a:rPr lang="fa-IR" dirty="0" smtClean="0"/>
              <a:t>بسیاری </a:t>
            </a:r>
            <a:r>
              <a:rPr lang="fa-IR" dirty="0"/>
              <a:t>از بیماران مبتلا به SLE حاملگی بدون عارضه </a:t>
            </a:r>
            <a:r>
              <a:rPr lang="fa-IR" dirty="0" smtClean="0"/>
              <a:t>دارند(بیماری </a:t>
            </a:r>
            <a:r>
              <a:rPr lang="fa-IR" dirty="0"/>
              <a:t>SLE غیرفعال یا خفیف یا متوسط ​​در زمان لقاح </a:t>
            </a:r>
            <a:r>
              <a:rPr lang="fa-IR" dirty="0" smtClean="0"/>
              <a:t>و عدم وجود سابقه </a:t>
            </a:r>
            <a:r>
              <a:rPr lang="fa-IR" dirty="0"/>
              <a:t>نفریت </a:t>
            </a:r>
            <a:r>
              <a:rPr lang="fa-IR" dirty="0" smtClean="0"/>
              <a:t>لوپوسی).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خطرات مادری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/>
              <a:t>پره اکلامپسی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- یکی </a:t>
            </a:r>
            <a:r>
              <a:rPr lang="fa-IR" dirty="0"/>
              <a:t>از شایع ترین عوارض بارداری در SLE </a:t>
            </a:r>
            <a:r>
              <a:rPr lang="fa-IR" dirty="0" smtClean="0"/>
              <a:t>است.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- در16 </a:t>
            </a:r>
            <a:r>
              <a:rPr lang="fa-IR" dirty="0"/>
              <a:t>تا 30 درصد از حاملگی های SLE در مقایسه با 4.6 درصد از بارداری ها در جمعیت عمومی زنان و زایمان رخ می </a:t>
            </a:r>
            <a:r>
              <a:rPr lang="fa-IR" dirty="0" smtClean="0"/>
              <a:t>دهد 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- عوامل </a:t>
            </a:r>
            <a:r>
              <a:rPr lang="fa-IR" dirty="0"/>
              <a:t>خطر برای پره اکلامپسی در بیماران مبتلا به </a:t>
            </a:r>
            <a:r>
              <a:rPr lang="fa-IR" dirty="0" smtClean="0"/>
              <a:t>SLE: ریسک فاکتور هایی که </a:t>
            </a:r>
            <a:r>
              <a:rPr lang="fa-IR" dirty="0"/>
              <a:t>در افراد سالم </a:t>
            </a:r>
            <a:r>
              <a:rPr lang="fa-IR" dirty="0" smtClean="0"/>
              <a:t>وجود دارد</a:t>
            </a:r>
            <a:r>
              <a:rPr lang="fa-IR" dirty="0"/>
              <a:t>، سابقه نفریت </a:t>
            </a:r>
            <a:r>
              <a:rPr lang="fa-IR" dirty="0" smtClean="0"/>
              <a:t>لوپوسی فعال </a:t>
            </a:r>
            <a:r>
              <a:rPr lang="fa-IR" dirty="0"/>
              <a:t>یا </a:t>
            </a:r>
            <a:r>
              <a:rPr lang="fa-IR" dirty="0" smtClean="0"/>
              <a:t>قبلی، </a:t>
            </a:r>
            <a:r>
              <a:rPr lang="fa-IR" dirty="0"/>
              <a:t>کاهش سطح کمپلمان </a:t>
            </a:r>
            <a:r>
              <a:rPr lang="fa-IR" dirty="0" smtClean="0"/>
              <a:t>و </a:t>
            </a:r>
            <a:r>
              <a:rPr lang="fa-IR" dirty="0"/>
              <a:t>ترومبوسیتوپنی</a:t>
            </a:r>
            <a:r>
              <a:rPr lang="fa-IR" dirty="0" smtClean="0"/>
              <a:t>. 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- سندرم </a:t>
            </a:r>
            <a:r>
              <a:rPr lang="fa-IR" dirty="0"/>
              <a:t>آنتی فسفولیپید (APS) با پره اکلامپسی مرتبط </a:t>
            </a:r>
            <a:r>
              <a:rPr lang="fa-IR" dirty="0" smtClean="0"/>
              <a:t>است( </a:t>
            </a:r>
            <a:r>
              <a:rPr lang="en-US" dirty="0" err="1" smtClean="0"/>
              <a:t>aPL</a:t>
            </a:r>
            <a:r>
              <a:rPr lang="fa-IR" dirty="0" smtClean="0"/>
              <a:t>؟)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سایر عوارض مادری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مرگ </a:t>
            </a:r>
            <a:r>
              <a:rPr lang="fa-IR" b="1" dirty="0"/>
              <a:t>و میر مادران و سایر عوارض مادری ناشی از بارداری </a:t>
            </a:r>
            <a:r>
              <a:rPr lang="fa-IR" dirty="0" smtClean="0"/>
              <a:t>( در یک مطالعه 20 برابر بیشتر)</a:t>
            </a:r>
          </a:p>
          <a:p>
            <a:pPr algn="r" rtl="1"/>
            <a:r>
              <a:rPr lang="fa-IR" b="1" dirty="0" smtClean="0"/>
              <a:t>ترومبوز</a:t>
            </a:r>
            <a:r>
              <a:rPr lang="fa-IR" b="1" dirty="0"/>
              <a:t>، عفونت، ترومبوسیتوپنی و انتقال خون </a:t>
            </a:r>
            <a:endParaRPr lang="fa-IR" b="1" dirty="0" smtClean="0"/>
          </a:p>
          <a:p>
            <a:pPr algn="r" rtl="1"/>
            <a:r>
              <a:rPr lang="fa-IR" b="1" dirty="0" smtClean="0"/>
              <a:t>فشار </a:t>
            </a:r>
            <a:r>
              <a:rPr lang="fa-IR" b="1" dirty="0"/>
              <a:t>خون، زایمان زودرس، زایمان سزارین برنامه ریزی نشده، خونریزی پس از زایمان، ترومبوآمبولی وریدی مادر و نارسایی حاد </a:t>
            </a:r>
            <a:r>
              <a:rPr lang="fa-IR" b="1" dirty="0" smtClean="0"/>
              <a:t>کلیه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5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پیامدهای نامطلوب بارداری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b="1" dirty="0"/>
              <a:t>از دست دادن جنین و مرگ نوزاد </a:t>
            </a:r>
            <a:endParaRPr lang="fa-IR" b="1" dirty="0" smtClean="0"/>
          </a:p>
          <a:p>
            <a:pPr marL="0" indent="0" algn="r" rtl="1">
              <a:buNone/>
            </a:pPr>
            <a:r>
              <a:rPr lang="fa-IR" b="1" dirty="0"/>
              <a:t> </a:t>
            </a:r>
            <a:r>
              <a:rPr lang="fa-IR" b="1" dirty="0" smtClean="0"/>
              <a:t>  </a:t>
            </a:r>
            <a:r>
              <a:rPr lang="fa-IR" dirty="0" smtClean="0"/>
              <a:t>- هم مرگ جنین( کمتر از 10 هفته) و هم مرده زایی ( بعد از 20 هفته) افزایش می یابد.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</a:t>
            </a:r>
            <a:r>
              <a:rPr lang="fa-IR" dirty="0"/>
              <a:t>- تخمین زده می شود که 5 تا 23 درصد از بارداری در بیماران مبتلا به SLE به از دست دادن جنین یا مرگ نوزاد ختم می شود </a:t>
            </a:r>
            <a:r>
              <a:rPr lang="fa-IR" dirty="0" smtClean="0"/>
              <a:t>( در مقایسه با 8 تا 20 درصد در جمعیت عمومی).</a:t>
            </a:r>
          </a:p>
          <a:p>
            <a:pPr marL="0" indent="0" algn="r" rtl="1">
              <a:buNone/>
            </a:pPr>
            <a:r>
              <a:rPr lang="fa-IR" dirty="0"/>
              <a:t>   - بیماران مبتلا به SLE در معرض افزایش خطر مرگ جنین بیش از 10 هفته هستند، به ویژه در حضور SLE فعال، نفریت لوپوس و سندرم آنتی فسفولیپید (</a:t>
            </a:r>
            <a:r>
              <a:rPr lang="fa-IR" dirty="0" smtClean="0"/>
              <a:t>APS).</a:t>
            </a:r>
          </a:p>
          <a:p>
            <a:pPr marL="0" indent="0" algn="r" rtl="1">
              <a:buNone/>
            </a:pPr>
            <a:r>
              <a:rPr lang="fa-IR" dirty="0" smtClean="0"/>
              <a:t>   - در </a:t>
            </a:r>
            <a:r>
              <a:rPr lang="fa-IR" dirty="0"/>
              <a:t>بیمارانی که فعالیت بیماری بالایی </a:t>
            </a:r>
            <a:r>
              <a:rPr lang="fa-IR" dirty="0" smtClean="0"/>
              <a:t>دارند، خطر </a:t>
            </a:r>
            <a:r>
              <a:rPr lang="fa-IR" dirty="0"/>
              <a:t>سقط جنین ممکن است سه برابر بیشتر از افرادی باشد که فعالیت بیماری کم </a:t>
            </a:r>
            <a:r>
              <a:rPr lang="fa-IR" dirty="0" smtClean="0"/>
              <a:t>دارند.</a:t>
            </a:r>
          </a:p>
          <a:p>
            <a:pPr marL="0" indent="0" algn="r" rtl="1">
              <a:buNone/>
            </a:pPr>
            <a:r>
              <a:rPr lang="fa-IR" dirty="0"/>
              <a:t>   - مرگ و میر نوزادان نیز ممکن </a:t>
            </a:r>
            <a:r>
              <a:rPr lang="fa-IR" dirty="0" smtClean="0"/>
              <a:t>بیشتر باشد (خطر </a:t>
            </a:r>
            <a:r>
              <a:rPr lang="fa-IR" dirty="0"/>
              <a:t>مطلق کم است و احتمالاً مربوط به عوارض </a:t>
            </a:r>
            <a:r>
              <a:rPr lang="fa-IR" dirty="0" smtClean="0"/>
              <a:t>نارسی است).</a:t>
            </a:r>
          </a:p>
          <a:p>
            <a:pPr marL="0" indent="0" algn="r" rtl="1">
              <a:buNone/>
            </a:pPr>
            <a:r>
              <a:rPr lang="fa-IR" dirty="0"/>
              <a:t>   - در یک </a:t>
            </a:r>
            <a:r>
              <a:rPr lang="fa-IR" dirty="0" smtClean="0"/>
              <a:t>مطالعه، </a:t>
            </a:r>
            <a:r>
              <a:rPr lang="fa-IR" dirty="0"/>
              <a:t>مرگ در سن کمتر از دو </a:t>
            </a:r>
            <a:r>
              <a:rPr lang="fa-IR" dirty="0" smtClean="0"/>
              <a:t>سال: </a:t>
            </a:r>
            <a:r>
              <a:rPr lang="fa-IR" dirty="0"/>
              <a:t>1.1 </a:t>
            </a:r>
            <a:r>
              <a:rPr lang="fa-IR" dirty="0" smtClean="0"/>
              <a:t>درصد در SLE </a:t>
            </a:r>
            <a:r>
              <a:rPr lang="fa-IR" dirty="0"/>
              <a:t>در مقابل 0.6 </a:t>
            </a:r>
            <a:r>
              <a:rPr lang="fa-IR" dirty="0" smtClean="0"/>
              <a:t>درصد جمعت عادی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86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996</TotalTime>
  <Words>2089</Words>
  <Application>Microsoft Office PowerPoint</Application>
  <PresentationFormat>Widescreen</PresentationFormat>
  <Paragraphs>123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Tahoma</vt:lpstr>
      <vt:lpstr>Trebuchet MS</vt:lpstr>
      <vt:lpstr>Wingdings 3</vt:lpstr>
      <vt:lpstr>Facet</vt:lpstr>
      <vt:lpstr>PowerPoint Presentation</vt:lpstr>
      <vt:lpstr>لوپوس در بارداری</vt:lpstr>
      <vt:lpstr>مقدمه</vt:lpstr>
      <vt:lpstr>خطرات حاملگی </vt:lpstr>
      <vt:lpstr>عوامل مرتبط با افزایش خطر عود SLE در دوران بارداری</vt:lpstr>
      <vt:lpstr>پیامدهای نامطلوب بارداری</vt:lpstr>
      <vt:lpstr>خطرات مادری</vt:lpstr>
      <vt:lpstr>سایر عوارض مادری</vt:lpstr>
      <vt:lpstr>پیامدهای نامطلوب بارداری </vt:lpstr>
      <vt:lpstr>PowerPoint Presentation</vt:lpstr>
      <vt:lpstr>PowerPoint Presentation</vt:lpstr>
      <vt:lpstr>لوپوس نوزادی (NL) </vt:lpstr>
      <vt:lpstr>برنامه ریزی بارداری </vt:lpstr>
      <vt:lpstr>مشاوره قبل از بارداری</vt:lpstr>
      <vt:lpstr>مشاوره قبل از بارداری باید به مسائل زیر رسیدگی کند </vt:lpstr>
      <vt:lpstr>مدیریت در دوران بارداری </vt:lpstr>
      <vt:lpstr>تست های آزمایشگاهی</vt:lpstr>
      <vt:lpstr>نظارت بر مادر و جنین</vt:lpstr>
      <vt:lpstr>نظارت بر جنین</vt:lpstr>
      <vt:lpstr>مدیریت دارو</vt:lpstr>
      <vt:lpstr>پره اکلامپسی</vt:lpstr>
      <vt:lpstr>افتراق پره اکلامپسی از عود SLE</vt:lpstr>
      <vt:lpstr>PowerPoint Presentation</vt:lpstr>
      <vt:lpstr>لیبر و زایمان</vt:lpstr>
      <vt:lpstr>مدیریت پس از زایمان </vt:lpstr>
      <vt:lpstr>نظارت بر فعالیت SLE در اوایل دوره پس از زایمان</vt:lpstr>
      <vt:lpstr>اجزای نظارت بر فعالیت بیماری SLE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AT-RAYAN</dc:creator>
  <cp:lastModifiedBy>AT-RAYAN</cp:lastModifiedBy>
  <cp:revision>76</cp:revision>
  <dcterms:created xsi:type="dcterms:W3CDTF">2024-12-20T20:23:09Z</dcterms:created>
  <dcterms:modified xsi:type="dcterms:W3CDTF">2025-01-21T12:31:14Z</dcterms:modified>
</cp:coreProperties>
</file>