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7" r:id="rId4"/>
    <p:sldId id="259" r:id="rId5"/>
    <p:sldId id="278" r:id="rId6"/>
    <p:sldId id="260" r:id="rId7"/>
    <p:sldId id="261" r:id="rId8"/>
    <p:sldId id="263" r:id="rId9"/>
    <p:sldId id="265" r:id="rId10"/>
    <p:sldId id="268" r:id="rId11"/>
    <p:sldId id="269" r:id="rId12"/>
    <p:sldId id="270" r:id="rId13"/>
    <p:sldId id="271" r:id="rId14"/>
    <p:sldId id="276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hra sadeghi" initials="zs" lastIdx="1" clrIdx="0">
    <p:extLst>
      <p:ext uri="{19B8F6BF-5375-455C-9EA6-DF929625EA0E}">
        <p15:presenceInfo xmlns:p15="http://schemas.microsoft.com/office/powerpoint/2012/main" userId="a24f1f0215ae87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21">
            <a:extLst>
              <a:ext uri="{FF2B5EF4-FFF2-40B4-BE49-F238E27FC236}">
                <a16:creationId xmlns:a16="http://schemas.microsoft.com/office/drawing/2014/main" xmlns="" id="{07430F0B-500F-6AEF-3B90-E9120D3BE3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  <a:buClrTx/>
              <a:buFontTx/>
            </a:pPr>
            <a: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a-IR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به نام خدا</a:t>
            </a:r>
            <a:br>
              <a:rPr lang="fa-IR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Case Presentation Conference</a:t>
            </a:r>
            <a:br>
              <a:rPr lang="en-US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x-none" altLang="ko-KR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1403/8/23</a:t>
            </a:r>
            <a:endParaRPr lang="en-US" altLang="ko-KR" sz="3800" b="1" dirty="0">
              <a:solidFill>
                <a:schemeClr val="tx1"/>
              </a:solidFill>
              <a:latin typeface="Comic Sans MS" panose="030F0702030302020204" pitchFamily="66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4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97B802-D2B7-D3A6-6D1A-20CE5D019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25235"/>
            <a:ext cx="3196864" cy="4599709"/>
          </a:xfrm>
        </p:spPr>
        <p:txBody>
          <a:bodyPr/>
          <a:lstStyle/>
          <a:p>
            <a:pPr algn="r" rtl="1"/>
            <a:r>
              <a:rPr lang="fa-IR" dirty="0"/>
              <a:t>در عمل دوم </a:t>
            </a:r>
            <a:endParaRPr lang="fa-IR" dirty="0" smtClean="0"/>
          </a:p>
          <a:p>
            <a:pPr algn="r" rtl="1"/>
            <a:r>
              <a:rPr lang="fa-IR" dirty="0" smtClean="0"/>
              <a:t>پک باز شد خون ریزی نداشت ابتدا شبکه براکیال ترمیم شد سپس تمامی عضلات در لایه ها ترمیم شد درن تعبیه شد و پوست سوچورر شد</a:t>
            </a:r>
            <a:endParaRPr lang="fa-IR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C9B7AA-2C8F-7A3C-AB8E-3EC932FE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18" y="566136"/>
            <a:ext cx="4937917" cy="5714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385039-F847-C78F-0F8E-76D6D9E2F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427725" y="-1"/>
            <a:ext cx="3188269" cy="3934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D190FE-B2DE-43A7-EE2B-64899873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02698" y="4086241"/>
            <a:ext cx="3113296" cy="26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B1446-7407-8BCF-1DB3-837862C3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Post-op order</a:t>
            </a:r>
            <a:br>
              <a:rPr lang="x-none" dirty="0"/>
            </a:br>
            <a:r>
              <a:rPr lang="x-none" dirty="0"/>
              <a:t>12:50 PM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8D250D-E644-F16D-BEF7-95461AF9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215" y="730424"/>
            <a:ext cx="7315200" cy="5120640"/>
          </a:xfrm>
        </p:spPr>
        <p:txBody>
          <a:bodyPr/>
          <a:lstStyle/>
          <a:p>
            <a:r>
              <a:rPr lang="x-none" dirty="0"/>
              <a:t>1) </a:t>
            </a:r>
            <a:r>
              <a:rPr lang="fa-IR" dirty="0"/>
              <a:t>اینتوبه بماند.</a:t>
            </a:r>
          </a:p>
          <a:p>
            <a:r>
              <a:rPr lang="x-none" dirty="0"/>
              <a:t>2) </a:t>
            </a:r>
            <a:r>
              <a:rPr lang="fa-IR" dirty="0"/>
              <a:t>کنترل محل زخم از نظر هماتوم و خونریزی</a:t>
            </a:r>
            <a:endParaRPr lang="x-none" dirty="0"/>
          </a:p>
          <a:p>
            <a:r>
              <a:rPr lang="x-none" dirty="0"/>
              <a:t>3)RPO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666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26CF0-D3E9-5A76-3090-09027055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1403/7/12</a:t>
            </a:r>
            <a:br>
              <a:rPr lang="x-none" dirty="0"/>
            </a:br>
            <a:r>
              <a:rPr lang="fa-IR" dirty="0"/>
              <a:t/>
            </a:r>
            <a:br>
              <a:rPr lang="fa-IR" dirty="0"/>
            </a:br>
            <a:r>
              <a:rPr lang="x-none" dirty="0"/>
              <a:t>20:00PM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3A932-FEE3-D40B-CD65-DDCD43C9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1) Amp Apotel 1gr IV BD</a:t>
            </a:r>
          </a:p>
          <a:p>
            <a:r>
              <a:rPr lang="x-none" dirty="0"/>
              <a:t>2)Amp Ketorolac 30 mg IV TDS</a:t>
            </a:r>
          </a:p>
          <a:p>
            <a:r>
              <a:rPr lang="x-none" dirty="0"/>
              <a:t>3)check CBC, Na, K, BUN, Cr, PT, PTT, INR, VBG, Ca Daily</a:t>
            </a:r>
          </a:p>
          <a:p>
            <a:r>
              <a:rPr lang="x-none" dirty="0"/>
              <a:t>4)Amp Hydrocortison 100mg IV stat</a:t>
            </a:r>
          </a:p>
          <a:p>
            <a:r>
              <a:rPr lang="x-none" dirty="0"/>
              <a:t>5)Amp VitC I IV Daily</a:t>
            </a:r>
          </a:p>
          <a:p>
            <a:r>
              <a:rPr lang="x-none"/>
              <a:t>6)Amp Vit B complex I IV Daily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12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239CD0-2024-14C5-B2B8-1B7C2E79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0591"/>
            <a:ext cx="3869268" cy="4323795"/>
          </a:xfrm>
        </p:spPr>
        <p:txBody>
          <a:bodyPr/>
          <a:lstStyle/>
          <a:p>
            <a:pPr algn="ctr"/>
            <a:r>
              <a:rPr lang="fa-IR" dirty="0">
                <a:latin typeface="Arial Rounded MT Bold" panose="020F0704030504030204" pitchFamily="34" charset="77"/>
              </a:rPr>
              <a:t>روز سوم بستری</a:t>
            </a:r>
            <a:r>
              <a:rPr lang="en-US" dirty="0">
                <a:latin typeface="Arial Rounded MT Bold" panose="020F0704030504030204" pitchFamily="34" charset="77"/>
              </a:rPr>
              <a:t/>
            </a:r>
            <a:br>
              <a:rPr lang="en-US" dirty="0">
                <a:latin typeface="Arial Rounded MT Bold" panose="020F0704030504030204" pitchFamily="34" charset="77"/>
              </a:rPr>
            </a:br>
            <a:r>
              <a:rPr lang="fa-IR" dirty="0">
                <a:latin typeface="Arial Rounded MT Bold" panose="020F0704030504030204" pitchFamily="34" charset="77"/>
              </a:rPr>
              <a:t> </a:t>
            </a:r>
            <a:br>
              <a:rPr lang="fa-IR" dirty="0">
                <a:latin typeface="Arial Rounded MT Bold" panose="020F0704030504030204" pitchFamily="34" charset="77"/>
              </a:rPr>
            </a:br>
            <a:r>
              <a:rPr lang="fa-IR" dirty="0" smtClean="0">
                <a:latin typeface="Arial Rounded MT Bold" panose="020F0704030504030204" pitchFamily="34" charset="77"/>
              </a:rPr>
              <a:t>ببیمار اکسیوب شد </a:t>
            </a:r>
            <a:br>
              <a:rPr lang="fa-IR" dirty="0" smtClean="0">
                <a:latin typeface="Arial Rounded MT Bold" panose="020F0704030504030204" pitchFamily="34" charset="77"/>
              </a:rPr>
            </a:br>
            <a:r>
              <a:rPr lang="fa-IR" dirty="0" smtClean="0">
                <a:latin typeface="Arial Rounded MT Bold" panose="020F0704030504030204" pitchFamily="34" charset="77"/>
              </a:rPr>
              <a:t>هوشیار بود</a:t>
            </a:r>
            <a:br>
              <a:rPr lang="fa-IR" dirty="0" smtClean="0">
                <a:latin typeface="Arial Rounded MT Bold" panose="020F0704030504030204" pitchFamily="34" charset="77"/>
              </a:rPr>
            </a:br>
            <a:endParaRPr lang="x-none" dirty="0">
              <a:latin typeface="Arial Rounded MT Bold" panose="020F070403050403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1C18985-69B8-B736-758E-DCD95EDBBE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1)Amp NAC </a:t>
            </a:r>
            <a:r>
              <a:rPr lang="en-US" dirty="0" err="1"/>
              <a:t>1gr</a:t>
            </a:r>
            <a:r>
              <a:rPr lang="en-US" dirty="0"/>
              <a:t> IV BD</a:t>
            </a:r>
          </a:p>
          <a:p>
            <a:r>
              <a:rPr lang="en-US" dirty="0"/>
              <a:t>2)Position </a:t>
            </a:r>
            <a:r>
              <a:rPr lang="en-US" dirty="0" err="1"/>
              <a:t>Semisetting</a:t>
            </a:r>
            <a:endParaRPr lang="en-US" dirty="0"/>
          </a:p>
          <a:p>
            <a:r>
              <a:rPr lang="en-US" dirty="0"/>
              <a:t>3)</a:t>
            </a:r>
            <a:r>
              <a:rPr lang="fa-IR" dirty="0"/>
              <a:t>سر بیمار به سمت چپ متمایل باشد.</a:t>
            </a:r>
          </a:p>
          <a:p>
            <a:r>
              <a:rPr lang="en-US" dirty="0"/>
              <a:t>4)serum N/S—&gt; D/C</a:t>
            </a:r>
          </a:p>
          <a:p>
            <a:r>
              <a:rPr lang="en-US" dirty="0"/>
              <a:t>5)Serum 1/32/3 1 Lit IV TDS</a:t>
            </a:r>
          </a:p>
          <a:p>
            <a:r>
              <a:rPr lang="en-US" dirty="0"/>
              <a:t>6)</a:t>
            </a:r>
            <a:r>
              <a:rPr lang="fa-IR" dirty="0"/>
              <a:t>در صورت هوشیاری کامل </a:t>
            </a:r>
            <a:r>
              <a:rPr lang="en-US" dirty="0"/>
              <a:t>Po </a:t>
            </a:r>
            <a:r>
              <a:rPr lang="fa-IR" dirty="0"/>
              <a:t>با مایعات</a:t>
            </a:r>
          </a:p>
          <a:p>
            <a:r>
              <a:rPr lang="en-US" dirty="0"/>
              <a:t>7)Amp </a:t>
            </a:r>
            <a:r>
              <a:rPr lang="en-US" dirty="0" err="1"/>
              <a:t>Hydrocortison</a:t>
            </a:r>
            <a:r>
              <a:rPr lang="en-US" dirty="0"/>
              <a:t> 100mg IV stat</a:t>
            </a:r>
          </a:p>
          <a:p>
            <a:r>
              <a:rPr lang="en-US" dirty="0"/>
              <a:t>8)Amp </a:t>
            </a:r>
            <a:r>
              <a:rPr lang="en-US" dirty="0" err="1"/>
              <a:t>Vit</a:t>
            </a:r>
            <a:r>
              <a:rPr lang="en-US" dirty="0"/>
              <a:t> A 50,000 IM stat</a:t>
            </a:r>
          </a:p>
          <a:p>
            <a:r>
              <a:rPr lang="en-US" dirty="0"/>
              <a:t>9)check CBC BD</a:t>
            </a:r>
          </a:p>
          <a:p>
            <a:r>
              <a:rPr lang="en-US" dirty="0"/>
              <a:t>10)Transfusion 1unit P.C </a:t>
            </a:r>
            <a:r>
              <a:rPr lang="en-US" dirty="0" err="1"/>
              <a:t>isogroup</a:t>
            </a:r>
            <a:r>
              <a:rPr lang="en-US" dirty="0"/>
              <a:t> isoRH</a:t>
            </a:r>
          </a:p>
          <a:p>
            <a:r>
              <a:rPr lang="en-US" dirty="0"/>
              <a:t>11)Amp Heparin 4000unit SC BD</a:t>
            </a:r>
          </a:p>
          <a:p>
            <a:r>
              <a:rPr lang="en-US" dirty="0"/>
              <a:t>12)RPO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4049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FA211-6D99-62F3-54E3-88442978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1403/7/14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9:30 AM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DB0932C-27F3-28AC-2165-7475267C81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1)Serum N/S 500cc+ 20cc KCL+2cc MgSO4</a:t>
            </a:r>
          </a:p>
          <a:p>
            <a:r>
              <a:rPr lang="en-US" dirty="0"/>
              <a:t>2)PO </a:t>
            </a:r>
            <a:r>
              <a:rPr lang="fa-IR" dirty="0"/>
              <a:t>مایعات</a:t>
            </a:r>
          </a:p>
          <a:p>
            <a:r>
              <a:rPr lang="en-US" dirty="0"/>
              <a:t>3)RBR</a:t>
            </a:r>
          </a:p>
          <a:p>
            <a:r>
              <a:rPr lang="en-US" dirty="0"/>
              <a:t>4) </a:t>
            </a:r>
            <a:r>
              <a:rPr lang="fa-IR" dirty="0"/>
              <a:t>همراه ۲۴ ساعته داشته باشد.</a:t>
            </a:r>
          </a:p>
          <a:p>
            <a:r>
              <a:rPr lang="en-US" dirty="0"/>
              <a:t>5)Amp </a:t>
            </a:r>
            <a:r>
              <a:rPr lang="en-US" dirty="0" err="1"/>
              <a:t>Cagluconate</a:t>
            </a:r>
            <a:r>
              <a:rPr lang="en-US" dirty="0"/>
              <a:t> I IV stat</a:t>
            </a:r>
          </a:p>
          <a:p>
            <a:r>
              <a:rPr lang="en-US" dirty="0"/>
              <a:t>6)Serum 1/32/3 1500cc IV </a:t>
            </a:r>
            <a:r>
              <a:rPr lang="en-US" dirty="0" err="1"/>
              <a:t>inf</a:t>
            </a:r>
            <a:r>
              <a:rPr lang="en-US" dirty="0"/>
              <a:t> in 24h</a:t>
            </a:r>
          </a:p>
          <a:p>
            <a:r>
              <a:rPr lang="en-US" dirty="0"/>
              <a:t>7)check K </a:t>
            </a:r>
            <a:r>
              <a:rPr lang="fa-IR" dirty="0"/>
              <a:t>۲ ساعت بعد از اتمام سرم</a:t>
            </a:r>
          </a:p>
          <a:p>
            <a:r>
              <a:rPr lang="en-US" dirty="0"/>
              <a:t>8) RPO</a:t>
            </a:r>
          </a:p>
        </p:txBody>
      </p:sp>
    </p:spTree>
    <p:extLst>
      <p:ext uri="{BB962C8B-B14F-4D97-AF65-F5344CB8AC3E}">
        <p14:creationId xmlns:p14="http://schemas.microsoft.com/office/powerpoint/2010/main" val="3950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335F9-2461-99F5-DC48-6B6F2C60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1403/7/14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15:45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49B398-8F6D-0395-80F8-138E3BC04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بیمار با دستورات زیر به بخش منتقل شد:</a:t>
            </a:r>
          </a:p>
          <a:p>
            <a:r>
              <a:rPr lang="en-US" dirty="0"/>
              <a:t>1)check CBC BD</a:t>
            </a:r>
          </a:p>
          <a:p>
            <a:r>
              <a:rPr lang="en-US" dirty="0"/>
              <a:t>2)check BUN,Cr,Na, K, VBG, Ca, PT, PTT, INR Daily</a:t>
            </a:r>
          </a:p>
          <a:p>
            <a:r>
              <a:rPr lang="en-US" dirty="0"/>
              <a:t>3)serum 1/32/3 1500cc IV in 24h</a:t>
            </a:r>
          </a:p>
          <a:p>
            <a:r>
              <a:rPr lang="en-US" dirty="0"/>
              <a:t>4)Amp Vancomycin </a:t>
            </a:r>
            <a:r>
              <a:rPr lang="en-US" dirty="0" err="1"/>
              <a:t>1.5gr</a:t>
            </a:r>
            <a:r>
              <a:rPr lang="en-US" dirty="0"/>
              <a:t> IV BD</a:t>
            </a:r>
          </a:p>
          <a:p>
            <a:r>
              <a:rPr lang="en-US" dirty="0"/>
              <a:t>5)Amp </a:t>
            </a:r>
            <a:r>
              <a:rPr lang="en-US" dirty="0" err="1"/>
              <a:t>Meropenem</a:t>
            </a:r>
            <a:r>
              <a:rPr lang="en-US" dirty="0"/>
              <a:t> </a:t>
            </a:r>
            <a:r>
              <a:rPr lang="en-US" dirty="0" err="1"/>
              <a:t>1gr</a:t>
            </a:r>
            <a:r>
              <a:rPr lang="en-US" dirty="0"/>
              <a:t> IV TDS</a:t>
            </a:r>
          </a:p>
          <a:p>
            <a:r>
              <a:rPr lang="en-US" dirty="0"/>
              <a:t>6)Amp Pantoprazole 40mg IV BD</a:t>
            </a:r>
          </a:p>
          <a:p>
            <a:r>
              <a:rPr lang="en-US" dirty="0"/>
              <a:t>7)Amp NAC </a:t>
            </a:r>
            <a:r>
              <a:rPr lang="en-US" dirty="0" err="1"/>
              <a:t>1gr</a:t>
            </a:r>
            <a:r>
              <a:rPr lang="en-US" dirty="0"/>
              <a:t> IV BD</a:t>
            </a:r>
          </a:p>
          <a:p>
            <a:r>
              <a:rPr lang="en-US" dirty="0"/>
              <a:t>8)Amp Heparin 4000unit SC BD</a:t>
            </a:r>
          </a:p>
          <a:p>
            <a:r>
              <a:rPr lang="en-US" dirty="0"/>
              <a:t>8)Amp M.S 3-5 mg IV TDS</a:t>
            </a:r>
          </a:p>
          <a:p>
            <a:r>
              <a:rPr lang="en-US" dirty="0"/>
              <a:t>9)Amp </a:t>
            </a:r>
            <a:r>
              <a:rPr lang="en-US" dirty="0" err="1"/>
              <a:t>Apotel</a:t>
            </a:r>
            <a:r>
              <a:rPr lang="en-US" dirty="0"/>
              <a:t> </a:t>
            </a:r>
            <a:r>
              <a:rPr lang="en-US" dirty="0" err="1"/>
              <a:t>1gr</a:t>
            </a:r>
            <a:r>
              <a:rPr lang="en-US" dirty="0"/>
              <a:t> IV BD</a:t>
            </a:r>
          </a:p>
          <a:p>
            <a:r>
              <a:rPr lang="en-US" dirty="0"/>
              <a:t>10)Amp </a:t>
            </a:r>
            <a:r>
              <a:rPr lang="en-US" dirty="0" err="1"/>
              <a:t>Ketorolac</a:t>
            </a:r>
            <a:r>
              <a:rPr lang="en-US" dirty="0"/>
              <a:t> 30mg IV TDS</a:t>
            </a:r>
          </a:p>
          <a:p>
            <a:r>
              <a:rPr lang="en-US" dirty="0"/>
              <a:t>11)Amp </a:t>
            </a:r>
            <a:r>
              <a:rPr lang="en-US" dirty="0" err="1"/>
              <a:t>VitC</a:t>
            </a:r>
            <a:r>
              <a:rPr lang="en-US" dirty="0"/>
              <a:t> I IV Daily</a:t>
            </a:r>
          </a:p>
          <a:p>
            <a:r>
              <a:rPr lang="en-US" dirty="0"/>
              <a:t>12)Amp B-complex I IV Daily</a:t>
            </a:r>
          </a:p>
        </p:txBody>
      </p:sp>
    </p:spTree>
    <p:extLst>
      <p:ext uri="{BB962C8B-B14F-4D97-AF65-F5344CB8AC3E}">
        <p14:creationId xmlns:p14="http://schemas.microsoft.com/office/powerpoint/2010/main" val="2468748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2ADA2-0627-5E48-52A6-E697E448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1403/7/14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18:30PM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25F58D-236C-60BC-C1A0-17D628D9A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1)Serum N/S 1Lit KVO</a:t>
            </a:r>
          </a:p>
          <a:p>
            <a:r>
              <a:rPr lang="en-US" dirty="0"/>
              <a:t>2)Amp Vancomycin </a:t>
            </a:r>
            <a:r>
              <a:rPr lang="en-US" dirty="0" err="1"/>
              <a:t>1gr</a:t>
            </a:r>
            <a:r>
              <a:rPr lang="en-US" dirty="0"/>
              <a:t> IV BD</a:t>
            </a:r>
          </a:p>
          <a:p>
            <a:r>
              <a:rPr lang="en-US" dirty="0"/>
              <a:t>3)Tab </a:t>
            </a:r>
            <a:r>
              <a:rPr lang="en-US" dirty="0" err="1"/>
              <a:t>Cagluconate</a:t>
            </a:r>
            <a:r>
              <a:rPr lang="en-US" dirty="0"/>
              <a:t> I PO TDS</a:t>
            </a:r>
          </a:p>
          <a:p>
            <a:r>
              <a:rPr lang="en-US" dirty="0"/>
              <a:t>4)10cc KCL+ 2cc MgSO4 </a:t>
            </a:r>
            <a:r>
              <a:rPr lang="fa-IR" dirty="0"/>
              <a:t>به هر لیتر سرم بیمار اضافه گردد.</a:t>
            </a:r>
          </a:p>
          <a:p>
            <a:r>
              <a:rPr lang="en-US" dirty="0"/>
              <a:t>5)RPO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646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B82FB-A84D-FAA4-89A1-4745F9AF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روز پنجم بستری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en-US" dirty="0"/>
              <a:t>1403/7/15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9:30AM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01AB2-C031-740E-FCDA-B957624AB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  <a:p>
            <a:pPr algn="r" rtl="1"/>
            <a:r>
              <a:rPr lang="fa-IR" dirty="0"/>
              <a:t>بیمار با حال عمومی خوب و علایم حیاتی پایدار با دستورات دارویی زیر ترخیص شد.</a:t>
            </a:r>
          </a:p>
          <a:p>
            <a:pPr algn="l"/>
            <a:r>
              <a:rPr lang="en-US" dirty="0"/>
              <a:t>1)Tab </a:t>
            </a:r>
            <a:r>
              <a:rPr lang="en-US" dirty="0" err="1"/>
              <a:t>Levifloxacin</a:t>
            </a:r>
            <a:r>
              <a:rPr lang="en-US" dirty="0"/>
              <a:t> 500mg PO Daily</a:t>
            </a:r>
          </a:p>
          <a:p>
            <a:r>
              <a:rPr lang="en-US" dirty="0"/>
              <a:t>2)Tab Clindamycin 150mg PO TDS</a:t>
            </a:r>
          </a:p>
          <a:p>
            <a:r>
              <a:rPr lang="en-US" dirty="0"/>
              <a:t>3)Tab Pantoprazole 40mg PO Daily</a:t>
            </a:r>
          </a:p>
          <a:p>
            <a:r>
              <a:rPr lang="en-US" dirty="0"/>
              <a:t>4)Tab </a:t>
            </a:r>
            <a:r>
              <a:rPr lang="en-US" dirty="0" err="1"/>
              <a:t>Cacarbonate</a:t>
            </a:r>
            <a:r>
              <a:rPr lang="en-US" dirty="0"/>
              <a:t> I PO TDS</a:t>
            </a:r>
          </a:p>
        </p:txBody>
      </p:sp>
    </p:spTree>
    <p:extLst>
      <p:ext uri="{BB962C8B-B14F-4D97-AF65-F5344CB8AC3E}">
        <p14:creationId xmlns:p14="http://schemas.microsoft.com/office/powerpoint/2010/main" val="342224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29EDA-6E20-AF92-099F-5AA2644A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0364"/>
            <a:ext cx="2947482" cy="247382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H</a:t>
            </a:r>
            <a:r>
              <a:rPr lang="en-US" sz="1800" b="1" dirty="0" smtClean="0">
                <a:solidFill>
                  <a:srgbClr val="002060"/>
                </a:solidFill>
              </a:rPr>
              <a:t>istory</a:t>
            </a:r>
            <a:r>
              <a:rPr lang="x-none" sz="1800" b="1" dirty="0">
                <a:solidFill>
                  <a:srgbClr val="002060"/>
                </a:solidFill>
              </a:rPr>
              <a:t/>
            </a:r>
            <a:br>
              <a:rPr lang="x-none" sz="1800" b="1" dirty="0">
                <a:solidFill>
                  <a:srgbClr val="002060"/>
                </a:solidFill>
              </a:rPr>
            </a:br>
            <a:r>
              <a:rPr lang="x-none" sz="1400" b="1" dirty="0">
                <a:solidFill>
                  <a:srgbClr val="002060"/>
                </a:solidFill>
              </a:rPr>
              <a:t>1403/7/11</a:t>
            </a:r>
            <a:br>
              <a:rPr lang="x-none" sz="1400" b="1" dirty="0">
                <a:solidFill>
                  <a:srgbClr val="002060"/>
                </a:solidFill>
              </a:rPr>
            </a:br>
            <a:r>
              <a:rPr lang="x-none" sz="1400" b="1" dirty="0">
                <a:solidFill>
                  <a:srgbClr val="002060"/>
                </a:solidFill>
              </a:rPr>
              <a:t>00:53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endParaRPr lang="x-none" sz="1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26B8C0-9D01-4D58-02ED-DB528A9A6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بیمار آقای ۲۵ ساله که به دنبال نزاع و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ترومای نافذ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گردن به 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این مرکز منتقل شده است.</a:t>
            </a:r>
          </a:p>
          <a:p>
            <a:pPr algn="r" rtl="1"/>
            <a:r>
              <a:rPr lang="x-none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A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: راه 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هوایی باز است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. جسم خارجی وجود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ندارد </a:t>
            </a:r>
            <a:endParaRPr lang="fa-IR" sz="21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r" rtl="1"/>
            <a:r>
              <a:rPr lang="x-none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B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:رترکشن 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بین دنده ای و تنفس شکمی دارد. در دیسترس تنفسی به سر میبرد.</a:t>
            </a:r>
          </a:p>
          <a:p>
            <a:pPr algn="r" rtl="1"/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*بیمار در بدو ورود اینتوبه شد.</a:t>
            </a:r>
          </a:p>
          <a:p>
            <a:pPr algn="r" rtl="1"/>
            <a:r>
              <a:rPr lang="x-none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C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: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زخم 30 سانتی زون 1 و 2 گردن سمت چپ با خونریزی 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فعال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دارد</a:t>
            </a:r>
          </a:p>
          <a:p>
            <a:pPr algn="r" rtl="1"/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. 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فشار بیمار </a:t>
            </a:r>
            <a:r>
              <a:rPr lang="x-none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detect</a:t>
            </a:r>
            <a:r>
              <a:rPr lang="fa-IR" sz="2100" dirty="0">
                <a:latin typeface="Arial Rounded MT Bold" panose="020F0704030504030204" pitchFamily="34" charset="77"/>
                <a:cs typeface="Arial" panose="020B0604020202020204" pitchFamily="34" charset="0"/>
              </a:rPr>
              <a:t> نمیشود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.</a:t>
            </a:r>
          </a:p>
          <a:p>
            <a:pPr algn="r" rtl="1"/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خونریزی با فشار مستقیم انگشت تا حدودی کنترل شد . فورا برای بیمار دو عدد انژیکونت نارنجی ناحیه ی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انتی کوبیتال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هر دو دست تعبیه شد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مایع درمانی اغاز شد . </a:t>
            </a:r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برای بیمار شالدون فمور راست گذاشته شد و مایع درمانی به طور ماسیو آغاز شد . </a:t>
            </a:r>
          </a:p>
          <a:p>
            <a:pPr algn="r" rtl="1"/>
            <a:r>
              <a:rPr lang="fa-IR" sz="2100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بیمار 2 لیتر سرم نرمال سالین و 2 لیتر رینگر دریافت نمود سپس دو واحد پک سل به وی تزریق شد</a:t>
            </a:r>
            <a:endParaRPr lang="en-US" sz="2100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76BB72-6505-AC29-15A6-05EEEBA5A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3445163" cy="39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D 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: سطح هوشیاری در حد </a:t>
            </a:r>
            <a:r>
              <a:rPr lang="x-none" dirty="0">
                <a:latin typeface="Arial Rounded MT Bold" panose="020F0704030504030204" pitchFamily="34" charset="77"/>
                <a:cs typeface="Arial" panose="020B0604020202020204" pitchFamily="34" charset="0"/>
              </a:rPr>
              <a:t>GCS:</a:t>
            </a:r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7</a:t>
            </a:r>
            <a:r>
              <a:rPr lang="x-none" dirty="0">
                <a:latin typeface="Arial Rounded MT Bold" panose="020F0704030504030204" pitchFamily="34" charset="77"/>
                <a:cs typeface="Arial" panose="020B0604020202020204" pitchFamily="34" charset="0"/>
              </a:rPr>
              <a:t>/15 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 دارد. مردمک ها میدسایز و ری اکتیو به نورند.</a:t>
            </a:r>
            <a:endParaRPr lang="x-none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r" rtl="1"/>
            <a:r>
              <a:rPr lang="x-none" dirty="0">
                <a:latin typeface="Arial Rounded MT Bold" panose="020F0704030504030204" pitchFamily="34" charset="77"/>
                <a:cs typeface="Arial" panose="020B0604020202020204" pitchFamily="34" charset="0"/>
              </a:rPr>
              <a:t>E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: لسراسیون به طول </a:t>
            </a:r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35cm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 و عمق </a:t>
            </a:r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6cm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 در سمت چپ گردن در </a:t>
            </a:r>
            <a:r>
              <a:rPr lang="x-none" dirty="0">
                <a:latin typeface="Arial Rounded MT Bold" panose="020F0704030504030204" pitchFamily="34" charset="77"/>
                <a:cs typeface="Arial" panose="020B0604020202020204" pitchFamily="34" charset="0"/>
              </a:rPr>
              <a:t>zone I, II 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 و لسراسیون به طول </a:t>
            </a:r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6cm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و عمق </a:t>
            </a:r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1cm 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روی شانه چپ همراه با خونریزی فعال وجود دارد </a:t>
            </a:r>
            <a:endParaRPr lang="en-US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r" rtl="1"/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F:</a:t>
            </a:r>
            <a:r>
              <a:rPr lang="fa-IR" dirty="0">
                <a:latin typeface="Arial Rounded MT Bold" panose="020F0704030504030204" pitchFamily="34" charset="77"/>
                <a:cs typeface="Arial" panose="020B0604020202020204" pitchFamily="34" charset="0"/>
              </a:rPr>
              <a:t>: برای بیمار فولی فیکس شد</a:t>
            </a:r>
            <a:r>
              <a:rPr lang="fa-IR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.</a:t>
            </a:r>
          </a:p>
          <a:p>
            <a:pPr algn="r" rtl="1"/>
            <a:r>
              <a:rPr lang="en-US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G</a:t>
            </a:r>
            <a:r>
              <a:rPr lang="fa-IR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: بیمار </a:t>
            </a:r>
            <a:r>
              <a:rPr lang="en-US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NG</a:t>
            </a:r>
            <a:r>
              <a:rPr lang="en-US" dirty="0"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tube </a:t>
            </a:r>
            <a:r>
              <a:rPr lang="fa-IR" dirty="0" smtClean="0">
                <a:latin typeface="Arial Rounded MT Bold" panose="020F0704030504030204" pitchFamily="34" charset="77"/>
                <a:cs typeface="Arial" panose="020B0604020202020204" pitchFamily="34" charset="0"/>
              </a:rPr>
              <a:t> ندارد</a:t>
            </a:r>
            <a:endParaRPr lang="en-US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76BB72-6505-AC29-15A6-05EEEBA5A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036"/>
            <a:ext cx="3445163" cy="39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76867-D6AB-2E10-7228-7E3FF3A2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876" y="0"/>
            <a:ext cx="8302913" cy="6857999"/>
          </a:xfrm>
        </p:spPr>
        <p:txBody>
          <a:bodyPr anchor="ctr">
            <a:normAutofit/>
          </a:bodyPr>
          <a:lstStyle/>
          <a:p>
            <a:pPr algn="r" rtl="1"/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ب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یمار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در اورژانس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اینتوبه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گردید و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لیتر سرم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N/S 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و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لیتر سرم رینگر و همچنین ۲ واحد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P.C </a:t>
            </a:r>
            <a:r>
              <a:rPr lang="x-none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O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-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1gr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ترانگزامیک اسید دریافت کرد و برای بیمار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واحد 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P.C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و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10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واحد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FFP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و </a:t>
            </a:r>
            <a:r>
              <a:rPr lang="x-none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10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واحد پلاکت رزرو شد و به صورت اورژانسی به اتاق عمل منتقل شد.</a:t>
            </a:r>
          </a:p>
          <a:p>
            <a:pPr algn="r" rtl="1"/>
            <a:endParaRPr lang="fa-IR" sz="21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بیمار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دچار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آسیب قدام 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شریان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کاروتید چپ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 وریدهای ژوگولار داخلی و خارجی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 قدامی سمت چپ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و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کات کامل عضلات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x-none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SCM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و </a:t>
            </a:r>
            <a:r>
              <a:rPr lang="fa-IR" sz="21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اسکالن آسیب شبکه براکیال چپ شده بود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/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ابتدا تمامی عروق خون ریزی دهنده گردن کنترل گرفته شد و به طور موقت خون ریزی کنترل شد ماسیو ترانسفیوژن برای بیمار اغاز شد شریان کاروتید مشترک ترمیم شد ورید ژوگولار داخلی و خارج لیگاتور شد محل اتصال ورید ژوگولار به تنه براکیوسفال ترمیم شد خون ریزی مانوبریم کنترل شد عصب واگ سالم بود عصب فرنیک کات کامل شبکه براکیال کات کامل </a:t>
            </a:r>
          </a:p>
          <a:p>
            <a:pPr algn="r" rtl="1"/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پروتکل </a:t>
            </a:r>
            <a:r>
              <a:rPr lang="en-US" sz="2100" dirty="0" err="1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dcs</a:t>
            </a:r>
            <a:r>
              <a:rPr lang="en-US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اغاز شد زخم پک شد بیمار برای ادامه احیا به </a:t>
            </a:r>
            <a:r>
              <a:rPr lang="en-US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icu</a:t>
            </a:r>
            <a:r>
              <a:rPr lang="en-US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منتقل شد</a:t>
            </a:r>
            <a:r>
              <a:rPr lang="fa-IR" sz="2100" dirty="0" smtClean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. </a:t>
            </a:r>
            <a:endParaRPr lang="fa-IR" sz="2100" dirty="0" smtClean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17F343-1B86-2CBC-6151-A12F7675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582"/>
            <a:ext cx="3427876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بیمار به </a:t>
            </a:r>
            <a:r>
              <a:rPr lang="en-US" dirty="0" smtClean="0"/>
              <a:t>ICU</a:t>
            </a:r>
            <a:r>
              <a:rPr lang="fa-IR" dirty="0" smtClean="0"/>
              <a:t> منتقل شد و دو ساعت پس از عمل مجددا دچار خونریزی از ناحیه ی گردن شد. زخم بیمار </a:t>
            </a:r>
            <a:r>
              <a:rPr lang="fa-IR" dirty="0" smtClean="0"/>
              <a:t>باز </a:t>
            </a:r>
            <a:r>
              <a:rPr lang="fa-IR" dirty="0" smtClean="0"/>
              <a:t>شد و مجددا با گاز استریل </a:t>
            </a:r>
            <a:r>
              <a:rPr lang="en-US" dirty="0" smtClean="0"/>
              <a:t>pack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fa-IR" dirty="0" smtClean="0"/>
              <a:t>و روی ان سوچور شد و خونریزی کنترل شد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129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7DDB0-9840-AC7C-24BE-03F1CFAB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Post-op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E778D3-92D1-ED07-B59E-68D6C5AB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197" y="864108"/>
            <a:ext cx="7315200" cy="5120640"/>
          </a:xfrm>
        </p:spPr>
        <p:txBody>
          <a:bodyPr/>
          <a:lstStyle/>
          <a:p>
            <a:r>
              <a:rPr lang="x-none" dirty="0"/>
              <a:t>1)Amp Vancomycin 1.5gr IV stat and then 1gr IV BD</a:t>
            </a:r>
          </a:p>
          <a:p>
            <a:r>
              <a:rPr lang="x-none" dirty="0"/>
              <a:t>2)Amp Meropenem 1 gr IV stat and then 1gr IV TDS</a:t>
            </a:r>
          </a:p>
          <a:p>
            <a:r>
              <a:rPr lang="x-none" dirty="0"/>
              <a:t>3)Amp Pantoprasol 40 mg IV stat and then BD</a:t>
            </a:r>
            <a:endParaRPr lang="fa-IR" dirty="0"/>
          </a:p>
          <a:p>
            <a:r>
              <a:rPr lang="x-none" dirty="0"/>
              <a:t>4) </a:t>
            </a:r>
            <a:r>
              <a:rPr lang="fa-IR" dirty="0"/>
              <a:t>فشار بیمار بین </a:t>
            </a:r>
            <a:r>
              <a:rPr lang="x-none" dirty="0"/>
              <a:t>80-90 </a:t>
            </a:r>
            <a:r>
              <a:rPr lang="fa-IR" dirty="0"/>
              <a:t>حفظ شود.</a:t>
            </a:r>
          </a:p>
          <a:p>
            <a:pPr algn="l"/>
            <a:r>
              <a:rPr lang="x-none" dirty="0"/>
              <a:t>5)</a:t>
            </a:r>
            <a:r>
              <a:rPr lang="fa-IR" dirty="0"/>
              <a:t>بیمار کاملا </a:t>
            </a:r>
            <a:r>
              <a:rPr lang="x-none" dirty="0"/>
              <a:t>sedate </a:t>
            </a:r>
            <a:r>
              <a:rPr lang="fa-IR" dirty="0"/>
              <a:t>باشد.</a:t>
            </a:r>
          </a:p>
          <a:p>
            <a:r>
              <a:rPr lang="x-none" dirty="0"/>
              <a:t>6)Transfusion 3 unit P.C, Plt, FFP</a:t>
            </a:r>
          </a:p>
          <a:p>
            <a:r>
              <a:rPr lang="x-none" dirty="0"/>
              <a:t>7)check CBC, BUN, Cr, Na, K, VBG, Ca</a:t>
            </a:r>
          </a:p>
          <a:p>
            <a:r>
              <a:rPr lang="x-none" dirty="0"/>
              <a:t>8) semisetting position</a:t>
            </a:r>
          </a:p>
        </p:txBody>
      </p:sp>
    </p:spTree>
    <p:extLst>
      <p:ext uri="{BB962C8B-B14F-4D97-AF65-F5344CB8AC3E}">
        <p14:creationId xmlns:p14="http://schemas.microsoft.com/office/powerpoint/2010/main" val="281703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9A235-CE4E-46C8-F2BE-AE70236B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روز اول بستری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1403/7/11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70FDF-A670-2071-DE23-D328F151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923" y="864108"/>
            <a:ext cx="7315200" cy="1925274"/>
          </a:xfrm>
        </p:spPr>
        <p:txBody>
          <a:bodyPr>
            <a:normAutofit/>
          </a:bodyPr>
          <a:lstStyle/>
          <a:p>
            <a:pPr lvl="1" algn="r" rtl="1"/>
            <a:r>
              <a:rPr lang="fa-IR" dirty="0"/>
              <a:t>بیمار اینتوبه و </a:t>
            </a:r>
            <a:r>
              <a:rPr lang="x-none" dirty="0"/>
              <a:t>sedate </a:t>
            </a:r>
            <a:r>
              <a:rPr lang="fa-IR" dirty="0"/>
              <a:t>است.</a:t>
            </a:r>
          </a:p>
          <a:p>
            <a:pPr lvl="1" algn="r" rtl="1"/>
            <a:r>
              <a:rPr lang="fa-IR" dirty="0"/>
              <a:t>از محل </a:t>
            </a:r>
            <a:r>
              <a:rPr lang="x-none" dirty="0"/>
              <a:t>sture</a:t>
            </a:r>
            <a:r>
              <a:rPr lang="fa-IR" dirty="0"/>
              <a:t> خونریزی ندارد.</a:t>
            </a:r>
          </a:p>
          <a:p>
            <a:pPr lvl="1" algn="r" rtl="1"/>
            <a:r>
              <a:rPr lang="fa-IR" dirty="0"/>
              <a:t>مردمک ها میوتیک</a:t>
            </a:r>
          </a:p>
          <a:p>
            <a:pPr lvl="1" algn="r" rtl="1"/>
            <a:r>
              <a:rPr lang="fa-IR" dirty="0"/>
              <a:t>نبض های دیستال پر و قرینه لمس شد.</a:t>
            </a:r>
          </a:p>
          <a:p>
            <a:pPr lvl="1" algn="r" rtl="1"/>
            <a:r>
              <a:rPr lang="x-none" dirty="0"/>
              <a:t>BP:89/66.        PR:123.      SpO2:98</a:t>
            </a:r>
            <a:r>
              <a:rPr lang="x-none" dirty="0" smtClean="0"/>
              <a:t>%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55015"/>
              </p:ext>
            </p:extLst>
          </p:nvPr>
        </p:nvGraphicFramePr>
        <p:xfrm>
          <a:off x="3435928" y="3424426"/>
          <a:ext cx="8128000" cy="26161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42310136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29626251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1698040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5475381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8226207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3788901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9830384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541695519"/>
                    </a:ext>
                  </a:extLst>
                </a:gridCol>
              </a:tblGrid>
              <a:tr h="872052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rtl="1"/>
                      <a:r>
                        <a:rPr lang="en-US" dirty="0" smtClean="0"/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Wbc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rtl="1"/>
                      <a:r>
                        <a:rPr lang="en-US" baseline="0" dirty="0" smtClean="0"/>
                        <a:t>7400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Rbc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rtl="1"/>
                      <a:r>
                        <a:rPr lang="en-US" dirty="0" smtClean="0"/>
                        <a:t>4.3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Hct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37.2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Plt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160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</a:t>
                      </a:r>
                    </a:p>
                    <a:p>
                      <a:pPr rtl="1"/>
                      <a:r>
                        <a:rPr lang="en-US" dirty="0" smtClean="0"/>
                        <a:t>7.1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</a:t>
                      </a:r>
                    </a:p>
                    <a:p>
                      <a:pPr rtl="1"/>
                      <a:r>
                        <a:rPr lang="en-US" dirty="0" smtClean="0"/>
                        <a:t>141-146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K</a:t>
                      </a:r>
                    </a:p>
                    <a:p>
                      <a:pPr rtl="1"/>
                      <a:r>
                        <a:rPr lang="en-US" dirty="0" smtClean="0"/>
                        <a:t>3.1-3.5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340473"/>
                  </a:ext>
                </a:extLst>
              </a:tr>
              <a:tr h="872052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Bs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rtl="1"/>
                      <a:r>
                        <a:rPr lang="en-US" dirty="0" smtClean="0"/>
                        <a:t>135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Pt</a:t>
                      </a:r>
                    </a:p>
                    <a:p>
                      <a:pPr rtl="1"/>
                      <a:r>
                        <a:rPr lang="en-US" dirty="0" smtClean="0"/>
                        <a:t>13.3-16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Ptt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27-29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Inr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1.2-1.7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Urea</a:t>
                      </a:r>
                    </a:p>
                    <a:p>
                      <a:pPr rtl="1"/>
                      <a:r>
                        <a:rPr lang="en-US" dirty="0" smtClean="0"/>
                        <a:t>19-13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Cr</a:t>
                      </a:r>
                    </a:p>
                    <a:p>
                      <a:pPr rtl="1"/>
                      <a:r>
                        <a:rPr lang="en-US" dirty="0" smtClean="0"/>
                        <a:t>1.11-0.7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274142"/>
                  </a:ext>
                </a:extLst>
              </a:tr>
              <a:tr h="872052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Ph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7.36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Pco2</a:t>
                      </a:r>
                    </a:p>
                    <a:p>
                      <a:pPr rtl="1"/>
                      <a:r>
                        <a:rPr lang="en-US" dirty="0" smtClean="0"/>
                        <a:t>26.3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Hco3</a:t>
                      </a:r>
                    </a:p>
                    <a:p>
                      <a:pPr rtl="1"/>
                      <a:r>
                        <a:rPr lang="en-US" dirty="0" smtClean="0"/>
                        <a:t>14.8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Be</a:t>
                      </a:r>
                    </a:p>
                    <a:p>
                      <a:pPr rtl="1"/>
                      <a:r>
                        <a:rPr lang="en-US" dirty="0" smtClean="0"/>
                        <a:t>-8.6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70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97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07E26-999C-5863-C2CB-6C261B64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روز </a:t>
            </a:r>
            <a:r>
              <a:rPr lang="fa-IR" dirty="0" smtClean="0"/>
              <a:t>بستری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1403/7/12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7E503D-AC49-7959-9710-1B844EA3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13" y="864108"/>
            <a:ext cx="7315200" cy="2146947"/>
          </a:xfrm>
        </p:spPr>
        <p:txBody>
          <a:bodyPr/>
          <a:lstStyle/>
          <a:p>
            <a:r>
              <a:rPr lang="en-US" dirty="0"/>
              <a:t>BP:122/78.      PR:120.       SpO2:98%.      T:37.5</a:t>
            </a:r>
            <a:endParaRPr lang="x-none" dirty="0"/>
          </a:p>
          <a:p>
            <a:pPr algn="r" rtl="1"/>
            <a:r>
              <a:rPr lang="fa-IR" dirty="0"/>
              <a:t>دیورز طی ۲۴ ساعت:</a:t>
            </a:r>
            <a:r>
              <a:rPr lang="en-US" dirty="0"/>
              <a:t>2400</a:t>
            </a:r>
            <a:r>
              <a:rPr lang="x-none" dirty="0"/>
              <a:t>cc</a:t>
            </a:r>
            <a:endParaRPr lang="fa-IR" dirty="0"/>
          </a:p>
          <a:p>
            <a:pPr marL="502920" lvl="1" indent="0">
              <a:buNone/>
            </a:pPr>
            <a:endParaRPr lang="x-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3886"/>
              </p:ext>
            </p:extLst>
          </p:nvPr>
        </p:nvGraphicFramePr>
        <p:xfrm>
          <a:off x="3443865" y="3424428"/>
          <a:ext cx="8128000" cy="26156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10928517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52138882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5448878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4604051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6518470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7306166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2312599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413403644"/>
                    </a:ext>
                  </a:extLst>
                </a:gridCol>
              </a:tblGrid>
              <a:tr h="871883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rtl="1"/>
                      <a:r>
                        <a:rPr lang="en-US" dirty="0" smtClean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Wbc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rtl="1"/>
                      <a:r>
                        <a:rPr lang="en-US" baseline="0" dirty="0" smtClean="0"/>
                        <a:t>1300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Plt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83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</a:t>
                      </a:r>
                    </a:p>
                    <a:p>
                      <a:pPr rtl="1"/>
                      <a:r>
                        <a:rPr lang="en-US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Na</a:t>
                      </a:r>
                    </a:p>
                    <a:p>
                      <a:pPr rtl="1"/>
                      <a:r>
                        <a:rPr lang="en-US" dirty="0" smtClean="0"/>
                        <a:t>140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K</a:t>
                      </a:r>
                    </a:p>
                    <a:p>
                      <a:pPr rtl="1"/>
                      <a:r>
                        <a:rPr lang="en-US" dirty="0" smtClean="0"/>
                        <a:t>3.9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2106866"/>
                  </a:ext>
                </a:extLst>
              </a:tr>
              <a:tr h="87188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Pt</a:t>
                      </a:r>
                    </a:p>
                    <a:p>
                      <a:pPr rtl="1"/>
                      <a:r>
                        <a:rPr lang="en-US" dirty="0" smtClean="0"/>
                        <a:t>13.8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Ptt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34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Inr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1.3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Urea</a:t>
                      </a:r>
                    </a:p>
                    <a:p>
                      <a:pPr rtl="1"/>
                      <a:r>
                        <a:rPr lang="en-US" dirty="0" smtClean="0"/>
                        <a:t>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Cr</a:t>
                      </a:r>
                    </a:p>
                    <a:p>
                      <a:pPr rtl="1"/>
                      <a:r>
                        <a:rPr lang="en-US" dirty="0" smtClean="0"/>
                        <a:t>0.89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763729"/>
                  </a:ext>
                </a:extLst>
              </a:tr>
              <a:tr h="871883">
                <a:tc>
                  <a:txBody>
                    <a:bodyPr/>
                    <a:lstStyle/>
                    <a:p>
                      <a:pPr rtl="1"/>
                      <a:r>
                        <a:rPr lang="en-US" dirty="0" err="1" smtClean="0"/>
                        <a:t>Ph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7.43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Pco2</a:t>
                      </a:r>
                    </a:p>
                    <a:p>
                      <a:pPr rtl="1"/>
                      <a:r>
                        <a:rPr lang="en-US" dirty="0" smtClean="0"/>
                        <a:t>31.4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Hco3</a:t>
                      </a:r>
                    </a:p>
                    <a:p>
                      <a:pPr rtl="1"/>
                      <a:r>
                        <a:rPr lang="en-US" dirty="0" smtClean="0"/>
                        <a:t>21.6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Be</a:t>
                      </a:r>
                    </a:p>
                    <a:p>
                      <a:pPr rtl="1"/>
                      <a:r>
                        <a:rPr lang="en-US" dirty="0" smtClean="0"/>
                        <a:t>-20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63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24627-E565-4560-DCEA-2DB6011F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285"/>
            <a:ext cx="2947482" cy="5120640"/>
          </a:xfrm>
        </p:spPr>
        <p:txBody>
          <a:bodyPr>
            <a:normAutofit/>
          </a:bodyPr>
          <a:lstStyle/>
          <a:p>
            <a:r>
              <a:rPr lang="fa-IR" dirty="0"/>
              <a:t/>
            </a:r>
            <a:br>
              <a:rPr lang="fa-IR" dirty="0"/>
            </a:br>
            <a:r>
              <a:rPr lang="x-none" dirty="0"/>
              <a:t>1403/7/12</a:t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8:50</a:t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9:40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854697-0432-B5A5-4C52-3C1ED6653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900" y="868680"/>
            <a:ext cx="7315200" cy="5120640"/>
          </a:xfrm>
        </p:spPr>
        <p:txBody>
          <a:bodyPr/>
          <a:lstStyle/>
          <a:p>
            <a:pPr algn="l"/>
            <a:r>
              <a:rPr lang="x-none" dirty="0">
                <a:solidFill>
                  <a:schemeClr val="tx1"/>
                </a:solidFill>
              </a:rPr>
              <a:t>1)Transfusion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x-none" dirty="0" smtClean="0">
                <a:solidFill>
                  <a:schemeClr val="tx1"/>
                </a:solidFill>
              </a:rPr>
              <a:t>unit </a:t>
            </a:r>
            <a:r>
              <a:rPr lang="x-none" dirty="0">
                <a:solidFill>
                  <a:schemeClr val="tx1"/>
                </a:solidFill>
              </a:rPr>
              <a:t>Plt </a:t>
            </a:r>
            <a:endParaRPr lang="fa-IR" dirty="0">
              <a:solidFill>
                <a:schemeClr val="tx1"/>
              </a:solidFill>
            </a:endParaRPr>
          </a:p>
          <a:p>
            <a:pPr algn="l"/>
            <a:r>
              <a:rPr lang="x-none" dirty="0">
                <a:solidFill>
                  <a:schemeClr val="tx1"/>
                </a:solidFill>
              </a:rPr>
              <a:t>2)Reserve 10 unit Plt </a:t>
            </a:r>
          </a:p>
          <a:p>
            <a:pPr algn="r" rtl="1"/>
            <a:endParaRPr lang="x-none" dirty="0">
              <a:solidFill>
                <a:schemeClr val="tx1"/>
              </a:solidFill>
            </a:endParaRPr>
          </a:p>
          <a:p>
            <a:pPr algn="r" rtl="1"/>
            <a:endParaRPr lang="fa-IR" dirty="0">
              <a:solidFill>
                <a:schemeClr val="tx1"/>
              </a:solidFill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</a:rPr>
              <a:t>بیمار بعد از دریافت </a:t>
            </a:r>
            <a:r>
              <a:rPr lang="x-none" dirty="0">
                <a:solidFill>
                  <a:schemeClr val="tx1"/>
                </a:solidFill>
              </a:rPr>
              <a:t>2 </a:t>
            </a:r>
            <a:r>
              <a:rPr lang="fa-IR" dirty="0">
                <a:solidFill>
                  <a:schemeClr val="tx1"/>
                </a:solidFill>
              </a:rPr>
              <a:t>واحد پلاکت به اتاق عمل منتقل شد.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2559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984</Words>
  <Application>Microsoft Office PowerPoint</Application>
  <PresentationFormat>Widescreen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Nova</vt:lpstr>
      <vt:lpstr>Arial Rounded MT Bold</vt:lpstr>
      <vt:lpstr>B Titr</vt:lpstr>
      <vt:lpstr>Comic Sans MS</vt:lpstr>
      <vt:lpstr>Corbel</vt:lpstr>
      <vt:lpstr>HY중고딕</vt:lpstr>
      <vt:lpstr>Tahoma</vt:lpstr>
      <vt:lpstr>Wingdings 2</vt:lpstr>
      <vt:lpstr>Frame</vt:lpstr>
      <vt:lpstr>  به نام خدا  Case Presentation Conference 1403/8/23</vt:lpstr>
      <vt:lpstr>History 1403/7/11 00:53      </vt:lpstr>
      <vt:lpstr>PowerPoint Presentation</vt:lpstr>
      <vt:lpstr>PowerPoint Presentation</vt:lpstr>
      <vt:lpstr>PowerPoint Presentation</vt:lpstr>
      <vt:lpstr>Post-op Order</vt:lpstr>
      <vt:lpstr>روز اول بستری  1403/7/11</vt:lpstr>
      <vt:lpstr>روز بستری  1403/7/12</vt:lpstr>
      <vt:lpstr> 1403/7/12  8:50    9:40</vt:lpstr>
      <vt:lpstr>PowerPoint Presentation</vt:lpstr>
      <vt:lpstr>Post-op order 12:50 PM</vt:lpstr>
      <vt:lpstr>1403/7/12  20:00PM</vt:lpstr>
      <vt:lpstr>روز سوم بستری   ببیمار اکسیوب شد  هوشیار بود </vt:lpstr>
      <vt:lpstr>1403/7/14  9:30 AM</vt:lpstr>
      <vt:lpstr>1403/7/14  15:45 </vt:lpstr>
      <vt:lpstr>1403/7/14  18:30PM</vt:lpstr>
      <vt:lpstr>روز پنجم بستری  1403/7/15  9:30AM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 Case Presentation Conference 1403/8/23</dc:title>
  <dc:creator>zahra sadeghi</dc:creator>
  <cp:lastModifiedBy>internet</cp:lastModifiedBy>
  <cp:revision>14</cp:revision>
  <dcterms:created xsi:type="dcterms:W3CDTF">2024-11-10T10:17:49Z</dcterms:created>
  <dcterms:modified xsi:type="dcterms:W3CDTF">2024-11-13T07:49:44Z</dcterms:modified>
</cp:coreProperties>
</file>