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72" r:id="rId12"/>
    <p:sldId id="268" r:id="rId13"/>
    <p:sldId id="269" r:id="rId14"/>
    <p:sldId id="273" r:id="rId15"/>
    <p:sldId id="270" r:id="rId16"/>
    <p:sldId id="271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39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9458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391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9429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0424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245024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1328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5409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438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728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125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5128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2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766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388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641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77E20-AA35-4B99-A58D-CB008F35D503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758135-F511-41C5-9228-B231D0BCB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546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89019" y="2339446"/>
            <a:ext cx="77400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00" dirty="0" smtClean="0">
                <a:cs typeface="B Nazanin" panose="00000400000000000000" pitchFamily="2" charset="-78"/>
              </a:rPr>
              <a:t>موضوع کنفرانس هفتگی:</a:t>
            </a:r>
            <a:endParaRPr lang="en-US" sz="3600" dirty="0" smtClean="0">
              <a:cs typeface="B Nazanin" panose="00000400000000000000" pitchFamily="2" charset="-78"/>
            </a:endParaRPr>
          </a:p>
          <a:p>
            <a:pPr algn="ctr"/>
            <a:endParaRPr lang="fa-IR" sz="3600" dirty="0" smtClean="0">
              <a:cs typeface="B Nazanin" panose="00000400000000000000" pitchFamily="2" charset="-78"/>
            </a:endParaRPr>
          </a:p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آقای ۵۴ ساله با شکایت درد پشت بین دو کتف</a:t>
            </a:r>
          </a:p>
          <a:p>
            <a:pPr algn="ctr"/>
            <a:r>
              <a:rPr lang="en-US" sz="2400" dirty="0" smtClean="0">
                <a:cs typeface="B Nazanin" panose="00000400000000000000" pitchFamily="2" charset="-78"/>
              </a:rPr>
              <a:t>PR: 90  RR: 18 BP(L): 16/10 (R): 19/8 %</a:t>
            </a:r>
            <a:r>
              <a:rPr lang="en-US" sz="2400" dirty="0" err="1" smtClean="0">
                <a:cs typeface="B Nazanin" panose="00000400000000000000" pitchFamily="2" charset="-78"/>
              </a:rPr>
              <a:t>O2</a:t>
            </a:r>
            <a:r>
              <a:rPr lang="en-US" sz="2400" dirty="0" smtClean="0">
                <a:cs typeface="B Nazanin" panose="00000400000000000000" pitchFamily="2" charset="-78"/>
              </a:rPr>
              <a:t>: %99</a:t>
            </a:r>
          </a:p>
        </p:txBody>
      </p:sp>
      <p:sp>
        <p:nvSpPr>
          <p:cNvPr id="7" name="Rectangle 6"/>
          <p:cNvSpPr/>
          <p:nvPr/>
        </p:nvSpPr>
        <p:spPr>
          <a:xfrm>
            <a:off x="4924771" y="57743"/>
            <a:ext cx="2268570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11500" dirty="0">
                <a:latin typeface="IranNastaliq" panose="02020505000000020003" pitchFamily="18" charset="0"/>
                <a:cs typeface="IranNastaliq" panose="02020505000000020003" pitchFamily="18" charset="0"/>
              </a:rPr>
              <a:t>به نام خدا</a:t>
            </a:r>
          </a:p>
        </p:txBody>
      </p:sp>
    </p:spTree>
    <p:extLst>
      <p:ext uri="{BB962C8B-B14F-4D97-AF65-F5344CB8AC3E}">
        <p14:creationId xmlns:p14="http://schemas.microsoft.com/office/powerpoint/2010/main" xmlns="" val="2973045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7926" y="1425371"/>
            <a:ext cx="1151774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b="1" dirty="0" smtClean="0">
                <a:cs typeface="B Nazanin" panose="00000400000000000000" pitchFamily="2" charset="-78"/>
              </a:rPr>
              <a:t>خلاصه: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بیمار آقای ۵۴ ساله با سابقه ۳ نوبت آنژیوگرافی که آخرین نوبت آن ۱ هفته قبل بوده است. در ساعت ۱۹:۰۰ با شکایت درد ناگهانی و شدید و تیر کشنده پشت بین دو کتف مراجعه کرده به همراه </a:t>
            </a:r>
            <a:r>
              <a:rPr lang="fa-IR" sz="2400" dirty="0" smtClean="0">
                <a:cs typeface="B Nazanin" panose="00000400000000000000" pitchFamily="2" charset="-78"/>
              </a:rPr>
              <a:t>همی پارزی</a:t>
            </a: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اندام های سمت چپ (دست چپ 3/5 پای چپ 1/5)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نبض ۴ اندام قرینه نبود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فشار خون در اندام های فوقانی ۲۰ تا تفاوت داشت.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بیمار سابقه ورزش دوچرخه سواری را روز قبل ذکر می کند.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موارد مثبت معاینه شامل تندرنس جنرالیزه پشت گردن و کمر به همراه کاهش حرکات اندام ها بود.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بیمار حس لمس سطحی و درجه حرارت نرمال بود.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سایر معاینات نرمال بود</a:t>
            </a:r>
          </a:p>
        </p:txBody>
      </p:sp>
    </p:spTree>
    <p:extLst>
      <p:ext uri="{BB962C8B-B14F-4D97-AF65-F5344CB8AC3E}">
        <p14:creationId xmlns:p14="http://schemas.microsoft.com/office/powerpoint/2010/main" xmlns="" val="3057277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6871" y="1388103"/>
            <a:ext cx="80356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DDX</a:t>
            </a:r>
            <a:r>
              <a:rPr lang="en-US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: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دایسکشن آئورت و عروق گردن به همراه استروک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انفارکشن میوکارد</a:t>
            </a:r>
            <a:endParaRPr lang="fa-IR" sz="28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ضایعات ایسکمیک مغزی و </a:t>
            </a:r>
            <a:r>
              <a:rPr lang="fa-IR" sz="2800" dirty="0" smtClean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نخاعی و قلبی</a:t>
            </a:r>
            <a:endParaRPr lang="fa-IR" sz="2800" dirty="0" smtClean="0">
              <a:solidFill>
                <a:srgbClr val="222222"/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سایر علل میلوپاتی شامل:</a:t>
            </a:r>
          </a:p>
          <a:p>
            <a:pPr algn="r" rtl="1"/>
            <a:r>
              <a:rPr lang="fa-IR" sz="2800" dirty="0" smtClean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علل اینترامدولاری: مانند انفارکت نخاع</a:t>
            </a:r>
          </a:p>
          <a:p>
            <a:pPr algn="r" rtl="1"/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علل اکسترا مدولاری: ضایعات فشارنده مانند دیسک های مهره ای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توده فشاری در نخاع گردنی یا </a:t>
            </a: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کمری</a:t>
            </a:r>
            <a:endParaRPr lang="fa-IR" sz="28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2881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87417" y="795639"/>
            <a:ext cx="90978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آزمایشات:</a:t>
            </a:r>
          </a:p>
          <a:p>
            <a:pPr algn="r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۱۴۰۲/۲/۳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Troponin: Negative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WBC: 6300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RBC: 4.9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Hemoglobin: 14.1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Hematocrit: 41.6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MCV: 84.4</a:t>
            </a:r>
          </a:p>
          <a:p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MCH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: 28.6</a:t>
            </a:r>
          </a:p>
          <a:p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MCHC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: 33.9</a:t>
            </a:r>
          </a:p>
          <a:p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Plt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: 229000</a:t>
            </a:r>
          </a:p>
          <a:p>
            <a:endParaRPr lang="en-US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Troponin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4h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: Negative</a:t>
            </a:r>
            <a:endParaRPr lang="en-US" sz="2400" b="0" i="0" dirty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40218" y="15366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SGOT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: 25</a:t>
            </a:r>
          </a:p>
          <a:p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SGPT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: 31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Alp: 152</a:t>
            </a:r>
          </a:p>
        </p:txBody>
      </p:sp>
      <p:sp>
        <p:nvSpPr>
          <p:cNvPr id="4" name="Rectangle 3"/>
          <p:cNvSpPr/>
          <p:nvPr/>
        </p:nvSpPr>
        <p:spPr>
          <a:xfrm>
            <a:off x="5440218" y="280035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PTT: 25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PT: 12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INR: 1</a:t>
            </a:r>
          </a:p>
        </p:txBody>
      </p:sp>
      <p:sp>
        <p:nvSpPr>
          <p:cNvPr id="5" name="Rectangle 4"/>
          <p:cNvSpPr/>
          <p:nvPr/>
        </p:nvSpPr>
        <p:spPr>
          <a:xfrm>
            <a:off x="5440218" y="4064082"/>
            <a:ext cx="127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BS: 161</a:t>
            </a:r>
          </a:p>
        </p:txBody>
      </p:sp>
      <p:sp>
        <p:nvSpPr>
          <p:cNvPr id="6" name="Rectangle 5"/>
          <p:cNvSpPr/>
          <p:nvPr/>
        </p:nvSpPr>
        <p:spPr>
          <a:xfrm>
            <a:off x="7811313" y="1536636"/>
            <a:ext cx="21850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Urea: 33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Cr: 1.08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Na: 137</a:t>
            </a:r>
          </a:p>
          <a:p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K: 3.6</a:t>
            </a:r>
          </a:p>
        </p:txBody>
      </p:sp>
    </p:spTree>
    <p:extLst>
      <p:ext uri="{BB962C8B-B14F-4D97-AF65-F5344CB8AC3E}">
        <p14:creationId xmlns:p14="http://schemas.microsoft.com/office/powerpoint/2010/main" xmlns="" val="4139849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6800" y="1314486"/>
            <a:ext cx="83681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اقدامات صورت گرفته برای بیمار:</a:t>
            </a:r>
          </a:p>
          <a:p>
            <a:pPr algn="just" rtl="1"/>
            <a:endParaRPr lang="fa-IR" sz="2400" b="1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پس از اخذ شرح حال در اورژانس بلافاصله اقدامات جهت استیبل کردن بیمار و ارسال آزمایشات روتین و تصویر برداری صورت گرفت.</a:t>
            </a:r>
          </a:p>
          <a:p>
            <a:pPr algn="just"/>
            <a:endParaRPr lang="fa-IR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/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1.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IV Line</a:t>
            </a:r>
          </a:p>
          <a:p>
            <a:pPr algn="just"/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2.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CBC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, Troponin</a:t>
            </a:r>
          </a:p>
          <a:p>
            <a:pPr algn="just"/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3. Cardiac Monitoring</a:t>
            </a:r>
          </a:p>
          <a:p>
            <a:pPr algn="just"/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4. Amp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M.S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5mg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IV stat</a:t>
            </a:r>
          </a:p>
          <a:p>
            <a:pPr algn="just"/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5. Amp Diazepam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2mg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IV stat</a:t>
            </a:r>
          </a:p>
          <a:p>
            <a:pPr algn="just"/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6.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CXR</a:t>
            </a:r>
            <a:endParaRPr lang="en-US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/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7. 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ویزیت قلب و نورولوژی</a:t>
            </a:r>
            <a:endParaRPr lang="fa-IR" sz="2400" b="0" i="0" dirty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9360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6435" y="2348683"/>
            <a:ext cx="95411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طبق ویزیت نورولوژی در ساعت 21:00 بیمار همی پارزی سمت چپ داشت با فورس 3/5 در دست چپ و فورس 1/5 در پای چپ.</a:t>
            </a: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بیمار هوشیار بوده و به علت درد شدید بسیار بی قرار بود.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3091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6435" y="2348683"/>
            <a:ext cx="95411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با توجه به تشخیص اولیه دایسکشن آئورت و یا عروق گردنی در ساعت 21:30 ویزیت قلب انجام شد که به دنبال آن برای بیمار، </a:t>
            </a:r>
            <a:r>
              <a:rPr lang="en-US" sz="2800" dirty="0" smtClean="0">
                <a:cs typeface="B Nazanin" panose="00000400000000000000" pitchFamily="2" charset="-78"/>
              </a:rPr>
              <a:t>EKG</a:t>
            </a:r>
            <a:r>
              <a:rPr lang="fa-IR" sz="2800" dirty="0" smtClean="0">
                <a:cs typeface="B Nazanin" panose="00000400000000000000" pitchFamily="2" charset="-78"/>
              </a:rPr>
              <a:t> و اگوکاردیوگرافی انجام گرفت که نرمال بود. سپس جهت بررسی مجدد از آنجایی که پروسه های تشخیصی انجام شده رد کننده دایسکشن آئورت نمی باشد، بیمار تحت </a:t>
            </a:r>
            <a:r>
              <a:rPr lang="en-US" sz="2800" dirty="0" smtClean="0">
                <a:cs typeface="B Nazanin" panose="00000400000000000000" pitchFamily="2" charset="-78"/>
              </a:rPr>
              <a:t>CT</a:t>
            </a:r>
            <a:r>
              <a:rPr lang="fa-IR" sz="2800" dirty="0" smtClean="0">
                <a:cs typeface="B Nazanin" panose="00000400000000000000" pitchFamily="2" charset="-78"/>
              </a:rPr>
              <a:t> آنژیوگرافی اورژانسی قرار گرفته که نرمال بود.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4872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1237" y="2865782"/>
            <a:ext cx="89500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بیمار بعد از </a:t>
            </a:r>
            <a:r>
              <a:rPr lang="en-US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CT</a:t>
            </a: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آنژیوگرافی مجددا معاینه و ویزیت نورولوژی شد. درمعاینه مجدد بیمار ضعف اندام تحتانی راست در حد </a:t>
            </a: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1/5 </a:t>
            </a: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پیدا کرده بود.</a:t>
            </a:r>
          </a:p>
          <a:p>
            <a:pPr algn="just" rtl="1"/>
            <a:r>
              <a:rPr lang="fa-IR" sz="2800" dirty="0" smtClean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همچنین حس بیمار در اندام های درگیر کاهش پیدا کرده بود.</a:t>
            </a:r>
          </a:p>
          <a:p>
            <a:pPr algn="just" rtl="1"/>
            <a:endParaRPr lang="fa-IR" sz="2800" b="0" i="0" dirty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2841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8946" y="2154582"/>
            <a:ext cx="89500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بیمار سپس با شک به میلوپاتی تحت </a:t>
            </a:r>
            <a:r>
              <a:rPr lang="en-US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MRI</a:t>
            </a: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اورژانسی ستون فقرات </a:t>
            </a: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نخاع توراسیک </a:t>
            </a: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و </a:t>
            </a: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گردن و کمر </a:t>
            </a:r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قرار گرفته که تشخیص هماتوم اپی دورال مطرح شد و با توجه به سیر پیشرونده علائم، به صورت اورژانسی به اتاق عمل منتقل شد.</a:t>
            </a:r>
          </a:p>
          <a:p>
            <a:pPr algn="just" rtl="1"/>
            <a:endParaRPr lang="fa-IR" sz="2800" dirty="0">
              <a:solidFill>
                <a:srgbClr val="222222"/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 rtl="1"/>
            <a:r>
              <a:rPr lang="fa-IR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بیمار بعد از جراحی دچار بهبود قابل توجه علائم شده بود که 3 روز بعد با ذکر علائم هشدار و توضیحات لازم با حال عمومی خوب از بیمارستان ترخیص شد.</a:t>
            </a:r>
            <a:endParaRPr lang="fa-IR" sz="2800" b="0" i="0" dirty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87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1272" y="1499076"/>
            <a:ext cx="102523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800" dirty="0" smtClean="0">
                <a:cs typeface="B Nazanin" panose="00000400000000000000" pitchFamily="2" charset="-78"/>
              </a:rPr>
              <a:t>ID</a:t>
            </a:r>
            <a:r>
              <a:rPr lang="fa-IR" sz="2800" dirty="0" smtClean="0">
                <a:cs typeface="B Nazanin" panose="00000400000000000000" pitchFamily="2" charset="-78"/>
              </a:rPr>
              <a:t> بیمار</a:t>
            </a:r>
            <a:r>
              <a:rPr lang="en-US" sz="2800" dirty="0" smtClean="0">
                <a:cs typeface="B Nazanin" panose="00000400000000000000" pitchFamily="2" charset="-78"/>
              </a:rPr>
              <a:t>:</a:t>
            </a:r>
            <a:r>
              <a:rPr lang="fa-IR" sz="2800" dirty="0" smtClean="0">
                <a:cs typeface="B Nazanin" panose="00000400000000000000" pitchFamily="2" charset="-78"/>
              </a:rPr>
              <a:t> آقای حسن مهدی زاده دئقه ۵۴ ساله اهل و ساکن رفسنجان شغل آزاد</a:t>
            </a:r>
          </a:p>
          <a:p>
            <a:pPr algn="r" rtl="1"/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en-US" sz="2800" dirty="0" err="1" smtClean="0">
                <a:cs typeface="B Nazanin" panose="00000400000000000000" pitchFamily="2" charset="-78"/>
              </a:rPr>
              <a:t>DoA</a:t>
            </a:r>
            <a:r>
              <a:rPr lang="fa-IR" sz="2800" dirty="0" smtClean="0">
                <a:cs typeface="B Nazanin" panose="00000400000000000000" pitchFamily="2" charset="-78"/>
              </a:rPr>
              <a:t>: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۱۴۰۲/۲/۳</a:t>
            </a:r>
            <a:r>
              <a:rPr lang="en-US" sz="2800" dirty="0" smtClean="0">
                <a:cs typeface="B Nazanin" panose="00000400000000000000" pitchFamily="2" charset="-78"/>
              </a:rPr>
              <a:t>  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algn="r" rtl="1"/>
            <a:r>
              <a:rPr lang="en-US" sz="2800" dirty="0" err="1" smtClean="0">
                <a:cs typeface="B Nazanin" panose="00000400000000000000" pitchFamily="2" charset="-78"/>
              </a:rPr>
              <a:t>ToA</a:t>
            </a:r>
            <a:r>
              <a:rPr lang="fa-IR" sz="2800" dirty="0" smtClean="0">
                <a:cs typeface="B Nazanin" panose="00000400000000000000" pitchFamily="2" charset="-78"/>
              </a:rPr>
              <a:t>: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۱۹:۰۰</a:t>
            </a:r>
          </a:p>
          <a:p>
            <a:pPr algn="r" rtl="1"/>
            <a:r>
              <a:rPr lang="en-US" sz="2800" dirty="0" err="1" smtClean="0">
                <a:cs typeface="B Nazanin" panose="00000400000000000000" pitchFamily="2" charset="-78"/>
              </a:rPr>
              <a:t>DoH</a:t>
            </a:r>
            <a:r>
              <a:rPr lang="fa-IR" sz="2800" dirty="0" smtClean="0">
                <a:cs typeface="B Nazanin" panose="00000400000000000000" pitchFamily="2" charset="-78"/>
              </a:rPr>
              <a:t>: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۱۴۰۲/۲/۳</a:t>
            </a:r>
          </a:p>
          <a:p>
            <a:pPr algn="r" rtl="1"/>
            <a:r>
              <a:rPr lang="en-US" sz="2800" dirty="0" err="1" smtClean="0">
                <a:cs typeface="B Nazanin" panose="00000400000000000000" pitchFamily="2" charset="-78"/>
              </a:rPr>
              <a:t>ToH</a:t>
            </a:r>
            <a:r>
              <a:rPr lang="fa-IR" sz="2800" dirty="0" smtClean="0">
                <a:cs typeface="B Nazanin" panose="00000400000000000000" pitchFamily="2" charset="-78"/>
              </a:rPr>
              <a:t>: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۲۱:۳۰</a:t>
            </a:r>
          </a:p>
          <a:p>
            <a:pPr algn="r" rtl="1"/>
            <a:r>
              <a:rPr lang="en-US" sz="2800" dirty="0" err="1" smtClean="0">
                <a:cs typeface="B Nazanin" panose="00000400000000000000" pitchFamily="2" charset="-78"/>
              </a:rPr>
              <a:t>SoH</a:t>
            </a:r>
            <a:r>
              <a:rPr lang="fa-IR" sz="2800" dirty="0" smtClean="0">
                <a:cs typeface="B Nazanin" panose="00000400000000000000" pitchFamily="2" charset="-78"/>
              </a:rPr>
              <a:t>: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خود بیمار و قابل اعتماد</a:t>
            </a:r>
          </a:p>
          <a:p>
            <a:pPr algn="r" rtl="1"/>
            <a:r>
              <a:rPr lang="en-US" sz="2800" dirty="0" err="1" smtClean="0">
                <a:cs typeface="B Nazanin" panose="00000400000000000000" pitchFamily="2" charset="-78"/>
              </a:rPr>
              <a:t>C.C</a:t>
            </a:r>
            <a:r>
              <a:rPr lang="fa-IR" sz="2800" dirty="0" smtClean="0">
                <a:cs typeface="B Nazanin" panose="00000400000000000000" pitchFamily="2" charset="-78"/>
              </a:rPr>
              <a:t>: 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درد پشت بین دو کتف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/>
            </a:r>
            <a:br>
              <a:rPr lang="fa-IR" sz="2800" dirty="0" smtClean="0">
                <a:cs typeface="B Nazanin" panose="00000400000000000000" pitchFamily="2" charset="-78"/>
              </a:rPr>
            </a:b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83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654" y="1526877"/>
            <a:ext cx="98829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800" dirty="0" smtClean="0">
                <a:cs typeface="B Nazanin" panose="00000400000000000000" pitchFamily="2" charset="-78"/>
              </a:rPr>
              <a:t>PI:</a:t>
            </a: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بیمار آقای ۵۴ ساله با سابقه بیماری قلبی و ۳ نوبت آنژیوگرافی با شکایت درد تیر کشنده بین دو کتف در ساعت ۷ بعد از ظهر روز ۳ اردیبهشت مراجعه می کند.</a:t>
            </a: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درد بیمار به صورت ناگهانی شروع شده، شدید است و ماهیت تیر کشنده و </a:t>
            </a:r>
            <a:r>
              <a:rPr lang="en-US" sz="2800" dirty="0" smtClean="0">
                <a:cs typeface="B Nazanin" panose="00000400000000000000" pitchFamily="2" charset="-78"/>
              </a:rPr>
              <a:t>sharp </a:t>
            </a:r>
            <a:r>
              <a:rPr lang="fa-IR" sz="2800" dirty="0" smtClean="0">
                <a:cs typeface="B Nazanin" panose="00000400000000000000" pitchFamily="2" charset="-78"/>
              </a:rPr>
              <a:t> دارد. به همراه تغییر پوزیشن </a:t>
            </a:r>
            <a:r>
              <a:rPr lang="fa-IR" sz="2800" dirty="0" smtClean="0">
                <a:cs typeface="B Nazanin" panose="00000400000000000000" pitchFamily="2" charset="-78"/>
              </a:rPr>
              <a:t>تغییری نکرده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و به گردن و مهره های فوقانی پشت بیمار نیز منتشر می شود.</a:t>
            </a: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از ساعت ۲۱:۰۰ بیمار دچار همی پارزی سمت چپ شده (با فورس دست چپ ۳/۵ و پای چپ ۱/۵) به همراه نرمال بودن حس سطحی بیمار.</a:t>
            </a:r>
          </a:p>
        </p:txBody>
      </p:sp>
    </p:spTree>
    <p:extLst>
      <p:ext uri="{BB962C8B-B14F-4D97-AF65-F5344CB8AC3E}">
        <p14:creationId xmlns:p14="http://schemas.microsoft.com/office/powerpoint/2010/main" xmlns="" val="91058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0811"/>
            <a:ext cx="110466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400" dirty="0" err="1" smtClean="0">
                <a:cs typeface="B Nazanin" panose="00000400000000000000" pitchFamily="2" charset="-78"/>
              </a:rPr>
              <a:t>PMH</a:t>
            </a:r>
            <a:r>
              <a:rPr lang="en-US" sz="2400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r>
              <a:rPr lang="en-US" sz="2400" dirty="0" err="1" smtClean="0">
                <a:cs typeface="B Nazanin" panose="00000400000000000000" pitchFamily="2" charset="-78"/>
              </a:rPr>
              <a:t>HTN</a:t>
            </a:r>
            <a:r>
              <a:rPr lang="fa-IR" sz="2400" dirty="0" smtClean="0">
                <a:cs typeface="B Nazanin" panose="00000400000000000000" pitchFamily="2" charset="-78"/>
              </a:rPr>
              <a:t>، </a:t>
            </a:r>
            <a:r>
              <a:rPr lang="en-US" sz="2400" dirty="0" err="1" smtClean="0">
                <a:cs typeface="B Nazanin" panose="00000400000000000000" pitchFamily="2" charset="-78"/>
              </a:rPr>
              <a:t>HLP</a:t>
            </a:r>
            <a:r>
              <a:rPr lang="fa-IR" sz="2400" dirty="0" smtClean="0">
                <a:cs typeface="B Nazanin" panose="00000400000000000000" pitchFamily="2" charset="-78"/>
              </a:rPr>
              <a:t>، بیماری قلبی به همراه سه نوبت آنژیوگرافی که آخرین نوبت آن یک هفته قبل از مراجعه بوده است‌.</a:t>
            </a: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rtl="1"/>
            <a:r>
              <a:rPr lang="en-US" sz="2400" dirty="0" smtClean="0">
                <a:cs typeface="B Nazanin" panose="00000400000000000000" pitchFamily="2" charset="-78"/>
              </a:rPr>
              <a:t>DH: </a:t>
            </a:r>
          </a:p>
          <a:p>
            <a:pPr rtl="1"/>
            <a:r>
              <a:rPr lang="en-US" sz="2400" dirty="0" smtClean="0">
                <a:cs typeface="B Nazanin" panose="00000400000000000000" pitchFamily="2" charset="-78"/>
              </a:rPr>
              <a:t>Tab </a:t>
            </a:r>
            <a:r>
              <a:rPr lang="en-US" sz="2400" dirty="0" err="1" smtClean="0">
                <a:cs typeface="B Nazanin" panose="00000400000000000000" pitchFamily="2" charset="-78"/>
              </a:rPr>
              <a:t>Osvix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en-US" sz="2400" dirty="0" err="1" smtClean="0">
                <a:cs typeface="B Nazanin" panose="00000400000000000000" pitchFamily="2" charset="-78"/>
              </a:rPr>
              <a:t>75mg</a:t>
            </a:r>
            <a:r>
              <a:rPr lang="en-US" sz="2400" dirty="0" smtClean="0">
                <a:cs typeface="B Nazanin" panose="00000400000000000000" pitchFamily="2" charset="-78"/>
              </a:rPr>
              <a:t> Daily</a:t>
            </a:r>
          </a:p>
          <a:p>
            <a:pPr rtl="1"/>
            <a:r>
              <a:rPr lang="en-US" sz="2400" dirty="0" smtClean="0">
                <a:cs typeface="B Nazanin" panose="00000400000000000000" pitchFamily="2" charset="-78"/>
              </a:rPr>
              <a:t>Tab </a:t>
            </a:r>
            <a:r>
              <a:rPr lang="en-US" sz="2400" dirty="0" err="1" smtClean="0">
                <a:cs typeface="B Nazanin" panose="00000400000000000000" pitchFamily="2" charset="-78"/>
              </a:rPr>
              <a:t>Atrovastatin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en-US" sz="2400" dirty="0" err="1" smtClean="0">
                <a:cs typeface="B Nazanin" panose="00000400000000000000" pitchFamily="2" charset="-78"/>
              </a:rPr>
              <a:t>40mg</a:t>
            </a:r>
            <a:r>
              <a:rPr lang="en-US" sz="2400" dirty="0" smtClean="0">
                <a:cs typeface="B Nazanin" panose="00000400000000000000" pitchFamily="2" charset="-78"/>
              </a:rPr>
              <a:t> Daily</a:t>
            </a:r>
          </a:p>
          <a:p>
            <a:pPr rtl="1"/>
            <a:r>
              <a:rPr lang="en-US" sz="2400" dirty="0" smtClean="0">
                <a:cs typeface="B Nazanin" panose="00000400000000000000" pitchFamily="2" charset="-78"/>
              </a:rPr>
              <a:t>Tab </a:t>
            </a:r>
            <a:r>
              <a:rPr lang="en-US" sz="2400" dirty="0" err="1" smtClean="0">
                <a:cs typeface="B Nazanin" panose="00000400000000000000" pitchFamily="2" charset="-78"/>
              </a:rPr>
              <a:t>Metoral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en-US" sz="2400" dirty="0" err="1" smtClean="0">
                <a:cs typeface="B Nazanin" panose="00000400000000000000" pitchFamily="2" charset="-78"/>
              </a:rPr>
              <a:t>50mg</a:t>
            </a:r>
            <a:r>
              <a:rPr lang="en-US" sz="2400" dirty="0" smtClean="0">
                <a:cs typeface="B Nazanin" panose="00000400000000000000" pitchFamily="2" charset="-78"/>
              </a:rPr>
              <a:t> Daily</a:t>
            </a:r>
          </a:p>
          <a:p>
            <a:pPr rtl="1"/>
            <a:r>
              <a:rPr lang="en-US" sz="2400" dirty="0" smtClean="0">
                <a:cs typeface="B Nazanin" panose="00000400000000000000" pitchFamily="2" charset="-78"/>
              </a:rPr>
              <a:t>Tab Captopril </a:t>
            </a:r>
            <a:r>
              <a:rPr lang="en-US" sz="2400" dirty="0" err="1" smtClean="0">
                <a:cs typeface="B Nazanin" panose="00000400000000000000" pitchFamily="2" charset="-78"/>
              </a:rPr>
              <a:t>25mg</a:t>
            </a:r>
            <a:r>
              <a:rPr lang="en-US" sz="2400" dirty="0" smtClean="0">
                <a:cs typeface="B Nazanin" panose="00000400000000000000" pitchFamily="2" charset="-78"/>
              </a:rPr>
              <a:t> Bid</a:t>
            </a:r>
          </a:p>
          <a:p>
            <a:pPr rtl="1"/>
            <a:r>
              <a:rPr lang="en-US" sz="2400" dirty="0" smtClean="0">
                <a:cs typeface="B Nazanin" panose="00000400000000000000" pitchFamily="2" charset="-78"/>
              </a:rPr>
              <a:t>Tab </a:t>
            </a:r>
            <a:r>
              <a:rPr lang="en-US" sz="2400" dirty="0" err="1" smtClean="0">
                <a:cs typeface="B Nazanin" panose="00000400000000000000" pitchFamily="2" charset="-78"/>
              </a:rPr>
              <a:t>A.S.A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en-US" sz="2400" dirty="0" err="1" smtClean="0">
                <a:cs typeface="B Nazanin" panose="00000400000000000000" pitchFamily="2" charset="-78"/>
              </a:rPr>
              <a:t>80mg</a:t>
            </a:r>
            <a:r>
              <a:rPr lang="en-US" sz="2400" dirty="0" smtClean="0">
                <a:cs typeface="B Nazanin" panose="00000400000000000000" pitchFamily="2" charset="-78"/>
              </a:rPr>
              <a:t> Daily</a:t>
            </a:r>
          </a:p>
          <a:p>
            <a:pPr algn="r" rtl="1"/>
            <a:endParaRPr lang="en-US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en-US" sz="2400" dirty="0" err="1" smtClean="0">
                <a:cs typeface="B Nazanin" panose="00000400000000000000" pitchFamily="2" charset="-78"/>
              </a:rPr>
              <a:t>F.H</a:t>
            </a:r>
            <a:r>
              <a:rPr lang="fa-IR" sz="2400" dirty="0" smtClean="0">
                <a:cs typeface="B Nazanin" panose="00000400000000000000" pitchFamily="2" charset="-78"/>
              </a:rPr>
              <a:t>: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بدون سابقه بیماری خانوادگی از نظر قلبی و فشار خون</a:t>
            </a: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en-US" sz="2400" dirty="0" err="1" smtClean="0">
                <a:cs typeface="B Nazanin" panose="00000400000000000000" pitchFamily="2" charset="-78"/>
              </a:rPr>
              <a:t>S.H</a:t>
            </a:r>
            <a:r>
              <a:rPr lang="fa-IR" sz="2400" dirty="0" smtClean="0">
                <a:cs typeface="B Nazanin" panose="00000400000000000000" pitchFamily="2" charset="-78"/>
              </a:rPr>
              <a:t>: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مصرف دخانیات نداشت. بیمار سابقه ورزش دوچرخه سواری را به مدت طولانی روز قبل از مراجعه ذکر می کند.</a:t>
            </a: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en-US" sz="2400" dirty="0" err="1" smtClean="0">
                <a:cs typeface="B Nazanin" panose="00000400000000000000" pitchFamily="2" charset="-78"/>
              </a:rPr>
              <a:t>A.H</a:t>
            </a:r>
            <a:r>
              <a:rPr lang="fa-IR" sz="2400" dirty="0" smtClean="0">
                <a:cs typeface="B Nazanin" panose="00000400000000000000" pitchFamily="2" charset="-78"/>
              </a:rPr>
              <a:t>: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بدون سابقه حساسیت دارویی و غذایی</a:t>
            </a:r>
          </a:p>
        </p:txBody>
      </p:sp>
    </p:spTree>
    <p:extLst>
      <p:ext uri="{BB962C8B-B14F-4D97-AF65-F5344CB8AC3E}">
        <p14:creationId xmlns:p14="http://schemas.microsoft.com/office/powerpoint/2010/main" xmlns="" val="156164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8182" y="603332"/>
            <a:ext cx="896850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800" dirty="0" smtClean="0">
                <a:cs typeface="B Nazanin" panose="00000400000000000000" pitchFamily="2" charset="-78"/>
              </a:rPr>
              <a:t>Review of Systems:</a:t>
            </a:r>
          </a:p>
          <a:p>
            <a:pPr algn="just" rtl="1"/>
            <a:r>
              <a:rPr lang="en-US" sz="2800" dirty="0" smtClean="0">
                <a:cs typeface="B Nazanin" panose="00000400000000000000" pitchFamily="2" charset="-78"/>
              </a:rPr>
              <a:t/>
            </a:r>
            <a:br>
              <a:rPr lang="en-US" sz="2800" dirty="0" smtClean="0">
                <a:cs typeface="B Nazanin" panose="00000400000000000000" pitchFamily="2" charset="-78"/>
              </a:rPr>
            </a:br>
            <a:endParaRPr lang="en-US" sz="28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سردرد، سرگیجه، دوبینی، تاری دید، بی اختیاری ادرار و مدفوع، بی حسی ناحیه پرینه، اختلال تکلم، تهوع و استفراغ، نوسان دار بودن علائم منفی بود.</a:t>
            </a:r>
          </a:p>
          <a:p>
            <a:pPr algn="just" rtl="1"/>
            <a:endParaRPr lang="fa-IR" sz="28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تشنج، لرزش اندام ها، سنکوپ، سیاهی رفتن چشم ها، اختلال خواب، عصبی بودن، اختلال حافظه، تغییرات خلق و خو، اختلال بلع، وزوز گوش، کاهش شنوایی منفی بود.</a:t>
            </a:r>
            <a:br>
              <a:rPr lang="fa-IR" sz="2800" dirty="0" smtClean="0">
                <a:cs typeface="B Nazanin" panose="00000400000000000000" pitchFamily="2" charset="-78"/>
              </a:rPr>
            </a:br>
            <a:endParaRPr lang="fa-IR" sz="28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درد بین دو کتف همراه با ضعف عضلانی اندام ها سمت چپ به همراه ضعف عضلانی و درد شدید در کمر.</a:t>
            </a:r>
          </a:p>
          <a:p>
            <a:pPr algn="just" rtl="1"/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7637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0473" y="1480602"/>
            <a:ext cx="88761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800" dirty="0" smtClean="0">
                <a:cs typeface="B Nazanin" panose="00000400000000000000" pitchFamily="2" charset="-78"/>
              </a:rPr>
              <a:t>GA:</a:t>
            </a: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بیمار آقای مسن خوابیده روی تخت </a:t>
            </a:r>
            <a:r>
              <a:rPr lang="en-US" sz="2800" dirty="0" smtClean="0">
                <a:cs typeface="B Nazanin" panose="00000400000000000000" pitchFamily="2" charset="-78"/>
              </a:rPr>
              <a:t>ill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و </a:t>
            </a:r>
            <a:r>
              <a:rPr lang="en-US" sz="2800" dirty="0" smtClean="0">
                <a:cs typeface="B Nazanin" panose="00000400000000000000" pitchFamily="2" charset="-78"/>
              </a:rPr>
              <a:t>Toxic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است و در دیسترس و درد به سر می برد. ارینته به مکان، زمان و شخص است. هوشیار و پاسخگوست.</a:t>
            </a: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/>
            </a:r>
            <a:br>
              <a:rPr lang="fa-IR" sz="2800" dirty="0" smtClean="0">
                <a:cs typeface="B Nazanin" panose="00000400000000000000" pitchFamily="2" charset="-78"/>
              </a:rPr>
            </a:br>
            <a:endParaRPr lang="fa-IR" sz="2800" dirty="0" smtClean="0">
              <a:cs typeface="B Nazanin" panose="00000400000000000000" pitchFamily="2" charset="-78"/>
            </a:endParaRPr>
          </a:p>
          <a:p>
            <a:pPr rtl="1"/>
            <a:r>
              <a:rPr lang="en-US" sz="2800" dirty="0" smtClean="0">
                <a:cs typeface="B Nazanin" panose="00000400000000000000" pitchFamily="2" charset="-78"/>
              </a:rPr>
              <a:t>Vital Signs:</a:t>
            </a:r>
          </a:p>
          <a:p>
            <a:pPr algn="just" rtl="1"/>
            <a:r>
              <a:rPr lang="en-US" sz="2800" dirty="0" smtClean="0">
                <a:cs typeface="B Nazanin" panose="00000400000000000000" pitchFamily="2" charset="-78"/>
              </a:rPr>
              <a:t>PR: 90  RR: 18  BP: (R): 19/8 (L): 16/10  %</a:t>
            </a:r>
            <a:r>
              <a:rPr lang="en-US" sz="2800" dirty="0" err="1" smtClean="0">
                <a:cs typeface="B Nazanin" panose="00000400000000000000" pitchFamily="2" charset="-78"/>
              </a:rPr>
              <a:t>O2</a:t>
            </a:r>
            <a:r>
              <a:rPr lang="en-US" sz="2800" dirty="0" smtClean="0">
                <a:cs typeface="B Nazanin" panose="00000400000000000000" pitchFamily="2" charset="-78"/>
              </a:rPr>
              <a:t>: %99</a:t>
            </a:r>
          </a:p>
          <a:p>
            <a:pPr algn="just" rtl="1"/>
            <a:r>
              <a:rPr lang="en-US" sz="2800" dirty="0" smtClean="0">
                <a:cs typeface="B Nazanin" panose="00000400000000000000" pitchFamily="2" charset="-78"/>
              </a:rPr>
              <a:t/>
            </a:r>
            <a:br>
              <a:rPr lang="en-US" sz="2800" dirty="0" smtClean="0">
                <a:cs typeface="B Nazanin" panose="00000400000000000000" pitchFamily="2" charset="-78"/>
              </a:rPr>
            </a:b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3215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9490" y="481072"/>
            <a:ext cx="97535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400" dirty="0" err="1" smtClean="0">
                <a:cs typeface="B Nazanin" panose="00000400000000000000" pitchFamily="2" charset="-78"/>
              </a:rPr>
              <a:t>Ph.E</a:t>
            </a:r>
            <a:r>
              <a:rPr lang="en-US" sz="2400" dirty="0" smtClean="0">
                <a:cs typeface="B Nazanin" panose="00000400000000000000" pitchFamily="2" charset="-78"/>
              </a:rPr>
              <a:t>: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در زمان معاینه بیمار به علت درد شدید بسیار بی قرار بود</a:t>
            </a:r>
          </a:p>
          <a:p>
            <a:pPr algn="just" rtl="1"/>
            <a:endParaRPr lang="fa-IR" sz="2400" b="1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b="1" dirty="0" smtClean="0">
                <a:cs typeface="B Nazanin" panose="00000400000000000000" pitchFamily="2" charset="-78"/>
              </a:rPr>
              <a:t>معاینه نورولوژیک: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سطح هوشیاری: </a:t>
            </a:r>
            <a:r>
              <a:rPr lang="en-US" sz="2400" dirty="0" smtClean="0">
                <a:cs typeface="B Nazanin" panose="00000400000000000000" pitchFamily="2" charset="-78"/>
              </a:rPr>
              <a:t>awake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کیفیت هوشیاری: </a:t>
            </a:r>
            <a:r>
              <a:rPr lang="en-US" sz="2400" dirty="0" smtClean="0">
                <a:cs typeface="B Nazanin" panose="00000400000000000000" pitchFamily="2" charset="-78"/>
              </a:rPr>
              <a:t>alert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rtl="1"/>
            <a:r>
              <a:rPr lang="en-US" sz="2400" dirty="0" smtClean="0">
                <a:cs typeface="B Nazanin" panose="00000400000000000000" pitchFamily="2" charset="-78"/>
              </a:rPr>
              <a:t>Mini mental state exam:   NL</a:t>
            </a:r>
          </a:p>
          <a:p>
            <a:pPr algn="just" rtl="1"/>
            <a:r>
              <a:rPr lang="en-US" sz="2400" dirty="0" smtClean="0">
                <a:cs typeface="B Nazanin" panose="00000400000000000000" pitchFamily="2" charset="-78"/>
              </a:rPr>
              <a:t>Mental status</a:t>
            </a:r>
            <a:r>
              <a:rPr lang="fa-IR" sz="2400" dirty="0" smtClean="0">
                <a:cs typeface="B Nazanin" panose="00000400000000000000" pitchFamily="2" charset="-78"/>
              </a:rPr>
              <a:t>: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ارینته به مکان-زمان- شخص. </a:t>
            </a:r>
            <a:r>
              <a:rPr lang="en-US" sz="2400" dirty="0" smtClean="0">
                <a:cs typeface="B Nazanin" panose="00000400000000000000" pitchFamily="2" charset="-78"/>
              </a:rPr>
              <a:t>Attention</a:t>
            </a: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و </a:t>
            </a:r>
            <a:r>
              <a:rPr lang="en-US" sz="2400" dirty="0" smtClean="0">
                <a:cs typeface="B Nazanin" panose="00000400000000000000" pitchFamily="2" charset="-78"/>
              </a:rPr>
              <a:t>calculation</a:t>
            </a: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نرمال است.</a:t>
            </a:r>
          </a:p>
          <a:p>
            <a:pPr algn="just" rtl="1"/>
            <a:r>
              <a:rPr lang="en-US" sz="2400" dirty="0" smtClean="0">
                <a:cs typeface="B Nazanin" panose="00000400000000000000" pitchFamily="2" charset="-78"/>
              </a:rPr>
              <a:t>Language</a:t>
            </a:r>
            <a:r>
              <a:rPr lang="fa-IR" sz="2400" dirty="0" smtClean="0">
                <a:cs typeface="B Nazanin" panose="00000400000000000000" pitchFamily="2" charset="-78"/>
              </a:rPr>
              <a:t>: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نرمال (</a:t>
            </a:r>
            <a:r>
              <a:rPr lang="en-US" sz="2400" dirty="0" smtClean="0">
                <a:cs typeface="B Nazanin" panose="00000400000000000000" pitchFamily="2" charset="-78"/>
              </a:rPr>
              <a:t>reading, repeating, writing, fluency</a:t>
            </a:r>
            <a:r>
              <a:rPr lang="fa-IR" sz="2400" dirty="0" smtClean="0">
                <a:cs typeface="B Nazanin" panose="00000400000000000000" pitchFamily="2" charset="-78"/>
              </a:rPr>
              <a:t>)</a:t>
            </a:r>
            <a:endParaRPr lang="en-US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en-US" sz="2400" dirty="0" smtClean="0">
                <a:cs typeface="B Nazanin" panose="00000400000000000000" pitchFamily="2" charset="-78"/>
              </a:rPr>
              <a:t>Memory</a:t>
            </a:r>
            <a:r>
              <a:rPr lang="fa-IR" sz="2400" dirty="0" smtClean="0">
                <a:cs typeface="B Nazanin" panose="00000400000000000000" pitchFamily="2" charset="-78"/>
              </a:rPr>
              <a:t>: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نرمال (</a:t>
            </a:r>
            <a:r>
              <a:rPr lang="en-US" sz="2400" dirty="0" smtClean="0">
                <a:cs typeface="B Nazanin" panose="00000400000000000000" pitchFamily="2" charset="-78"/>
              </a:rPr>
              <a:t>immediate, recent, remote</a:t>
            </a:r>
            <a:r>
              <a:rPr lang="fa-IR" sz="2400" dirty="0" smtClean="0">
                <a:cs typeface="B Nazanin" panose="00000400000000000000" pitchFamily="2" charset="-78"/>
              </a:rPr>
              <a:t>)</a:t>
            </a:r>
            <a:endParaRPr lang="en-US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en-US" sz="2400" dirty="0" err="1" smtClean="0">
                <a:cs typeface="B Nazanin" panose="00000400000000000000" pitchFamily="2" charset="-78"/>
              </a:rPr>
              <a:t>Mood&amp;Behaving</a:t>
            </a:r>
            <a:r>
              <a:rPr lang="fa-IR" sz="2400" dirty="0" smtClean="0">
                <a:cs typeface="B Nazanin" panose="00000400000000000000" pitchFamily="2" charset="-78"/>
              </a:rPr>
              <a:t>: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هذیان و توهم نداشت قضاوت نرمال بود.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/>
            </a:r>
            <a:br>
              <a:rPr lang="fa-IR" sz="2400" dirty="0" smtClean="0">
                <a:cs typeface="B Nazanin" panose="00000400000000000000" pitchFamily="2" charset="-78"/>
              </a:rPr>
            </a:b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b="1" dirty="0" smtClean="0">
                <a:cs typeface="B Nazanin" panose="00000400000000000000" pitchFamily="2" charset="-78"/>
              </a:rPr>
              <a:t>معاینه اعصاب کرانیال: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زوج های ۱ تا ۱۲ نرمال بود.</a:t>
            </a:r>
          </a:p>
        </p:txBody>
      </p:sp>
    </p:spTree>
    <p:extLst>
      <p:ext uri="{BB962C8B-B14F-4D97-AF65-F5344CB8AC3E}">
        <p14:creationId xmlns:p14="http://schemas.microsoft.com/office/powerpoint/2010/main" xmlns="" val="386685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4909" y="594141"/>
            <a:ext cx="946727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معاینه حرکت:</a:t>
            </a:r>
          </a:p>
          <a:p>
            <a:pPr algn="just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تندرنس جنرالیزه پشت گردن و </a:t>
            </a:r>
            <a:r>
              <a:rPr lang="fa-IR" sz="2400" dirty="0" smtClean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مهره های فوقانی پشت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داشت.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Bulk </a:t>
            </a:r>
            <a:r>
              <a:rPr lang="fa-IR" sz="2400" dirty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نرمال بود.</a:t>
            </a:r>
            <a:endParaRPr lang="fa-IR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 rtl="1"/>
            <a:endParaRPr lang="fa-IR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 rtl="1"/>
            <a:r>
              <a:rPr lang="fa-IR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فورس اندام ها:</a:t>
            </a:r>
          </a:p>
          <a:p>
            <a:pPr algn="just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ابتدای معاینه(۲۱:۰۰): دست چپ: ۳/۵ پای چپ ۱/۵ دست و پای راست نرمال بود.</a:t>
            </a:r>
          </a:p>
          <a:p>
            <a:pPr algn="just" rtl="1"/>
            <a:endParaRPr lang="fa-IR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 rtl="1"/>
            <a:r>
              <a:rPr lang="fa-IR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رفلکس ها:</a:t>
            </a:r>
          </a:p>
          <a:p>
            <a:pPr algn="just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پلانتار رفلکس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mute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بود</a:t>
            </a:r>
          </a:p>
          <a:p>
            <a:pPr algn="just" rtl="1"/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Biceps, triceps,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bracioradialis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در اندام فوقانی +2 و در اندام تحتانی +1 بود.</a:t>
            </a:r>
            <a:endParaRPr lang="fa-IR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 rtl="1"/>
            <a:endParaRPr lang="fa-IR" sz="2400" b="1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b="1" dirty="0" smtClean="0">
                <a:cs typeface="B Nazanin" panose="00000400000000000000" pitchFamily="2" charset="-78"/>
              </a:rPr>
              <a:t>معاینه </a:t>
            </a:r>
            <a:r>
              <a:rPr lang="fa-IR" sz="2400" b="1" dirty="0">
                <a:cs typeface="B Nazanin" panose="00000400000000000000" pitchFamily="2" charset="-78"/>
              </a:rPr>
              <a:t>حسی</a:t>
            </a:r>
            <a:r>
              <a:rPr lang="en-US" sz="2400" b="1" dirty="0">
                <a:cs typeface="B Nazanin" panose="00000400000000000000" pitchFamily="2" charset="-78"/>
              </a:rPr>
              <a:t>:</a:t>
            </a:r>
          </a:p>
          <a:p>
            <a:pPr algn="just" rtl="1"/>
            <a:r>
              <a:rPr lang="fa-IR" sz="2400" dirty="0">
                <a:cs typeface="B Nazanin" panose="00000400000000000000" pitchFamily="2" charset="-78"/>
              </a:rPr>
              <a:t>لمس سطحی، درجه حرارت و درد نرمال بود.</a:t>
            </a:r>
          </a:p>
          <a:p>
            <a:pPr algn="just" rtl="1"/>
            <a:endParaRPr lang="fa-IR" sz="2400" dirty="0">
              <a:cs typeface="B Nazanin" panose="00000400000000000000" pitchFamily="2" charset="-78"/>
            </a:endParaRPr>
          </a:p>
          <a:p>
            <a:pPr algn="just" rtl="1"/>
            <a:r>
              <a:rPr lang="fa-IR" sz="2400" b="1" dirty="0">
                <a:cs typeface="B Nazanin" panose="00000400000000000000" pitchFamily="2" charset="-78"/>
              </a:rPr>
              <a:t>حس های </a:t>
            </a:r>
            <a:r>
              <a:rPr lang="en-US" sz="2400" b="1" dirty="0">
                <a:cs typeface="B Nazanin" panose="00000400000000000000" pitchFamily="2" charset="-78"/>
              </a:rPr>
              <a:t>cortical</a:t>
            </a:r>
            <a:r>
              <a:rPr lang="fa-IR" sz="2400" b="1" dirty="0">
                <a:cs typeface="B Nazanin" panose="00000400000000000000" pitchFamily="2" charset="-78"/>
              </a:rPr>
              <a:t>:</a:t>
            </a:r>
          </a:p>
          <a:p>
            <a:pPr algn="just" rtl="1"/>
            <a:r>
              <a:rPr lang="fa-IR" sz="2400" dirty="0">
                <a:cs typeface="B Nazanin" panose="00000400000000000000" pitchFamily="2" charset="-78"/>
              </a:rPr>
              <a:t>نرمال بودند‌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6852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2947" y="557610"/>
            <a:ext cx="1072341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معاینه مخچه:</a:t>
            </a:r>
          </a:p>
          <a:p>
            <a:pPr algn="just" rtl="1"/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Heal to chin, finger to nose 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در سمت راست نرمال 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بودند.</a:t>
            </a:r>
          </a:p>
          <a:p>
            <a:pPr algn="just" rtl="1"/>
            <a:r>
              <a:rPr lang="en-US" sz="2400" dirty="0" err="1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romberg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, </a:t>
            </a:r>
            <a:r>
              <a:rPr lang="en-US" sz="2400" dirty="0" err="1" smtClean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rebond</a:t>
            </a:r>
            <a:r>
              <a:rPr lang="fa-IR" sz="2400" dirty="0" smtClean="0">
                <a:solidFill>
                  <a:srgbClr val="22222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 انجام نشد.</a:t>
            </a:r>
            <a:endParaRPr lang="fa-IR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 rtl="1"/>
            <a:endParaRPr lang="fa-IR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 rtl="1"/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Gait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بیمار قابل ارزیابی نبود.</a:t>
            </a:r>
          </a:p>
          <a:p>
            <a:pPr algn="just" rtl="1"/>
            <a:endParaRPr lang="fa-IR" sz="2400" b="1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 rtl="1"/>
            <a:r>
              <a:rPr lang="fa-IR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معاینه سر و گردن:</a:t>
            </a:r>
          </a:p>
          <a:p>
            <a:pPr algn="just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تراشه در خط وسط بود.</a:t>
            </a:r>
          </a:p>
          <a:p>
            <a:pPr algn="just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شواهدی از تروما به سر مشاهده نشد.</a:t>
            </a:r>
          </a:p>
          <a:p>
            <a:pPr algn="just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تندرنس سینوس نداشت</a:t>
            </a:r>
          </a:p>
          <a:p>
            <a:pPr algn="just" rtl="1"/>
            <a:endParaRPr lang="fa-IR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just"/>
            <a:r>
              <a:rPr lang="en-US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Chest:</a:t>
            </a:r>
          </a:p>
          <a:p>
            <a:pPr algn="just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سمع ریه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clear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بدون رال حرکات قفسه سینه سیمتریک بود بدون رتراکشن بین دنده ای.</a:t>
            </a:r>
          </a:p>
          <a:p>
            <a:pPr algn="just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سمع قلب نرمال بدون سوفل،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s1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و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s2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سمع شد. نبض ۴ اندام در اندام فوقانی چپ و راست ۴ تا تفاوت داشت.</a:t>
            </a:r>
          </a:p>
          <a:p>
            <a:pPr algn="just" rtl="1"/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Capillary filling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نرمال بود.</a:t>
            </a:r>
          </a:p>
          <a:p>
            <a:pPr algn="just" rtl="1"/>
            <a:r>
              <a:rPr lang="fa-IR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B Nazanin" panose="00000400000000000000" pitchFamily="2" charset="-78"/>
              </a:rPr>
              <a:t>شکم در مشاهده بدون اسکار، استریا و ورید دیلاته در لمس بدون توده و ندول و تندرنس و گاردینگ.</a:t>
            </a:r>
            <a:endParaRPr lang="fa-IR" sz="2400" b="0" i="0" dirty="0">
              <a:solidFill>
                <a:srgbClr val="222222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804456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389</TotalTime>
  <Words>1021</Words>
  <Application>Microsoft Office PowerPoint</Application>
  <PresentationFormat>Custom</PresentationFormat>
  <Paragraphs>148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Wisp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sina ham</dc:creator>
  <cp:lastModifiedBy>internet</cp:lastModifiedBy>
  <cp:revision>16</cp:revision>
  <dcterms:created xsi:type="dcterms:W3CDTF">2023-05-08T18:55:04Z</dcterms:created>
  <dcterms:modified xsi:type="dcterms:W3CDTF">2023-05-10T06:20:07Z</dcterms:modified>
</cp:coreProperties>
</file>