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1" r:id="rId3"/>
    <p:sldId id="257" r:id="rId4"/>
    <p:sldId id="270" r:id="rId5"/>
    <p:sldId id="258" r:id="rId6"/>
    <p:sldId id="259" r:id="rId7"/>
    <p:sldId id="267" r:id="rId8"/>
    <p:sldId id="260" r:id="rId9"/>
    <p:sldId id="268" r:id="rId10"/>
    <p:sldId id="262" r:id="rId11"/>
    <p:sldId id="264" r:id="rId12"/>
    <p:sldId id="269" r:id="rId13"/>
    <p:sldId id="263" r:id="rId14"/>
    <p:sldId id="261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936E43F-F1F1-4F97-939B-9EC353407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026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64F59-C49C-4FBB-9350-35C25CD58B5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998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4F6F4-E424-4321-AED2-045E837D48E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489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74A7E-D90D-46C6-A387-2DED1F86EE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741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777DF-A3FC-4BC7-97FF-16B13B98DC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2202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CED91-03A1-4046-8694-0ACEAB2409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26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5C4D-1324-419E-A919-08D06F4680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46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22153-877E-4C38-B3D0-F10189382E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232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518C7-3A3F-456D-A72A-A65C8896701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41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04AA2-161E-49A8-86CF-E469459A66D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088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13DAD-6EBD-4F88-B5A4-0787B15725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187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936E43F-F1F1-4F97-939B-9EC3534074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3675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64F59-C49C-4FBB-9350-35C25CD58B5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777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4F6F4-E424-4321-AED2-045E837D48E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580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74A7E-D90D-46C6-A387-2DED1F86EE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1642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777DF-A3FC-4BC7-97FF-16B13B98DC6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3384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CED91-03A1-4046-8694-0ACEAB2409B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1826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5C4D-1324-419E-A919-08D06F4680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7048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F22153-877E-4C38-B3D0-F10189382E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0059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518C7-3A3F-456D-A72A-A65C8896701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3801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04AA2-161E-49A8-86CF-E469459A66D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2900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13DAD-6EBD-4F88-B5A4-0787B15725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951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485598-228B-4B15-B742-22EC47606CBF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35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485598-228B-4B15-B742-22EC47606CBF}" type="slidenum">
              <a:rPr lang="en-US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5060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199" y="533401"/>
            <a:ext cx="6931025" cy="1600199"/>
          </a:xfrm>
        </p:spPr>
        <p:txBody>
          <a:bodyPr/>
          <a:lstStyle/>
          <a:p>
            <a:pPr algn="ctr"/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Poststreptococcal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Glomerulonephritis</a:t>
            </a:r>
            <a:endParaRPr lang="fa-IR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613" y="3124200"/>
            <a:ext cx="7313612" cy="1371600"/>
          </a:xfrm>
        </p:spPr>
        <p:txBody>
          <a:bodyPr/>
          <a:lstStyle/>
          <a:p>
            <a:pPr algn="ctr"/>
            <a:r>
              <a:rPr lang="en-US" sz="3600" b="1" i="1" dirty="0" err="1" smtClean="0"/>
              <a:t>Dr.JAMSHIDI</a:t>
            </a:r>
            <a:endParaRPr lang="fa-IR" sz="36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9412" y="289560"/>
            <a:ext cx="7972107" cy="720090"/>
          </a:xfrm>
        </p:spPr>
        <p:txBody>
          <a:bodyPr/>
          <a:lstStyle/>
          <a:p>
            <a:r>
              <a:rPr lang="en-US" sz="3600" b="1" i="1" smtClean="0">
                <a:solidFill>
                  <a:srgbClr val="FF0000"/>
                </a:solidFill>
              </a:rPr>
              <a:t>PSGN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447800"/>
            <a:ext cx="7696200" cy="5029200"/>
          </a:xfrm>
        </p:spPr>
        <p:txBody>
          <a:bodyPr/>
          <a:lstStyle/>
          <a:p>
            <a:r>
              <a:rPr lang="en-US" dirty="0" smtClean="0"/>
              <a:t>PSGN is an immune-mediated disease involving:</a:t>
            </a:r>
          </a:p>
          <a:p>
            <a:pPr eaLnBrk="1" hangingPunct="1">
              <a:buFont typeface="Wingdings 2" pitchFamily="18" charset="2"/>
              <a:buBlip>
                <a:blip r:embed="rId2"/>
              </a:buBlip>
            </a:pPr>
            <a:r>
              <a:rPr lang="en-US" dirty="0" smtClean="0">
                <a:solidFill>
                  <a:srgbClr val="002060"/>
                </a:solidFill>
              </a:rPr>
              <a:t>Streptococcal antigens</a:t>
            </a:r>
          </a:p>
          <a:p>
            <a:pPr eaLnBrk="1" hangingPunct="1">
              <a:buFont typeface="Wingdings 2" pitchFamily="18" charset="2"/>
              <a:buBlip>
                <a:blip r:embed="rId2"/>
              </a:buBlip>
            </a:pPr>
            <a:r>
              <a:rPr lang="en-US" dirty="0" smtClean="0">
                <a:solidFill>
                  <a:srgbClr val="002060"/>
                </a:solidFill>
              </a:rPr>
              <a:t> Circulating immune complexes</a:t>
            </a:r>
          </a:p>
          <a:p>
            <a:pPr eaLnBrk="1" hangingPunct="1">
              <a:buFont typeface="Wingdings 2" pitchFamily="18" charset="2"/>
              <a:buBlip>
                <a:blip r:embed="rId2"/>
              </a:buBlip>
            </a:pPr>
            <a:r>
              <a:rPr lang="en-US" dirty="0" smtClean="0">
                <a:solidFill>
                  <a:srgbClr val="002060"/>
                </a:solidFill>
              </a:rPr>
              <a:t> Activation of complement in association with cell-mediated injury.</a:t>
            </a:r>
          </a:p>
          <a:p>
            <a:pPr eaLnBrk="1" hangingPunct="1">
              <a:buFont typeface="Wingdings 2" pitchFamily="18" charset="2"/>
              <a:buBlip>
                <a:blip r:embed="rId2"/>
              </a:buBlip>
            </a:pPr>
            <a:endParaRPr lang="en-US" b="1" i="1" dirty="0"/>
          </a:p>
        </p:txBody>
      </p:sp>
    </p:spTree>
    <p:extLst>
      <p:ext uri="{BB962C8B-B14F-4D97-AF65-F5344CB8AC3E}">
        <p14:creationId xmlns="" xmlns:p14="http://schemas.microsoft.com/office/powerpoint/2010/main" val="10503152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1192"/>
    </mc:Choice>
    <mc:Fallback>
      <p:transition spd="slow" advTm="3119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Blip>
                <a:blip r:embed="rId2"/>
              </a:buBlip>
            </a:pPr>
            <a:r>
              <a:rPr lang="en-US" dirty="0" err="1" smtClean="0">
                <a:solidFill>
                  <a:schemeClr val="accent4"/>
                </a:solidFill>
              </a:rPr>
              <a:t>Nephritogenic</a:t>
            </a:r>
            <a:r>
              <a:rPr lang="en-US" dirty="0" smtClean="0">
                <a:solidFill>
                  <a:schemeClr val="accent4"/>
                </a:solidFill>
              </a:rPr>
              <a:t> streptococci Ag is a cationic </a:t>
            </a:r>
            <a:r>
              <a:rPr lang="en-US" dirty="0" err="1" smtClean="0">
                <a:solidFill>
                  <a:schemeClr val="accent4"/>
                </a:solidFill>
              </a:rPr>
              <a:t>cysteine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dirty="0" err="1" smtClean="0">
                <a:solidFill>
                  <a:schemeClr val="accent4"/>
                </a:solidFill>
              </a:rPr>
              <a:t>proteinase</a:t>
            </a:r>
            <a:r>
              <a:rPr lang="en-US" dirty="0" smtClean="0">
                <a:solidFill>
                  <a:schemeClr val="accent4"/>
                </a:solidFill>
              </a:rPr>
              <a:t> known as </a:t>
            </a:r>
            <a:r>
              <a:rPr lang="en-US" dirty="0" smtClean="0">
                <a:solidFill>
                  <a:srgbClr val="FF0000"/>
                </a:solidFill>
              </a:rPr>
              <a:t>streptococcal </a:t>
            </a:r>
            <a:r>
              <a:rPr lang="en-US" dirty="0" err="1" smtClean="0">
                <a:solidFill>
                  <a:srgbClr val="FF0000"/>
                </a:solidFill>
              </a:rPr>
              <a:t>pyrogenic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exotoxin</a:t>
            </a:r>
            <a:r>
              <a:rPr lang="en-US" dirty="0" smtClean="0">
                <a:solidFill>
                  <a:srgbClr val="FF0000"/>
                </a:solidFill>
              </a:rPr>
              <a:t> B </a:t>
            </a:r>
            <a:r>
              <a:rPr lang="en-US" dirty="0" smtClean="0">
                <a:solidFill>
                  <a:schemeClr val="accent4"/>
                </a:solidFill>
              </a:rPr>
              <a:t>(SPEB) .</a:t>
            </a:r>
          </a:p>
          <a:p>
            <a:pPr eaLnBrk="1" hangingPunct="1">
              <a:buFont typeface="Wingdings 2" pitchFamily="18" charset="2"/>
              <a:buBlip>
                <a:blip r:embed="rId2"/>
              </a:buBlip>
            </a:pPr>
            <a:r>
              <a:rPr lang="en-US" dirty="0" smtClean="0">
                <a:solidFill>
                  <a:schemeClr val="accent4"/>
                </a:solidFill>
              </a:rPr>
              <a:t>The </a:t>
            </a:r>
            <a:r>
              <a:rPr lang="en-US" dirty="0" err="1" smtClean="0">
                <a:solidFill>
                  <a:schemeClr val="accent4"/>
                </a:solidFill>
              </a:rPr>
              <a:t>nephritogenic</a:t>
            </a:r>
            <a:r>
              <a:rPr lang="en-US" dirty="0" smtClean="0">
                <a:solidFill>
                  <a:schemeClr val="accent4"/>
                </a:solidFill>
              </a:rPr>
              <a:t> antigen </a:t>
            </a:r>
            <a:r>
              <a:rPr lang="en-US" dirty="0" smtClean="0">
                <a:solidFill>
                  <a:srgbClr val="FF0000"/>
                </a:solidFill>
              </a:rPr>
              <a:t>SPEB</a:t>
            </a:r>
            <a:r>
              <a:rPr lang="en-US" dirty="0" smtClean="0">
                <a:solidFill>
                  <a:schemeClr val="accent4"/>
                </a:solidFill>
              </a:rPr>
              <a:t> has been   demonstrated inside the </a:t>
            </a:r>
            <a:r>
              <a:rPr lang="en-US" dirty="0" err="1" smtClean="0">
                <a:solidFill>
                  <a:schemeClr val="accent4"/>
                </a:solidFill>
              </a:rPr>
              <a:t>subepithelial</a:t>
            </a:r>
            <a:r>
              <a:rPr lang="en-US" dirty="0" smtClean="0">
                <a:solidFill>
                  <a:schemeClr val="accent4"/>
                </a:solidFill>
              </a:rPr>
              <a:t> “humps” on biopsy.</a:t>
            </a:r>
            <a:endParaRPr lang="fa-IR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/>
              <a:t>PSGN is prototypical for </a:t>
            </a:r>
            <a:r>
              <a:rPr lang="en-US" dirty="0" smtClean="0">
                <a:solidFill>
                  <a:srgbClr val="00B0F0"/>
                </a:solidFill>
              </a:rPr>
              <a:t>acute </a:t>
            </a:r>
            <a:r>
              <a:rPr lang="en-US" dirty="0" err="1" smtClean="0">
                <a:solidFill>
                  <a:srgbClr val="00B0F0"/>
                </a:solidFill>
              </a:rPr>
              <a:t>endocapillary</a:t>
            </a:r>
            <a:r>
              <a:rPr lang="en-US" dirty="0" smtClean="0">
                <a:solidFill>
                  <a:srgbClr val="00B0F0"/>
                </a:solidFill>
              </a:rPr>
              <a:t> proliferative </a:t>
            </a:r>
            <a:r>
              <a:rPr lang="en-US" dirty="0" err="1" smtClean="0">
                <a:solidFill>
                  <a:srgbClr val="00B0F0"/>
                </a:solidFill>
              </a:rPr>
              <a:t>glomerulonephritis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 incidence of PSGN has </a:t>
            </a:r>
            <a:r>
              <a:rPr lang="en-US" dirty="0" smtClean="0">
                <a:solidFill>
                  <a:srgbClr val="FF0000"/>
                </a:solidFill>
              </a:rPr>
              <a:t>dramatically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decreased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00B0F0"/>
                </a:solidFill>
              </a:rPr>
              <a:t>developed countries</a:t>
            </a:r>
            <a:r>
              <a:rPr lang="en-US" dirty="0" smtClean="0"/>
              <a:t>, and in these locations is typically </a:t>
            </a:r>
            <a:r>
              <a:rPr lang="en-US" dirty="0" smtClean="0">
                <a:solidFill>
                  <a:srgbClr val="00B0F0"/>
                </a:solidFill>
              </a:rPr>
              <a:t>sporadic </a:t>
            </a:r>
            <a:r>
              <a:rPr lang="en-US" dirty="0" smtClean="0"/>
              <a:t>&amp; more typical in </a:t>
            </a:r>
            <a:r>
              <a:rPr lang="en-US" dirty="0" smtClean="0">
                <a:solidFill>
                  <a:srgbClr val="00B0F0"/>
                </a:solidFill>
              </a:rPr>
              <a:t>the elderly</a:t>
            </a:r>
            <a:r>
              <a:rPr lang="en-US" dirty="0" smtClean="0"/>
              <a:t> (with debilitating conditions).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It is more common </a:t>
            </a:r>
            <a:r>
              <a:rPr lang="en-US" dirty="0" smtClean="0">
                <a:solidFill>
                  <a:srgbClr val="00B0F0"/>
                </a:solidFill>
              </a:rPr>
              <a:t>in males</a:t>
            </a:r>
            <a:r>
              <a:rPr lang="en-US" dirty="0" smtClean="0"/>
              <a:t>, and the </a:t>
            </a:r>
            <a:r>
              <a:rPr lang="en-US" b="1" u="sng" dirty="0" smtClean="0"/>
              <a:t>familial or cohabitant </a:t>
            </a:r>
            <a:r>
              <a:rPr lang="en-US" dirty="0" smtClean="0"/>
              <a:t>incidence is as high </a:t>
            </a:r>
            <a:r>
              <a:rPr lang="en-US" dirty="0" smtClean="0">
                <a:solidFill>
                  <a:srgbClr val="FF0000"/>
                </a:solidFill>
              </a:rPr>
              <a:t>as 40%.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underdeveloped countries </a:t>
            </a:r>
            <a:r>
              <a:rPr lang="en-US" dirty="0" smtClean="0">
                <a:solidFill>
                  <a:srgbClr val="FF0000"/>
                </a:solidFill>
              </a:rPr>
              <a:t>90% </a:t>
            </a:r>
            <a:r>
              <a:rPr lang="en-US" dirty="0" smtClean="0"/>
              <a:t>of cases affect children between the ages </a:t>
            </a:r>
            <a:r>
              <a:rPr lang="en-US" dirty="0" smtClean="0">
                <a:solidFill>
                  <a:srgbClr val="00B0F0"/>
                </a:solidFill>
              </a:rPr>
              <a:t>of 2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and 14 years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82562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990600"/>
            <a:ext cx="8226425" cy="54102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The classic presentation is an acute nephritic picture with </a:t>
            </a:r>
            <a:r>
              <a:rPr lang="en-US" dirty="0" err="1" smtClean="0">
                <a:solidFill>
                  <a:srgbClr val="00B0F0"/>
                </a:solidFill>
              </a:rPr>
              <a:t>hematuria</a:t>
            </a:r>
            <a:r>
              <a:rPr lang="en-US" dirty="0" smtClean="0">
                <a:solidFill>
                  <a:srgbClr val="00B0F0"/>
                </a:solidFill>
              </a:rPr>
              <a:t>, </a:t>
            </a:r>
            <a:r>
              <a:rPr lang="en-US" dirty="0" err="1" smtClean="0">
                <a:solidFill>
                  <a:srgbClr val="00B0F0"/>
                </a:solidFill>
              </a:rPr>
              <a:t>pyuria</a:t>
            </a:r>
            <a:r>
              <a:rPr lang="en-US" dirty="0" smtClean="0">
                <a:solidFill>
                  <a:srgbClr val="00B0F0"/>
                </a:solidFill>
              </a:rPr>
              <a:t>, red blood cell casts, edema, hypertension, and </a:t>
            </a:r>
            <a:r>
              <a:rPr lang="en-US" dirty="0" err="1" smtClean="0">
                <a:solidFill>
                  <a:srgbClr val="00B0F0"/>
                </a:solidFill>
              </a:rPr>
              <a:t>oliguric</a:t>
            </a:r>
            <a:r>
              <a:rPr lang="en-US" dirty="0" smtClean="0">
                <a:solidFill>
                  <a:srgbClr val="00B0F0"/>
                </a:solidFill>
              </a:rPr>
              <a:t> renal failure</a:t>
            </a:r>
            <a:r>
              <a:rPr lang="en-US" dirty="0" smtClean="0"/>
              <a:t>, which may be severe enough to appear as </a:t>
            </a:r>
            <a:r>
              <a:rPr lang="en-US" dirty="0" smtClean="0">
                <a:solidFill>
                  <a:srgbClr val="FF0000"/>
                </a:solidFill>
              </a:rPr>
              <a:t>RPGN</a:t>
            </a:r>
            <a:r>
              <a:rPr lang="en-US" i="1" dirty="0" smtClean="0"/>
              <a:t>.</a:t>
            </a:r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Systemic symptoms of </a:t>
            </a:r>
            <a:r>
              <a:rPr lang="en-US" dirty="0" smtClean="0">
                <a:solidFill>
                  <a:srgbClr val="00B0F0"/>
                </a:solidFill>
              </a:rPr>
              <a:t>headache, malaise, anorexia, and flank pain</a:t>
            </a:r>
            <a:r>
              <a:rPr lang="en-US" dirty="0" smtClean="0"/>
              <a:t> (due to swelling of the renal capsule) are reported in as many as 50% of cases.</a:t>
            </a:r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5 % </a:t>
            </a:r>
            <a:r>
              <a:rPr lang="en-US" dirty="0" smtClean="0"/>
              <a:t>of children and </a:t>
            </a:r>
            <a:r>
              <a:rPr lang="en-US" dirty="0" smtClean="0">
                <a:solidFill>
                  <a:srgbClr val="FF0000"/>
                </a:solidFill>
              </a:rPr>
              <a:t>20% </a:t>
            </a:r>
            <a:r>
              <a:rPr lang="en-US" dirty="0" smtClean="0"/>
              <a:t>of adults have </a:t>
            </a:r>
            <a:r>
              <a:rPr lang="en-US" dirty="0" err="1" smtClean="0"/>
              <a:t>proteinuria</a:t>
            </a:r>
            <a:r>
              <a:rPr lang="en-US" dirty="0" smtClean="0"/>
              <a:t> in the </a:t>
            </a:r>
            <a:r>
              <a:rPr lang="en-US" dirty="0" err="1" smtClean="0"/>
              <a:t>nephrotic</a:t>
            </a:r>
            <a:r>
              <a:rPr lang="en-US" dirty="0" smtClean="0"/>
              <a:t> range.</a:t>
            </a:r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Skin and more commonly throat infections with particular </a:t>
            </a:r>
            <a:r>
              <a:rPr lang="en-US" dirty="0" smtClean="0">
                <a:solidFill>
                  <a:srgbClr val="00B0F0"/>
                </a:solidFill>
              </a:rPr>
              <a:t>M types of streptococci </a:t>
            </a:r>
            <a:r>
              <a:rPr lang="en-US" dirty="0" smtClean="0"/>
              <a:t>(</a:t>
            </a:r>
            <a:r>
              <a:rPr lang="en-US" dirty="0" err="1" smtClean="0"/>
              <a:t>nephritogenic</a:t>
            </a:r>
            <a:r>
              <a:rPr lang="en-US" dirty="0" smtClean="0"/>
              <a:t> strains) antedate </a:t>
            </a:r>
            <a:r>
              <a:rPr lang="en-US" dirty="0" err="1" smtClean="0"/>
              <a:t>glomerular</a:t>
            </a:r>
            <a:r>
              <a:rPr lang="en-US" dirty="0" smtClean="0"/>
              <a:t> disease.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Antibiotic therapy </a:t>
            </a:r>
            <a:r>
              <a:rPr lang="en-US" dirty="0" smtClean="0"/>
              <a:t>does not reduce the occurrence of nephritis.</a:t>
            </a:r>
            <a:endParaRPr lang="fa-I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487362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914400"/>
            <a:ext cx="8226425" cy="5211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PSGN caused by </a:t>
            </a:r>
            <a:r>
              <a:rPr lang="en-US" dirty="0" smtClean="0">
                <a:solidFill>
                  <a:srgbClr val="FF0000"/>
                </a:solidFill>
              </a:rPr>
              <a:t>impetigo and streptococcal </a:t>
            </a:r>
            <a:r>
              <a:rPr lang="en-US" dirty="0" err="1" smtClean="0">
                <a:solidFill>
                  <a:srgbClr val="FF0000"/>
                </a:solidFill>
              </a:rPr>
              <a:t>pharyngitis</a:t>
            </a:r>
            <a:r>
              <a:rPr lang="en-US" dirty="0" smtClean="0"/>
              <a:t>:</a:t>
            </a:r>
          </a:p>
          <a:p>
            <a:pPr lvl="1">
              <a:buFont typeface="Times" pitchFamily="84" charset="0"/>
              <a:buChar char="•"/>
            </a:pPr>
            <a:r>
              <a:rPr lang="en-US" dirty="0" smtClean="0"/>
              <a:t>Impetigo</a:t>
            </a:r>
            <a:r>
              <a:rPr lang="en-US" dirty="0" smtClean="0">
                <a:solidFill>
                  <a:srgbClr val="00B0F0"/>
                </a:solidFill>
              </a:rPr>
              <a:t>: 2–6 weeks after skin infection </a:t>
            </a:r>
          </a:p>
          <a:p>
            <a:pPr lvl="1">
              <a:buFont typeface="Times" pitchFamily="84" charset="0"/>
              <a:buChar char="•"/>
            </a:pPr>
            <a:r>
              <a:rPr lang="en-US" dirty="0" smtClean="0"/>
              <a:t>Streptococcal </a:t>
            </a:r>
            <a:r>
              <a:rPr lang="en-US" dirty="0" err="1" smtClean="0"/>
              <a:t>pharyngitis</a:t>
            </a:r>
            <a:r>
              <a:rPr lang="en-US" dirty="0" smtClean="0">
                <a:solidFill>
                  <a:srgbClr val="00B0F0"/>
                </a:solidFill>
              </a:rPr>
              <a:t>: 1–3 weeks after infection 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FF0000"/>
                </a:solidFill>
              </a:rPr>
              <a:t>the first week </a:t>
            </a:r>
            <a:r>
              <a:rPr lang="en-US" dirty="0" smtClean="0"/>
              <a:t>of symptoms, 90% of patients will have a </a:t>
            </a:r>
            <a:r>
              <a:rPr lang="en-US" dirty="0" smtClean="0">
                <a:solidFill>
                  <a:srgbClr val="00B0F0"/>
                </a:solidFill>
              </a:rPr>
              <a:t>depressed CH50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B0F0"/>
                </a:solidFill>
              </a:rPr>
              <a:t>decreased levels of C3 </a:t>
            </a:r>
            <a:r>
              <a:rPr lang="en-US" dirty="0" smtClean="0"/>
              <a:t>with normal levels of </a:t>
            </a:r>
            <a:r>
              <a:rPr lang="en-US" dirty="0" smtClean="0">
                <a:solidFill>
                  <a:srgbClr val="FF0000"/>
                </a:solidFill>
              </a:rPr>
              <a:t>C4. </a:t>
            </a:r>
          </a:p>
          <a:p>
            <a:r>
              <a:rPr lang="en-US" dirty="0" smtClean="0"/>
              <a:t> Positive RF (30–40%), </a:t>
            </a:r>
            <a:r>
              <a:rPr lang="en-US" dirty="0" err="1" smtClean="0"/>
              <a:t>cryoglobulins</a:t>
            </a:r>
            <a:r>
              <a:rPr lang="en-US" dirty="0" smtClean="0"/>
              <a:t> and circulating immune complexes (60–70%), and ANCA against </a:t>
            </a:r>
            <a:r>
              <a:rPr lang="en-US" dirty="0" err="1" smtClean="0"/>
              <a:t>myeloperoxidase</a:t>
            </a:r>
            <a:r>
              <a:rPr lang="en-US" dirty="0" smtClean="0"/>
              <a:t> (10%).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Positive cultures for streptococcal infection are inconsistently present (10–70%),</a:t>
            </a:r>
            <a:r>
              <a:rPr lang="en-US" dirty="0" smtClean="0"/>
              <a:t> but increased titers of ASO (30%),anti-</a:t>
            </a:r>
            <a:r>
              <a:rPr lang="en-US" dirty="0" err="1" smtClean="0"/>
              <a:t>DNAse</a:t>
            </a:r>
            <a:r>
              <a:rPr lang="en-US" dirty="0" smtClean="0"/>
              <a:t>, (70%), or </a:t>
            </a:r>
            <a:r>
              <a:rPr lang="en-US" dirty="0" err="1" smtClean="0"/>
              <a:t>Antihyaluronidase</a:t>
            </a:r>
            <a:r>
              <a:rPr lang="en-US" dirty="0" smtClean="0"/>
              <a:t> antibodies (40%) can help.</a:t>
            </a:r>
          </a:p>
          <a:p>
            <a:endParaRPr lang="fa-I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diagnosis of PSGN rarely requires a renal biopsy.</a:t>
            </a:r>
          </a:p>
          <a:p>
            <a:r>
              <a:rPr lang="en-US" dirty="0" smtClean="0"/>
              <a:t> A </a:t>
            </a:r>
            <a:r>
              <a:rPr lang="en-US" dirty="0" smtClean="0">
                <a:solidFill>
                  <a:srgbClr val="FF0000"/>
                </a:solidFill>
              </a:rPr>
              <a:t>subclinical disease </a:t>
            </a:r>
            <a:r>
              <a:rPr lang="en-US" dirty="0" smtClean="0"/>
              <a:t>is reported in some series to be </a:t>
            </a:r>
            <a:r>
              <a:rPr lang="en-US" dirty="0" smtClean="0">
                <a:solidFill>
                  <a:srgbClr val="FF0000"/>
                </a:solidFill>
              </a:rPr>
              <a:t>4–5 times </a:t>
            </a:r>
            <a:r>
              <a:rPr lang="en-US" dirty="0" smtClean="0"/>
              <a:t>as common as </a:t>
            </a:r>
            <a:r>
              <a:rPr lang="en-US" dirty="0" smtClean="0">
                <a:solidFill>
                  <a:srgbClr val="FF0000"/>
                </a:solidFill>
              </a:rPr>
              <a:t>clinical nephritis</a:t>
            </a:r>
            <a:r>
              <a:rPr lang="en-US" dirty="0" smtClean="0"/>
              <a:t>, and these latter cases are characterized by </a:t>
            </a:r>
            <a:r>
              <a:rPr lang="en-US" dirty="0" smtClean="0">
                <a:solidFill>
                  <a:srgbClr val="0070C0"/>
                </a:solidFill>
              </a:rPr>
              <a:t>asymptomatic microscopic </a:t>
            </a:r>
            <a:r>
              <a:rPr lang="en-US" dirty="0" err="1" smtClean="0">
                <a:solidFill>
                  <a:srgbClr val="0070C0"/>
                </a:solidFill>
              </a:rPr>
              <a:t>hematuria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0070C0"/>
                </a:solidFill>
              </a:rPr>
              <a:t>low serum C3 complement </a:t>
            </a:r>
            <a:r>
              <a:rPr lang="en-US" dirty="0" smtClean="0"/>
              <a:t>levels.</a:t>
            </a:r>
          </a:p>
          <a:p>
            <a:endParaRPr lang="fa-I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renal biopsy </a:t>
            </a:r>
            <a:r>
              <a:rPr lang="en-US" dirty="0" smtClean="0"/>
              <a:t>in </a:t>
            </a:r>
            <a:r>
              <a:rPr lang="en-US" dirty="0" err="1" smtClean="0"/>
              <a:t>poststreptococcal</a:t>
            </a:r>
            <a:r>
              <a:rPr lang="en-US" dirty="0" smtClean="0"/>
              <a:t> </a:t>
            </a:r>
            <a:r>
              <a:rPr lang="en-US" dirty="0" err="1" smtClean="0"/>
              <a:t>glomerulonephritis</a:t>
            </a:r>
            <a:r>
              <a:rPr lang="en-US" dirty="0" smtClean="0"/>
              <a:t> demonstrates:</a:t>
            </a:r>
          </a:p>
          <a:p>
            <a:pPr lvl="1">
              <a:buFont typeface="Times" pitchFamily="84" charset="0"/>
              <a:buChar char="•"/>
            </a:pPr>
            <a:r>
              <a:rPr lang="en-US" dirty="0" err="1" smtClean="0">
                <a:solidFill>
                  <a:srgbClr val="00B0F0"/>
                </a:solidFill>
              </a:rPr>
              <a:t>Hypercellularity</a:t>
            </a:r>
            <a:r>
              <a:rPr lang="en-US" dirty="0" smtClean="0">
                <a:solidFill>
                  <a:srgbClr val="00B0F0"/>
                </a:solidFill>
              </a:rPr>
              <a:t> of </a:t>
            </a:r>
            <a:r>
              <a:rPr lang="en-US" dirty="0" err="1" smtClean="0">
                <a:solidFill>
                  <a:srgbClr val="00B0F0"/>
                </a:solidFill>
              </a:rPr>
              <a:t>mesangial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B0F0"/>
                </a:solidFill>
              </a:rPr>
              <a:t>endothelial cells</a:t>
            </a:r>
          </a:p>
          <a:p>
            <a:pPr lvl="1">
              <a:buFont typeface="Times" pitchFamily="84" charset="0"/>
              <a:buChar char="•"/>
            </a:pPr>
            <a:r>
              <a:rPr lang="en-US" dirty="0" err="1" smtClean="0">
                <a:solidFill>
                  <a:srgbClr val="00B0F0"/>
                </a:solidFill>
              </a:rPr>
              <a:t>Glomerular</a:t>
            </a:r>
            <a:r>
              <a:rPr lang="en-US" dirty="0" smtClean="0">
                <a:solidFill>
                  <a:srgbClr val="00B0F0"/>
                </a:solidFill>
              </a:rPr>
              <a:t> infiltrates</a:t>
            </a:r>
            <a:r>
              <a:rPr lang="en-US" dirty="0" smtClean="0"/>
              <a:t> of </a:t>
            </a:r>
            <a:r>
              <a:rPr lang="en-US" dirty="0" err="1" smtClean="0">
                <a:solidFill>
                  <a:srgbClr val="00B0F0"/>
                </a:solidFill>
              </a:rPr>
              <a:t>polymorphonuclear</a:t>
            </a:r>
            <a:r>
              <a:rPr lang="en-US" dirty="0" smtClean="0">
                <a:solidFill>
                  <a:srgbClr val="00B0F0"/>
                </a:solidFill>
              </a:rPr>
              <a:t> leukocytes</a:t>
            </a:r>
          </a:p>
          <a:p>
            <a:pPr lvl="1">
              <a:buFont typeface="Times" pitchFamily="8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Granular </a:t>
            </a:r>
            <a:r>
              <a:rPr lang="en-US" dirty="0" err="1" smtClean="0">
                <a:solidFill>
                  <a:srgbClr val="FF0000"/>
                </a:solidFill>
              </a:rPr>
              <a:t>subendothelial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immune deposits of </a:t>
            </a:r>
            <a:r>
              <a:rPr lang="en-US" dirty="0" err="1" smtClean="0"/>
              <a:t>IgG</a:t>
            </a:r>
            <a:r>
              <a:rPr lang="en-US" dirty="0" smtClean="0"/>
              <a:t>, </a:t>
            </a:r>
            <a:r>
              <a:rPr lang="en-US" dirty="0" err="1" smtClean="0"/>
              <a:t>IgM</a:t>
            </a:r>
            <a:r>
              <a:rPr lang="en-US" dirty="0" smtClean="0"/>
              <a:t>, C3, C4, and C5-9</a:t>
            </a:r>
          </a:p>
          <a:p>
            <a:pPr lvl="1">
              <a:buFont typeface="Times" pitchFamily="84" charset="0"/>
              <a:buChar char="•"/>
            </a:pPr>
            <a:r>
              <a:rPr lang="en-US" dirty="0" err="1" smtClean="0">
                <a:solidFill>
                  <a:srgbClr val="0070C0"/>
                </a:solidFill>
              </a:rPr>
              <a:t>Subepithelial</a:t>
            </a:r>
            <a:r>
              <a:rPr lang="en-US" dirty="0" smtClean="0">
                <a:solidFill>
                  <a:srgbClr val="0070C0"/>
                </a:solidFill>
              </a:rPr>
              <a:t> deposits </a:t>
            </a:r>
            <a:r>
              <a:rPr lang="en-US" dirty="0" smtClean="0">
                <a:solidFill>
                  <a:srgbClr val="FF0000"/>
                </a:solidFill>
              </a:rPr>
              <a:t>(which appear as </a:t>
            </a:r>
            <a:r>
              <a:rPr lang="en-US" dirty="0" smtClean="0">
                <a:solidFill>
                  <a:srgbClr val="0070C0"/>
                </a:solidFill>
              </a:rPr>
              <a:t>"humps</a:t>
            </a:r>
            <a:r>
              <a:rPr lang="en-US" dirty="0" smtClean="0">
                <a:solidFill>
                  <a:srgbClr val="FF0000"/>
                </a:solidFill>
              </a:rPr>
              <a:t>")</a:t>
            </a:r>
            <a:endParaRPr lang="en-US" dirty="0" smtClean="0"/>
          </a:p>
          <a:p>
            <a:endParaRPr lang="fa-I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258762"/>
          </a:xfrm>
        </p:spPr>
        <p:txBody>
          <a:bodyPr/>
          <a:lstStyle/>
          <a:p>
            <a:endParaRPr lang="fa-IR" dirty="0"/>
          </a:p>
        </p:txBody>
      </p:sp>
      <p:pic>
        <p:nvPicPr>
          <p:cNvPr id="4" name="Picture 7" descr="post-strep-G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82562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609600"/>
            <a:ext cx="8226425" cy="5516563"/>
          </a:xfrm>
        </p:spPr>
        <p:txBody>
          <a:bodyPr/>
          <a:lstStyle/>
          <a:p>
            <a:r>
              <a:rPr lang="en-US" dirty="0" smtClean="0"/>
              <a:t>Recurrent PSGN is </a:t>
            </a:r>
            <a:r>
              <a:rPr lang="en-US" dirty="0" smtClean="0">
                <a:solidFill>
                  <a:srgbClr val="FF0000"/>
                </a:solidFill>
              </a:rPr>
              <a:t>rare</a:t>
            </a:r>
            <a:r>
              <a:rPr lang="en-US" dirty="0" smtClean="0"/>
              <a:t> despite repeated streptococcal infections.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Early death </a:t>
            </a:r>
            <a:r>
              <a:rPr lang="en-US" dirty="0" smtClean="0"/>
              <a:t>is rare in </a:t>
            </a:r>
            <a:r>
              <a:rPr lang="en-US" b="1" dirty="0" smtClean="0"/>
              <a:t>children</a:t>
            </a:r>
            <a:r>
              <a:rPr lang="en-US" dirty="0" smtClean="0"/>
              <a:t> but does </a:t>
            </a:r>
            <a:r>
              <a:rPr lang="en-US" b="1" i="1" dirty="0" smtClean="0"/>
              <a:t>occur in the elderly</a:t>
            </a:r>
            <a:r>
              <a:rPr lang="en-US" b="1" i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smtClean="0"/>
              <a:t>The prognosis in elderly patients is worse, with a high incidence of </a:t>
            </a:r>
            <a:r>
              <a:rPr lang="en-US" dirty="0" err="1" smtClean="0"/>
              <a:t>azotemia</a:t>
            </a:r>
            <a:r>
              <a:rPr lang="en-US" dirty="0" smtClean="0"/>
              <a:t> (up to 60%), </a:t>
            </a:r>
            <a:r>
              <a:rPr lang="en-US" dirty="0" err="1" smtClean="0"/>
              <a:t>nephrotic</a:t>
            </a:r>
            <a:r>
              <a:rPr lang="en-US" dirty="0" smtClean="0"/>
              <a:t>-range </a:t>
            </a:r>
            <a:r>
              <a:rPr lang="en-US" dirty="0" err="1" smtClean="0"/>
              <a:t>proteinuria,and</a:t>
            </a:r>
            <a:r>
              <a:rPr lang="en-US" dirty="0" smtClean="0"/>
              <a:t> ESRD.</a:t>
            </a:r>
            <a:endParaRPr lang="fa-I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Overall, the </a:t>
            </a:r>
            <a:r>
              <a:rPr lang="en-US" dirty="0" smtClean="0">
                <a:solidFill>
                  <a:srgbClr val="0070C0"/>
                </a:solidFill>
              </a:rPr>
              <a:t>prognosis</a:t>
            </a:r>
            <a:r>
              <a:rPr lang="en-US" dirty="0" smtClean="0"/>
              <a:t> is </a:t>
            </a:r>
            <a:r>
              <a:rPr lang="en-US" dirty="0" smtClean="0">
                <a:solidFill>
                  <a:srgbClr val="0070C0"/>
                </a:solidFill>
              </a:rPr>
              <a:t>good</a:t>
            </a:r>
            <a:r>
              <a:rPr lang="en-US" dirty="0" smtClean="0"/>
              <a:t>, with permanent </a:t>
            </a:r>
            <a:r>
              <a:rPr lang="en-US" dirty="0" smtClean="0">
                <a:solidFill>
                  <a:srgbClr val="00B0F0"/>
                </a:solidFill>
              </a:rPr>
              <a:t>renal failure </a:t>
            </a:r>
            <a:r>
              <a:rPr lang="en-US" dirty="0" smtClean="0"/>
              <a:t>being very uncommon (</a:t>
            </a:r>
            <a:r>
              <a:rPr lang="en-US" dirty="0" smtClean="0">
                <a:solidFill>
                  <a:srgbClr val="00B0F0"/>
                </a:solidFill>
              </a:rPr>
              <a:t>1–3%</a:t>
            </a:r>
            <a:r>
              <a:rPr lang="en-US" dirty="0" smtClean="0"/>
              <a:t>), and even </a:t>
            </a:r>
            <a:r>
              <a:rPr lang="en-US" dirty="0" smtClean="0">
                <a:solidFill>
                  <a:srgbClr val="00B0F0"/>
                </a:solidFill>
              </a:rPr>
              <a:t>less so in children.</a:t>
            </a:r>
            <a:endParaRPr lang="en-US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Complete resolution of the </a:t>
            </a:r>
            <a:r>
              <a:rPr lang="en-US" dirty="0" err="1" smtClean="0">
                <a:solidFill>
                  <a:srgbClr val="0070C0"/>
                </a:solidFill>
              </a:rPr>
              <a:t>hematuria</a:t>
            </a:r>
            <a:r>
              <a:rPr lang="en-US" dirty="0" smtClean="0">
                <a:solidFill>
                  <a:srgbClr val="0070C0"/>
                </a:solidFill>
              </a:rPr>
              <a:t> and </a:t>
            </a:r>
            <a:r>
              <a:rPr lang="en-US" dirty="0" err="1" smtClean="0">
                <a:solidFill>
                  <a:srgbClr val="0070C0"/>
                </a:solidFill>
              </a:rPr>
              <a:t>proteinuria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in children occurs </a:t>
            </a:r>
            <a:r>
              <a:rPr lang="en-US" dirty="0" smtClean="0">
                <a:solidFill>
                  <a:srgbClr val="FF0000"/>
                </a:solidFill>
              </a:rPr>
              <a:t>within 3–6 weeks </a:t>
            </a:r>
            <a:r>
              <a:rPr lang="en-US" dirty="0" smtClean="0"/>
              <a:t>of the onset of nephritis.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3–10%</a:t>
            </a:r>
            <a:r>
              <a:rPr lang="en-US" dirty="0" smtClean="0"/>
              <a:t> of children may have persistent microscopic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nonnephrotic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proteinuria</a:t>
            </a:r>
            <a:r>
              <a:rPr lang="en-US" dirty="0" smtClean="0"/>
              <a:t>, or </a:t>
            </a:r>
            <a:r>
              <a:rPr lang="en-US" dirty="0" smtClean="0">
                <a:solidFill>
                  <a:srgbClr val="FF0000"/>
                </a:solidFill>
              </a:rPr>
              <a:t>hypertension.</a:t>
            </a:r>
            <a:endParaRPr lang="en-US" dirty="0" smtClean="0"/>
          </a:p>
          <a:p>
            <a:endParaRPr lang="fa-I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Treatment</a:t>
            </a:r>
            <a:r>
              <a:rPr lang="en-US" dirty="0" smtClean="0"/>
              <a:t> is supportive, with control of </a:t>
            </a:r>
            <a:r>
              <a:rPr lang="en-US" dirty="0" smtClean="0">
                <a:solidFill>
                  <a:srgbClr val="0070C0"/>
                </a:solidFill>
              </a:rPr>
              <a:t>hypertension, edema, and dialysis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as needed.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Antibiotic treatment </a:t>
            </a:r>
            <a:r>
              <a:rPr lang="en-US" dirty="0" smtClean="0"/>
              <a:t>for streptococcal infection should be given to all </a:t>
            </a:r>
            <a:r>
              <a:rPr lang="en-US" dirty="0" smtClean="0">
                <a:solidFill>
                  <a:srgbClr val="0070C0"/>
                </a:solidFill>
              </a:rPr>
              <a:t>patients and their cohabitants</a:t>
            </a:r>
            <a:r>
              <a:rPr lang="en-US" dirty="0" smtClean="0">
                <a:solidFill>
                  <a:srgbClr val="FFC000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There is </a:t>
            </a:r>
            <a:r>
              <a:rPr lang="en-US" dirty="0" smtClean="0">
                <a:solidFill>
                  <a:srgbClr val="FF0000"/>
                </a:solidFill>
              </a:rPr>
              <a:t>no role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0070C0"/>
                </a:solidFill>
              </a:rPr>
              <a:t>immunosuppressive therapy</a:t>
            </a:r>
            <a:r>
              <a:rPr lang="en-US" dirty="0" smtClean="0"/>
              <a:t>, even in the setting of crescents. </a:t>
            </a:r>
          </a:p>
          <a:p>
            <a:endParaRPr lang="fa-I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066800"/>
            <a:ext cx="8226425" cy="1600200"/>
          </a:xfrm>
        </p:spPr>
        <p:txBody>
          <a:bodyPr/>
          <a:lstStyle/>
          <a:p>
            <a:pPr algn="ctr"/>
            <a:r>
              <a:rPr lang="en-US" sz="4800" b="1" dirty="0" smtClean="0"/>
              <a:t>THE END</a:t>
            </a:r>
            <a:endParaRPr lang="fa-IR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3200401"/>
            <a:ext cx="8226425" cy="2133600"/>
          </a:xfrm>
        </p:spPr>
        <p:txBody>
          <a:bodyPr/>
          <a:lstStyle/>
          <a:p>
            <a:pPr algn="ctr">
              <a:buNone/>
            </a:pPr>
            <a:r>
              <a:rPr lang="en-US" sz="3600" dirty="0" smtClean="0"/>
              <a:t>Questions?</a:t>
            </a:r>
          </a:p>
          <a:p>
            <a:pPr algn="ctr"/>
            <a:endParaRPr lang="fa-I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CC"/>
      </a:lt1>
      <a:dk2>
        <a:srgbClr val="000000"/>
      </a:dk2>
      <a:lt2>
        <a:srgbClr val="B2B2B2"/>
      </a:lt2>
      <a:accent1>
        <a:srgbClr val="8C512A"/>
      </a:accent1>
      <a:accent2>
        <a:srgbClr val="8C386B"/>
      </a:accent2>
      <a:accent3>
        <a:srgbClr val="FFE2E2"/>
      </a:accent3>
      <a:accent4>
        <a:srgbClr val="000000"/>
      </a:accent4>
      <a:accent5>
        <a:srgbClr val="C5B3AC"/>
      </a:accent5>
      <a:accent6>
        <a:srgbClr val="7E3260"/>
      </a:accent6>
      <a:hlink>
        <a:srgbClr val="8C2323"/>
      </a:hlink>
      <a:folHlink>
        <a:srgbClr val="6333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E2E2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E2E2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E2E2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E2E2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FFFF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FFFF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FFFF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FFCCCC"/>
      </a:lt1>
      <a:dk2>
        <a:srgbClr val="000000"/>
      </a:dk2>
      <a:lt2>
        <a:srgbClr val="B2B2B2"/>
      </a:lt2>
      <a:accent1>
        <a:srgbClr val="8C512A"/>
      </a:accent1>
      <a:accent2>
        <a:srgbClr val="8C386B"/>
      </a:accent2>
      <a:accent3>
        <a:srgbClr val="FFE2E2"/>
      </a:accent3>
      <a:accent4>
        <a:srgbClr val="000000"/>
      </a:accent4>
      <a:accent5>
        <a:srgbClr val="C5B3AC"/>
      </a:accent5>
      <a:accent6>
        <a:srgbClr val="7E3260"/>
      </a:accent6>
      <a:hlink>
        <a:srgbClr val="8C2323"/>
      </a:hlink>
      <a:folHlink>
        <a:srgbClr val="6333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E2E2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E2E2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E2E2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CC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E2E2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3636"/>
        </a:accent1>
        <a:accent2>
          <a:srgbClr val="A63249"/>
        </a:accent2>
        <a:accent3>
          <a:srgbClr val="FFFFFF"/>
        </a:accent3>
        <a:accent4>
          <a:srgbClr val="000000"/>
        </a:accent4>
        <a:accent5>
          <a:srgbClr val="D5AEAE"/>
        </a:accent5>
        <a:accent6>
          <a:srgbClr val="962C41"/>
        </a:accent6>
        <a:hlink>
          <a:srgbClr val="990000"/>
        </a:hlink>
        <a:folHlink>
          <a:srgbClr val="8C00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C512A"/>
        </a:accent1>
        <a:accent2>
          <a:srgbClr val="8C386B"/>
        </a:accent2>
        <a:accent3>
          <a:srgbClr val="FFFFFF"/>
        </a:accent3>
        <a:accent4>
          <a:srgbClr val="000000"/>
        </a:accent4>
        <a:accent5>
          <a:srgbClr val="C5B3AC"/>
        </a:accent5>
        <a:accent6>
          <a:srgbClr val="7E3260"/>
        </a:accent6>
        <a:hlink>
          <a:srgbClr val="8C2323"/>
        </a:hlink>
        <a:folHlink>
          <a:srgbClr val="63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98C"/>
        </a:accent1>
        <a:accent2>
          <a:srgbClr val="A63232"/>
        </a:accent2>
        <a:accent3>
          <a:srgbClr val="FFFFFF"/>
        </a:accent3>
        <a:accent4>
          <a:srgbClr val="000000"/>
        </a:accent4>
        <a:accent5>
          <a:srgbClr val="AAB9C5"/>
        </a:accent5>
        <a:accent6>
          <a:srgbClr val="962C2C"/>
        </a:accent6>
        <a:hlink>
          <a:srgbClr val="335280"/>
        </a:hlink>
        <a:folHlink>
          <a:srgbClr val="4B59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35C00"/>
        </a:accent1>
        <a:accent2>
          <a:srgbClr val="217321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1D681D"/>
        </a:accent6>
        <a:hlink>
          <a:srgbClr val="403380"/>
        </a:hlink>
        <a:folHlink>
          <a:srgbClr val="8C232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599</Words>
  <Application>Microsoft Office PowerPoint</Application>
  <PresentationFormat>On-screen Show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1_Default Design</vt:lpstr>
      <vt:lpstr>2_Default Design</vt:lpstr>
      <vt:lpstr>Poststreptococcal Glomerulonephritis</vt:lpstr>
      <vt:lpstr>PSGN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CYSTIC KIDNEY DISEASES</dc:title>
  <dc:creator>samimagham</dc:creator>
  <cp:lastModifiedBy>Nika</cp:lastModifiedBy>
  <cp:revision>47</cp:revision>
  <dcterms:created xsi:type="dcterms:W3CDTF">2020-04-17T07:45:53Z</dcterms:created>
  <dcterms:modified xsi:type="dcterms:W3CDTF">2004-12-31T20:47:54Z</dcterms:modified>
</cp:coreProperties>
</file>