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91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Title: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98360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Objectives: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24760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Agenda: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84104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Case 1: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53973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Differential Diagnosis: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06926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Pathophysiology: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104582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Diagnosis: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89620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Management: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5955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Transition: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18461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Case 2: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7175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Fontan Physiology: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55044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PLE Pathophysiology: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91012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Work-up: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50206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Treatment: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98884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Comparison: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22782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Recent Pearls: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24250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Discussion: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84581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References: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18139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Take-home Messages: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47928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for Thank You: expand each bullet with clinical reasoning, literature, and discussion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13389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Late Multisystem Complications of Palliated Complex CHD</a:t>
            </a:r>
            <a:br/>
            <a:r>
              <a:t>Two Challenging Cases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• Recognize brain abscess in cyanotic CHD</a:t>
            </a:r>
            <a:br/>
            <a:r>
              <a:t>• Review Fontan physiology</a:t>
            </a:r>
            <a:br/>
            <a:r>
              <a:t>• Diagnose and manage PLE</a:t>
            </a:r>
            <a:br/>
            <a:r>
              <a:t>• Apply multidisciplinary decision-making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1. Background</a:t>
            </a:r>
            <a:br/>
            <a:r>
              <a:t>2. Case 1</a:t>
            </a:r>
            <a:br/>
            <a:r>
              <a:t>3. Brain abscess review</a:t>
            </a:r>
            <a:br/>
            <a:r>
              <a:t>4. Case 2</a:t>
            </a:r>
            <a:br/>
            <a:r>
              <a:t>5. Fontan &amp; PLE</a:t>
            </a:r>
            <a:br/>
            <a:r>
              <a:t>6. Comparison</a:t>
            </a:r>
            <a:br/>
            <a:r>
              <a:t>7. Take-home messages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15-year-old boy</a:t>
            </a:r>
            <a:br/>
            <a:r>
              <a:t>ccTGA + VSD + PS</a:t>
            </a:r>
            <a:br/>
            <a:r>
              <a:t>BT shunt at 1 year</a:t>
            </a:r>
            <a:br/>
            <a:r>
              <a:t>Presentation: headache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Differential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Brain abscess</a:t>
            </a:r>
            <a:br/>
            <a:r>
              <a:t>Stroke</a:t>
            </a:r>
            <a:br/>
            <a:r>
              <a:t>CVT</a:t>
            </a:r>
            <a:br/>
            <a:r>
              <a:t>Meningitis</a:t>
            </a:r>
            <a:br/>
            <a:r>
              <a:t>Migraine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Right-to-left shunt → pulmonary filter bypass → bacteremia → cerebral seeding → brain abscess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CBC, cultures</a:t>
            </a:r>
            <a:br/>
            <a:r>
              <a:t>MRI with diffusion</a:t>
            </a:r>
            <a:br/>
            <a:r>
              <a:t>Neurosurgery consult</a:t>
            </a:r>
            <a:br/>
            <a:r>
              <a:t>Echo assessment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IV antibiotics</a:t>
            </a:r>
            <a:br/>
            <a:r>
              <a:t>Drainage when indicated</a:t>
            </a:r>
            <a:br/>
            <a:r>
              <a:t>Control cyanosis</a:t>
            </a:r>
            <a:br/>
            <a:r>
              <a:t>Plan future cardiac intervention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Beyond the heart: systemic complications of abnormal circulation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7-year-old boy</a:t>
            </a:r>
            <a:br/>
            <a:r>
              <a:t>d-TGA + VSD + severe PS</a:t>
            </a:r>
            <a:br/>
            <a:r>
              <a:t>Lateral tunnel Fontan</a:t>
            </a:r>
            <a:br/>
            <a:r>
              <a:t>Edema + diarrhea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Fontan 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Elevated systemic venous pressure</a:t>
            </a:r>
            <a:br/>
            <a:r>
              <a:t>Reduced cardiac output</a:t>
            </a:r>
            <a:br/>
            <a:r>
              <a:t>Lymphatic congestion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PLE Pathophysiology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Venous hypertension → intestinal lymphangiectasia → protein loss → hypoalbuminemia → edema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Albumin</a:t>
            </a:r>
            <a:br/>
            <a:r>
              <a:t>IgG</a:t>
            </a:r>
            <a:br/>
            <a:r>
              <a:t>Stool alpha-1 antitrypsin</a:t>
            </a:r>
            <a:br/>
            <a:r>
              <a:t>Echo</a:t>
            </a:r>
            <a:br/>
            <a:r>
              <a:t>Cath</a:t>
            </a:r>
            <a:br/>
            <a:r>
              <a:t>MRI</a:t>
            </a:r>
            <a:br/>
            <a:r>
              <a:t>Lymphatic imaging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Nutrition (high protein/MCT)</a:t>
            </a:r>
            <a:br/>
            <a:r>
              <a:t>Diuretics</a:t>
            </a:r>
            <a:br/>
            <a:r>
              <a:t>Budesonide</a:t>
            </a:r>
            <a:br/>
            <a:r>
              <a:t>Pulmonary vasodilators</a:t>
            </a:r>
            <a:br/>
            <a:r>
              <a:t>Fenestration</a:t>
            </a:r>
            <a:br/>
            <a:r>
              <a:t>Lymphatic intervention</a:t>
            </a:r>
            <a:br/>
            <a:r>
              <a:t>Transplant in selected cases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Case1: infectious neurologic complication</a:t>
            </a:r>
            <a:br/>
            <a:r>
              <a:t>Case2: lymphatic/GI complication</a:t>
            </a:r>
            <a:br/>
            <a:r>
              <a:t>Common mechanism: chronic abnormal circulation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Recent 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Early recognition improves outcome</a:t>
            </a:r>
            <a:br/>
            <a:r>
              <a:t>Multidisciplinary care is essential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Questions for audience:</a:t>
            </a:r>
            <a:br/>
            <a:r>
              <a:t>• When repair?</a:t>
            </a:r>
            <a:br/>
            <a:r>
              <a:t>• When cath?</a:t>
            </a:r>
            <a:br/>
            <a:r>
              <a:t>• When transplant referral?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AHA/ACC ACHD Guidelines</a:t>
            </a:r>
            <a:br/>
            <a:r>
              <a:t>ESC ACHD Guidelines</a:t>
            </a:r>
            <a:br/>
            <a:r>
              <a:t>AHA Fontan Scientific Statement</a:t>
            </a:r>
            <a:br/>
            <a:r>
              <a:t>Recent Circulation/JACC reviews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Take-home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• Every cyanotic CHD with headache: exclude brain abscess.</a:t>
            </a:r>
            <a:br/>
            <a:r>
              <a:t>• Every Fontan patient with edema/diarrhea: evaluate for PLE.</a:t>
            </a:r>
            <a:br/>
            <a:r>
              <a:t>• Complex CHD is a multisystem disease.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On-screen Show (4:3)</PresentationFormat>
  <Paragraphs>60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Title</vt:lpstr>
      <vt:lpstr>Objectives</vt:lpstr>
      <vt:lpstr>Agenda</vt:lpstr>
      <vt:lpstr>Case 1</vt:lpstr>
      <vt:lpstr>Differential Diagnosis</vt:lpstr>
      <vt:lpstr>Pathophysiology</vt:lpstr>
      <vt:lpstr>Diagnosis</vt:lpstr>
      <vt:lpstr>Management</vt:lpstr>
      <vt:lpstr>Transition</vt:lpstr>
      <vt:lpstr>Case 2</vt:lpstr>
      <vt:lpstr>Fontan Physiology</vt:lpstr>
      <vt:lpstr>PLE Pathophysiology</vt:lpstr>
      <vt:lpstr>Work-up</vt:lpstr>
      <vt:lpstr>Treatment</vt:lpstr>
      <vt:lpstr>Comparison</vt:lpstr>
      <vt:lpstr>Recent Pearls</vt:lpstr>
      <vt:lpstr>Discussion</vt:lpstr>
      <vt:lpstr>References</vt:lpstr>
      <vt:lpstr>Take-home Messages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internet1</dc:creator>
  <cp:lastModifiedBy>internet1</cp:lastModifiedBy>
  <cp:revision>1</cp:revision>
  <dcterms:modified xsi:type="dcterms:W3CDTF">2026-07-29T06:51:40Z</dcterms:modified>
</cp:coreProperties>
</file>