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2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2/18/2026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83D0EEA-2557-4DDE-94AC-CB2AAC359D09}"/>
              </a:ext>
            </a:extLst>
          </p:cNvPr>
          <p:cNvSpPr txBox="1"/>
          <p:nvPr/>
        </p:nvSpPr>
        <p:spPr>
          <a:xfrm>
            <a:off x="1349406" y="1260629"/>
            <a:ext cx="7288567" cy="4443076"/>
          </a:xfrm>
          <a:prstGeom prst="rect">
            <a:avLst/>
          </a:prstGeom>
          <a:noFill/>
        </p:spPr>
        <p:txBody>
          <a:bodyPr wrap="square" rtlCol="1">
            <a:spAutoFit/>
          </a:bodyPr>
          <a:lstStyle/>
          <a:p>
            <a:pPr algn="l">
              <a:lnSpc>
                <a:spcPct val="107000"/>
              </a:lnSpc>
              <a:spcAft>
                <a:spcPts val="80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p>
          <a:p>
            <a:pPr algn="l">
              <a:lnSpc>
                <a:spcPct val="107000"/>
              </a:lnSpc>
              <a:spcAft>
                <a:spcPts val="800"/>
              </a:spcAft>
            </a:pPr>
            <a:r>
              <a:rPr lang="en-US" dirty="0" err="1">
                <a:solidFill>
                  <a:srgbClr val="252525"/>
                </a:solidFill>
                <a:latin typeface="Arial" panose="020B0604020202020204" pitchFamily="34" charset="0"/>
                <a:ea typeface="Arial" panose="020B0604020202020204" pitchFamily="34" charset="0"/>
                <a:cs typeface="Arial" panose="020B0604020202020204" pitchFamily="34" charset="0"/>
              </a:rPr>
              <a:t>ID:</a:t>
            </a:r>
            <a:r>
              <a:rPr lang="en-US" sz="1800" dirty="0" err="1">
                <a:solidFill>
                  <a:srgbClr val="252525"/>
                </a:solidFill>
                <a:effectLst/>
                <a:latin typeface="Arial" panose="020B0604020202020204" pitchFamily="34" charset="0"/>
                <a:ea typeface="Arial" panose="020B0604020202020204" pitchFamily="34" charset="0"/>
                <a:cs typeface="Arial" panose="020B0604020202020204" pitchFamily="34" charset="0"/>
              </a:rPr>
              <a:t>An</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 18-year-old single male from and residing in </a:t>
            </a:r>
            <a:r>
              <a:rPr lang="en-US" sz="1800" dirty="0" err="1">
                <a:solidFill>
                  <a:srgbClr val="252525"/>
                </a:solidFill>
                <a:effectLst/>
                <a:latin typeface="Arial" panose="020B0604020202020204" pitchFamily="34" charset="0"/>
                <a:ea typeface="Arial" panose="020B0604020202020204" pitchFamily="34" charset="0"/>
                <a:cs typeface="Arial" panose="020B0604020202020204" pitchFamily="34" charset="0"/>
              </a:rPr>
              <a:t>Rafsanjan</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Chief Complaint: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Lower extremity edema for the past two weeks.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Present illness :An 18-year-old male presented with a complaint of lower limb edema. The patient states that the edema began gradually two weeks prior to admission. It was initially mild and progressively worsened over time. The swelling is painless and increases with activity. He denies any history of dyspnea, chest pain, or decreased level of consciousness.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The patient reports that since one year ago, he noticed darkening of his urine as well as foamy urine. This condition has been persistent and was not associated with physical activity or respiratory infections.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3541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33F1B7DC-E73D-4C4E-8E81-D600415871B2}"/>
              </a:ext>
            </a:extLst>
          </p:cNvPr>
          <p:cNvSpPr txBox="1"/>
          <p:nvPr/>
        </p:nvSpPr>
        <p:spPr>
          <a:xfrm>
            <a:off x="1376039" y="1329010"/>
            <a:ext cx="7954393" cy="4444871"/>
          </a:xfrm>
          <a:prstGeom prst="rect">
            <a:avLst/>
          </a:prstGeom>
          <a:noFill/>
        </p:spPr>
        <p:txBody>
          <a:bodyPr wrap="square" rtlCol="1">
            <a:spAutoFit/>
          </a:bodyPr>
          <a:lstStyle/>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 However, he did not undergo any diagnostic or therapeutic interventions. He denies decreased urine volume or gross hematuria with clots.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Several months ago, without a clear cause, he developed gradual visual decline. Ophthalmologic evaluation led to a diagnosis of anterior lens dislocation.</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He has had mild hearing impairment since childhood; however, no specialized evaluation has been performed to date.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He denies associated symptoms including fever, weight loss, or night sweats. He does not report skin rash, purpura, oral ulcers, joint pain, or joint swelling. He also denies a history of chronic sinusitis, epistaxis, hemoptysis, headache, or neurological symptoms such as neuropathy or limb weakness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endPar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endParaRPr>
          </a:p>
          <a:p>
            <a:pPr algn="l">
              <a:lnSpc>
                <a:spcPct val="107000"/>
              </a:lnSpc>
              <a:spcAft>
                <a:spcPts val="800"/>
              </a:spcAft>
            </a:pP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63836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F09F0989-C45E-47CB-9257-7BF64C3D26D0}"/>
              </a:ext>
            </a:extLst>
          </p:cNvPr>
          <p:cNvSpPr txBox="1"/>
          <p:nvPr/>
        </p:nvSpPr>
        <p:spPr>
          <a:xfrm>
            <a:off x="1447060" y="1189608"/>
            <a:ext cx="7617041" cy="5403018"/>
          </a:xfrm>
          <a:prstGeom prst="rect">
            <a:avLst/>
          </a:prstGeom>
          <a:noFill/>
        </p:spPr>
        <p:txBody>
          <a:bodyPr wrap="square" rtlCol="1">
            <a:spAutoFit/>
          </a:bodyPr>
          <a:lstStyle/>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PMH:</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He has no known past medical history and no prior hospitalizations.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DH:</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r>
              <a:rPr lang="en-US" sz="1800" dirty="0">
                <a:solidFill>
                  <a:srgbClr val="252525"/>
                </a:solidFill>
                <a:effectLst/>
                <a:latin typeface="Arial" panose="020B0604020202020204" pitchFamily="34" charset="0"/>
                <a:ea typeface="Arial" panose="020B0604020202020204" pitchFamily="34" charset="0"/>
              </a:rPr>
              <a:t>He is not taking any medications. There is no history of long-term use of NSAIDs, hydralazine, or PTU.</a:t>
            </a: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FH:</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The patient has three brothers and one sister. All three brothers developed severe renal failure during adolescence or early adulthood and subsequently underwent kidney transplantation. His sister is healthy. Both parents are healthy.</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SH:</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Negative.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AH:</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Negative.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fa-IR" dirty="0"/>
          </a:p>
        </p:txBody>
      </p:sp>
    </p:spTree>
    <p:extLst>
      <p:ext uri="{BB962C8B-B14F-4D97-AF65-F5344CB8AC3E}">
        <p14:creationId xmlns:p14="http://schemas.microsoft.com/office/powerpoint/2010/main" val="422232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15CDBB5-3FD2-44CE-96F1-5F40B1F4947C}"/>
              </a:ext>
            </a:extLst>
          </p:cNvPr>
          <p:cNvSpPr txBox="1"/>
          <p:nvPr/>
        </p:nvSpPr>
        <p:spPr>
          <a:xfrm>
            <a:off x="1438183" y="1091953"/>
            <a:ext cx="7510508" cy="4260718"/>
          </a:xfrm>
          <a:prstGeom prst="rect">
            <a:avLst/>
          </a:prstGeom>
          <a:noFill/>
        </p:spPr>
        <p:txBody>
          <a:bodyPr wrap="square" rtlCol="1">
            <a:spAutoFit/>
          </a:bodyPr>
          <a:lstStyle/>
          <a:p>
            <a:pPr>
              <a:lnSpc>
                <a:spcPct val="107000"/>
              </a:lnSpc>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err="1">
                <a:solidFill>
                  <a:srgbClr val="252525"/>
                </a:solidFill>
                <a:effectLst/>
                <a:latin typeface="Arial" panose="020B0604020202020204" pitchFamily="34" charset="0"/>
                <a:ea typeface="Arial" panose="020B0604020202020204" pitchFamily="34" charset="0"/>
                <a:cs typeface="Arial" panose="020B0604020202020204" pitchFamily="34" charset="0"/>
              </a:rPr>
              <a:t>Ga:A</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 young man sitting on the bed, conscious and responsive to questions. He does not appear ill or toxic.</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Vital Signs: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Blood Pressure: 120/70 mmHg</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Pulse Rate: 74 beats per minute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Respiratory Rate: 15 per minute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Temperature: 37°C</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Height: 172 cm</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Weight: 68 kg</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BMI: 23</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31111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38987E0-4E82-462B-800E-716773CD929D}"/>
              </a:ext>
            </a:extLst>
          </p:cNvPr>
          <p:cNvSpPr txBox="1"/>
          <p:nvPr/>
        </p:nvSpPr>
        <p:spPr>
          <a:xfrm>
            <a:off x="1518082" y="1233996"/>
            <a:ext cx="7466120" cy="5049011"/>
          </a:xfrm>
          <a:prstGeom prst="rect">
            <a:avLst/>
          </a:prstGeom>
          <a:noFill/>
        </p:spPr>
        <p:txBody>
          <a:bodyPr wrap="square" rtlCol="1">
            <a:spAutoFit/>
          </a:bodyPr>
          <a:lstStyle/>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Physical Examination (Ph/E):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Head and Neck:</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The conjunctiva is not pale and the sclera is not icteric. No lymphadenopathy is detected. The sinuses are non-tender. JVP is not elevated. The ears appear normal on inspection and the patient does not use a hearing aid. Ophthalmologic examination performed by the ophthalmologist reported anterior conical protrusion of the lens.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Chest Examination:</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No deformity or scar is observed. Lung auscultation is clear. On cardiac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auscultation, S1 and S2 are heard without any apparent murmur.</a:t>
            </a: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Abdominal Examination:</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The abdomen is soft, without guarding or tenderness. No organomegaly is palpable.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0763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6497A59-A7DC-47A1-8359-2D15AB1E19FE}"/>
              </a:ext>
            </a:extLst>
          </p:cNvPr>
          <p:cNvSpPr txBox="1"/>
          <p:nvPr/>
        </p:nvSpPr>
        <p:spPr>
          <a:xfrm>
            <a:off x="1447060" y="1091953"/>
            <a:ext cx="7261934" cy="4340484"/>
          </a:xfrm>
          <a:prstGeom prst="rect">
            <a:avLst/>
          </a:prstGeom>
          <a:noFill/>
        </p:spPr>
        <p:txBody>
          <a:bodyPr wrap="square" rtlCol="1">
            <a:spAutoFit/>
          </a:bodyPr>
          <a:lstStyle/>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Extremities: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No petechiae, purpura, or skin rash are observed. There is no clubbing and no arachnodactyly. There is no joint tenderness or limitation of motion. Muscle strength in all four extremities is 5/5. Upper distal pulses are full and symmetric. Lower distal pulses are slightly difficult to palpate but are full and symmetric. Both lower extremities have 2+ pitting edema.</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No abnormal skeletal findings are noted.</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Problem List: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An 18-year-old male with 2+ lower extremity edema for two weeks, history of dark and foamy urine for one year, anterior lens dislocation for several months, and a positive family history of sever renal disease in his brothers.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79351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A5DD2DDD-015B-4C86-9E63-AD0B50B3077B}"/>
              </a:ext>
            </a:extLst>
          </p:cNvPr>
          <p:cNvSpPr txBox="1"/>
          <p:nvPr/>
        </p:nvSpPr>
        <p:spPr>
          <a:xfrm>
            <a:off x="1384917" y="923278"/>
            <a:ext cx="7519386" cy="5163016"/>
          </a:xfrm>
          <a:prstGeom prst="rect">
            <a:avLst/>
          </a:prstGeom>
          <a:noFill/>
        </p:spPr>
        <p:txBody>
          <a:bodyPr wrap="square" rtlCol="1">
            <a:spAutoFit/>
          </a:bodyPr>
          <a:lstStyle/>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Urea=20</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Cr=0.8</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Hb=13.5</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Plt=280000</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Ast=22      Alt=18    Alk=145</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Total bili=0.8   direct=0.2</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Alb=3.6</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Total pr=6.5</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Tsh=2.1   </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Free t4=1.2</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Free t3=3.2  </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uA=    pro 2+    blood 1+   Rbc 5-10     cast=neg  </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0">
              <a:lnSpc>
                <a:spcPct val="107000"/>
              </a:lnSpc>
              <a:spcAft>
                <a:spcPts val="800"/>
              </a:spcAft>
              <a:buFont typeface="Wingdings" panose="05000000000000000000" pitchFamily="2" charset="2"/>
              <a:buChar char=""/>
              <a:tabLst>
                <a:tab pos="457200" algn="l"/>
              </a:tabLst>
            </a:pPr>
            <a:r>
              <a:rPr lang="en-US" sz="1800" b="1">
                <a:effectLst/>
                <a:latin typeface="Calibri" panose="020F0502020204030204" pitchFamily="34" charset="0"/>
                <a:ea typeface="Calibri" panose="020F0502020204030204" pitchFamily="34" charset="0"/>
                <a:cs typeface="Arial" panose="020B0604020202020204" pitchFamily="34" charset="0"/>
              </a:rPr>
              <a:t>urine 24h= 1400mg/d pr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90468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58198B4-92F6-49BF-9869-F9F122EE5863}"/>
              </a:ext>
            </a:extLst>
          </p:cNvPr>
          <p:cNvSpPr txBox="1"/>
          <p:nvPr/>
        </p:nvSpPr>
        <p:spPr>
          <a:xfrm>
            <a:off x="1553592" y="1669002"/>
            <a:ext cx="7412855" cy="3063852"/>
          </a:xfrm>
          <a:prstGeom prst="rect">
            <a:avLst/>
          </a:prstGeom>
          <a:noFill/>
        </p:spPr>
        <p:txBody>
          <a:bodyPr wrap="square" rtlCol="1">
            <a:spAutoFit/>
          </a:bodyPr>
          <a:lstStyle/>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Question:</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Based on the history and physical examination findings, what is the most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likely diagnosis?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A) Nail–Patella Syndrome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B) Alport Syndrome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C) Thin Basement Membrane Disease (TBMD)</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gn="l">
              <a:lnSpc>
                <a:spcPct val="107000"/>
              </a:lnSpc>
              <a:spcAft>
                <a:spcPts val="800"/>
              </a:spcAft>
            </a:pPr>
            <a:r>
              <a:rPr lang="en-US" sz="1800" dirty="0">
                <a:solidFill>
                  <a:srgbClr val="252525"/>
                </a:solidFill>
                <a:effectLst/>
                <a:latin typeface="Arial" panose="020B0604020202020204" pitchFamily="34" charset="0"/>
                <a:ea typeface="Arial" panose="020B0604020202020204" pitchFamily="34" charset="0"/>
                <a:cs typeface="Arial" panose="020B0604020202020204" pitchFamily="34" charset="0"/>
              </a:rPr>
              <a:t>D) Goodpasture Syndrome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074001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39</TotalTime>
  <Words>397</Words>
  <Application>Microsoft Office PowerPoint</Application>
  <PresentationFormat>Widescreen</PresentationFormat>
  <Paragraphs>63</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Tahoma</vt:lpstr>
      <vt:lpstr>Times New Roman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KAVOSH RAYANEH</dc:creator>
  <cp:lastModifiedBy>internet1</cp:lastModifiedBy>
  <cp:revision>2</cp:revision>
  <dcterms:created xsi:type="dcterms:W3CDTF">2026-02-17T17:05:12Z</dcterms:created>
  <dcterms:modified xsi:type="dcterms:W3CDTF">2026-02-18T08:16:40Z</dcterms:modified>
</cp:coreProperties>
</file>