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82" r:id="rId3"/>
    <p:sldId id="257" r:id="rId4"/>
    <p:sldId id="273" r:id="rId5"/>
    <p:sldId id="269" r:id="rId6"/>
    <p:sldId id="258" r:id="rId7"/>
    <p:sldId id="274" r:id="rId8"/>
    <p:sldId id="260" r:id="rId9"/>
    <p:sldId id="259" r:id="rId10"/>
    <p:sldId id="275" r:id="rId11"/>
    <p:sldId id="261" r:id="rId12"/>
    <p:sldId id="262" r:id="rId13"/>
    <p:sldId id="265" r:id="rId14"/>
    <p:sldId id="263" r:id="rId15"/>
    <p:sldId id="267" r:id="rId16"/>
    <p:sldId id="266" r:id="rId17"/>
    <p:sldId id="276" r:id="rId18"/>
    <p:sldId id="279" r:id="rId19"/>
    <p:sldId id="280" r:id="rId20"/>
    <p:sldId id="277" r:id="rId21"/>
    <p:sldId id="281" r:id="rId22"/>
    <p:sldId id="283" r:id="rId23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53" d="100"/>
          <a:sy n="53" d="100"/>
        </p:scale>
        <p:origin x="-1866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A00273A-F3CF-4617-8D8D-5AF70DA8C321}" type="datetimeFigureOut">
              <a:rPr lang="fa-IR" smtClean="0"/>
              <a:pPr/>
              <a:t>11/21/1425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1C7DC46-8444-4721-8701-DDC20DC248BF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185738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BASEMENT MEMBRANE SYNDROMES</a:t>
            </a:r>
            <a:endParaRPr lang="fa-IR" sz="3200" dirty="0">
              <a:solidFill>
                <a:srgbClr val="0070C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8786841" cy="592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792869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All kidney epithelia, including </a:t>
            </a:r>
            <a:r>
              <a:rPr lang="en-US" dirty="0" err="1" smtClean="0"/>
              <a:t>podocytes</a:t>
            </a:r>
            <a:r>
              <a:rPr lang="en-US" dirty="0" smtClean="0"/>
              <a:t>, rest on </a:t>
            </a:r>
            <a:r>
              <a:rPr lang="en-US" dirty="0" smtClean="0">
                <a:solidFill>
                  <a:srgbClr val="0070C0"/>
                </a:solidFill>
              </a:rPr>
              <a:t>basement membranes </a:t>
            </a:r>
            <a:r>
              <a:rPr lang="en-US" dirty="0" smtClean="0"/>
              <a:t>assembled into a planar surface through the interweaving of </a:t>
            </a:r>
            <a:r>
              <a:rPr lang="en-US" b="1" dirty="0" smtClean="0">
                <a:solidFill>
                  <a:srgbClr val="FF0000"/>
                </a:solidFill>
              </a:rPr>
              <a:t>collagen IV </a:t>
            </a:r>
            <a:r>
              <a:rPr lang="en-US" dirty="0" smtClean="0"/>
              <a:t>with </a:t>
            </a:r>
            <a:r>
              <a:rPr lang="en-US" dirty="0" err="1" smtClean="0"/>
              <a:t>l</a:t>
            </a:r>
            <a:r>
              <a:rPr lang="en-US" u="sng" dirty="0" err="1" smtClean="0"/>
              <a:t>aminins</a:t>
            </a:r>
            <a:r>
              <a:rPr lang="en-US" dirty="0" smtClean="0"/>
              <a:t>, </a:t>
            </a:r>
            <a:r>
              <a:rPr lang="en-US" dirty="0" err="1" smtClean="0"/>
              <a:t>nidogen</a:t>
            </a:r>
            <a:r>
              <a:rPr lang="en-US" dirty="0" smtClean="0"/>
              <a:t>, and </a:t>
            </a:r>
            <a:r>
              <a:rPr lang="en-US" u="sng" dirty="0" smtClean="0"/>
              <a:t>sulfated </a:t>
            </a:r>
            <a:r>
              <a:rPr lang="en-US" u="sng" dirty="0" err="1" smtClean="0"/>
              <a:t>proteoglycans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</a:t>
            </a:r>
            <a:r>
              <a:rPr lang="en-US" b="1" dirty="0" smtClean="0"/>
              <a:t>Structural</a:t>
            </a:r>
            <a:r>
              <a:rPr lang="en-US" dirty="0" smtClean="0"/>
              <a:t> </a:t>
            </a:r>
            <a:r>
              <a:rPr lang="en-US" b="1" dirty="0" smtClean="0"/>
              <a:t>abnormalities</a:t>
            </a:r>
            <a:r>
              <a:rPr lang="en-US" dirty="0" smtClean="0"/>
              <a:t> in </a:t>
            </a:r>
            <a:r>
              <a:rPr lang="en-US" dirty="0" smtClean="0">
                <a:solidFill>
                  <a:srgbClr val="FF0000"/>
                </a:solidFill>
              </a:rPr>
              <a:t>GBM</a:t>
            </a:r>
            <a:r>
              <a:rPr lang="en-US" dirty="0" smtClean="0"/>
              <a:t> associated with </a:t>
            </a:r>
            <a:r>
              <a:rPr lang="en-US" dirty="0" err="1" smtClean="0">
                <a:solidFill>
                  <a:srgbClr val="FF0000"/>
                </a:solidFill>
              </a:rPr>
              <a:t>hematuria</a:t>
            </a:r>
            <a:r>
              <a:rPr lang="en-US" dirty="0" smtClean="0"/>
              <a:t> (familial disorders ) related to the expression of </a:t>
            </a:r>
            <a:r>
              <a:rPr lang="en-US" dirty="0" smtClean="0">
                <a:solidFill>
                  <a:srgbClr val="FF0000"/>
                </a:solidFill>
              </a:rPr>
              <a:t>collagen IV genes</a:t>
            </a:r>
            <a:r>
              <a:rPr lang="en-US" dirty="0" smtClean="0"/>
              <a:t>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439718"/>
          </a:xfrm>
        </p:spPr>
        <p:txBody>
          <a:bodyPr>
            <a:noAutofit/>
          </a:bodyPr>
          <a:lstStyle/>
          <a:p>
            <a:r>
              <a:rPr lang="en-US" sz="2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BASEMENT MEMBRANE SYNDROMES</a:t>
            </a:r>
            <a:endParaRPr lang="fa-IR" sz="2800" dirty="0">
              <a:solidFill>
                <a:srgbClr val="0070C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221497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collagen IV </a:t>
            </a:r>
            <a:r>
              <a:rPr lang="en-US" dirty="0" smtClean="0"/>
              <a:t>contains </a:t>
            </a:r>
            <a:r>
              <a:rPr lang="en-US" dirty="0" smtClean="0">
                <a:solidFill>
                  <a:srgbClr val="FF0000"/>
                </a:solidFill>
              </a:rPr>
              <a:t>six chains</a:t>
            </a:r>
            <a:r>
              <a:rPr lang="en-US" dirty="0" smtClean="0"/>
              <a:t>, which are </a:t>
            </a:r>
            <a:r>
              <a:rPr lang="en-US" u="sng" dirty="0" smtClean="0"/>
              <a:t>expressed in different tissues </a:t>
            </a:r>
            <a:r>
              <a:rPr lang="en-US" dirty="0" smtClean="0"/>
              <a:t>at different stages of embryonic development.</a:t>
            </a:r>
          </a:p>
          <a:p>
            <a:pPr algn="l" rtl="0"/>
            <a:r>
              <a:rPr lang="en-US" b="1" dirty="0" smtClean="0">
                <a:solidFill>
                  <a:srgbClr val="0070C0"/>
                </a:solidFill>
              </a:rPr>
              <a:t>All epithelial basement membranes </a:t>
            </a:r>
            <a:r>
              <a:rPr lang="en-US" b="1" dirty="0" smtClean="0"/>
              <a:t>early</a:t>
            </a:r>
            <a:r>
              <a:rPr lang="en-US" dirty="0" smtClean="0"/>
              <a:t> in </a:t>
            </a:r>
            <a:r>
              <a:rPr lang="en-US" b="1" dirty="0" smtClean="0"/>
              <a:t>human development </a:t>
            </a:r>
            <a:r>
              <a:rPr lang="en-US" dirty="0" smtClean="0"/>
              <a:t>are composed of </a:t>
            </a:r>
            <a:r>
              <a:rPr lang="en-US" dirty="0" err="1" smtClean="0"/>
              <a:t>protomers</a:t>
            </a:r>
            <a:r>
              <a:rPr lang="en-US" dirty="0" smtClean="0"/>
              <a:t> rich in </a:t>
            </a:r>
            <a:r>
              <a:rPr lang="en-US" b="1" dirty="0" smtClean="0">
                <a:solidFill>
                  <a:srgbClr val="0070C0"/>
                </a:solidFill>
              </a:rPr>
              <a:t>α1.α1.α2(IV) collagen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Some </a:t>
            </a:r>
            <a:r>
              <a:rPr lang="en-US" dirty="0" smtClean="0">
                <a:solidFill>
                  <a:srgbClr val="FF0000"/>
                </a:solidFill>
              </a:rPr>
              <a:t>specialized tissues </a:t>
            </a:r>
            <a:r>
              <a:rPr lang="en-US" dirty="0" smtClean="0"/>
              <a:t>undergo a </a:t>
            </a:r>
            <a:r>
              <a:rPr lang="en-US" dirty="0" smtClean="0">
                <a:solidFill>
                  <a:srgbClr val="FF0000"/>
                </a:solidFill>
              </a:rPr>
              <a:t>developmental </a:t>
            </a:r>
            <a:r>
              <a:rPr lang="en-US" dirty="0" smtClean="0"/>
              <a:t>switch replacing α1.α1.α2(IV) </a:t>
            </a:r>
            <a:r>
              <a:rPr lang="en-US" dirty="0" err="1" smtClean="0"/>
              <a:t>protomers</a:t>
            </a:r>
            <a:r>
              <a:rPr lang="en-US" dirty="0" smtClean="0"/>
              <a:t> with an </a:t>
            </a:r>
            <a:r>
              <a:rPr lang="en-US" dirty="0" smtClean="0">
                <a:solidFill>
                  <a:srgbClr val="FF0000"/>
                </a:solidFill>
              </a:rPr>
              <a:t>α3.α4.α5(IV) collagen </a:t>
            </a:r>
            <a:r>
              <a:rPr lang="en-US" dirty="0" smtClean="0"/>
              <a:t>network.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150059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This switch occurs in the </a:t>
            </a:r>
            <a:r>
              <a:rPr lang="en-US" dirty="0" smtClean="0">
                <a:solidFill>
                  <a:srgbClr val="FF0000"/>
                </a:solidFill>
              </a:rPr>
              <a:t>kidney</a:t>
            </a:r>
            <a:r>
              <a:rPr lang="en-US" dirty="0" smtClean="0"/>
              <a:t> (</a:t>
            </a:r>
            <a:r>
              <a:rPr lang="en-US" dirty="0" err="1" smtClean="0"/>
              <a:t>glomerular</a:t>
            </a:r>
            <a:r>
              <a:rPr lang="en-US" dirty="0" smtClean="0"/>
              <a:t> and tubular basement membrane), </a:t>
            </a:r>
            <a:r>
              <a:rPr lang="en-US" dirty="0" smtClean="0">
                <a:solidFill>
                  <a:srgbClr val="0070C0"/>
                </a:solidFill>
              </a:rPr>
              <a:t>lung, cochlea, </a:t>
            </a:r>
            <a:r>
              <a:rPr lang="en-US" dirty="0" smtClean="0"/>
              <a:t>and</a:t>
            </a:r>
            <a:r>
              <a:rPr lang="en-US" dirty="0" smtClean="0">
                <a:solidFill>
                  <a:srgbClr val="0070C0"/>
                </a:solidFill>
              </a:rPr>
              <a:t> eye.</a:t>
            </a:r>
          </a:p>
          <a:p>
            <a:pPr algn="l" rtl="0"/>
            <a:r>
              <a:rPr lang="en-US" dirty="0" smtClean="0"/>
              <a:t> while an </a:t>
            </a:r>
            <a:r>
              <a:rPr lang="en-US" dirty="0" smtClean="0">
                <a:solidFill>
                  <a:srgbClr val="FF0000"/>
                </a:solidFill>
              </a:rPr>
              <a:t>α5.α5. α6(IV</a:t>
            </a:r>
            <a:r>
              <a:rPr lang="en-US" dirty="0" smtClean="0"/>
              <a:t>) network appears in </a:t>
            </a:r>
            <a:r>
              <a:rPr lang="en-US" u="sng" dirty="0" smtClean="0"/>
              <a:t>skin, smooth muscle, and esophagus </a:t>
            </a:r>
            <a:r>
              <a:rPr lang="en-US" dirty="0" smtClean="0"/>
              <a:t>and along </a:t>
            </a:r>
            <a:r>
              <a:rPr lang="en-US" b="1" dirty="0" smtClean="0">
                <a:solidFill>
                  <a:srgbClr val="FF0000"/>
                </a:solidFill>
              </a:rPr>
              <a:t>Bowman’s capsule </a:t>
            </a:r>
            <a:r>
              <a:rPr lang="en-US" dirty="0" smtClean="0"/>
              <a:t>in the </a:t>
            </a:r>
            <a:r>
              <a:rPr lang="en-US" dirty="0" smtClean="0">
                <a:solidFill>
                  <a:srgbClr val="FF0000"/>
                </a:solidFill>
              </a:rPr>
              <a:t>kidney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This switch probably occurs because the α3.α4.α5(IV) network is more </a:t>
            </a:r>
            <a:r>
              <a:rPr lang="en-US" dirty="0" smtClean="0">
                <a:solidFill>
                  <a:srgbClr val="0070C0"/>
                </a:solidFill>
              </a:rPr>
              <a:t>resistant to proteases </a:t>
            </a:r>
            <a:r>
              <a:rPr lang="en-US" dirty="0" smtClean="0"/>
              <a:t>and ensures the structural longevity of </a:t>
            </a:r>
            <a:r>
              <a:rPr lang="en-US" dirty="0" smtClean="0">
                <a:solidFill>
                  <a:srgbClr val="0070C0"/>
                </a:solidFill>
              </a:rPr>
              <a:t>critical tissues</a:t>
            </a:r>
            <a:r>
              <a:rPr lang="en-US" dirty="0" smtClean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285752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When </a:t>
            </a:r>
            <a:r>
              <a:rPr lang="en-US" b="1" dirty="0" smtClean="0">
                <a:solidFill>
                  <a:schemeClr val="accent4"/>
                </a:solidFill>
              </a:rPr>
              <a:t>basement membranes </a:t>
            </a:r>
            <a:r>
              <a:rPr lang="en-US" dirty="0" smtClean="0"/>
              <a:t>are the target of </a:t>
            </a:r>
            <a:r>
              <a:rPr lang="en-US" dirty="0" err="1" smtClean="0">
                <a:solidFill>
                  <a:schemeClr val="accent4"/>
                </a:solidFill>
              </a:rPr>
              <a:t>glomerular</a:t>
            </a:r>
            <a:r>
              <a:rPr lang="en-US" dirty="0" smtClean="0">
                <a:solidFill>
                  <a:schemeClr val="accent4"/>
                </a:solidFill>
              </a:rPr>
              <a:t> disease</a:t>
            </a:r>
            <a:r>
              <a:rPr lang="en-US" dirty="0" smtClean="0"/>
              <a:t>, they produce moderate </a:t>
            </a:r>
            <a:r>
              <a:rPr lang="en-US" dirty="0" err="1" smtClean="0">
                <a:solidFill>
                  <a:srgbClr val="FF0000"/>
                </a:solidFill>
              </a:rPr>
              <a:t>proteinuria</a:t>
            </a:r>
            <a:r>
              <a:rPr lang="en-US" dirty="0" smtClean="0"/>
              <a:t>, some </a:t>
            </a:r>
            <a:r>
              <a:rPr lang="en-US" dirty="0" err="1" smtClean="0">
                <a:solidFill>
                  <a:srgbClr val="FF0000"/>
                </a:solidFill>
              </a:rPr>
              <a:t>hematuria</a:t>
            </a:r>
            <a:r>
              <a:rPr lang="en-US" dirty="0" smtClean="0"/>
              <a:t>, and </a:t>
            </a:r>
            <a:r>
              <a:rPr lang="en-US" u="sng" dirty="0" smtClean="0"/>
              <a:t>progressive renal failure.</a:t>
            </a:r>
            <a:endParaRPr lang="fa-IR" u="sn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07183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Approximately </a:t>
            </a:r>
            <a:r>
              <a:rPr lang="en-US" dirty="0" smtClean="0">
                <a:solidFill>
                  <a:srgbClr val="FF0000"/>
                </a:solidFill>
              </a:rPr>
              <a:t>85%</a:t>
            </a:r>
            <a:r>
              <a:rPr lang="en-US" dirty="0" smtClean="0"/>
              <a:t> of patients have an X-linked </a:t>
            </a:r>
            <a:r>
              <a:rPr lang="en-US" dirty="0" smtClean="0">
                <a:solidFill>
                  <a:srgbClr val="FF0000"/>
                </a:solidFill>
              </a:rPr>
              <a:t>inheritance</a:t>
            </a:r>
            <a:r>
              <a:rPr lang="en-US" dirty="0" smtClean="0"/>
              <a:t> of </a:t>
            </a:r>
            <a:r>
              <a:rPr lang="en-US" b="1" dirty="0" smtClean="0">
                <a:solidFill>
                  <a:schemeClr val="accent4"/>
                </a:solidFill>
              </a:rPr>
              <a:t>mutations in the α5(IV) collagen</a:t>
            </a:r>
            <a:r>
              <a:rPr lang="en-US" dirty="0" smtClean="0"/>
              <a:t>. </a:t>
            </a:r>
          </a:p>
          <a:p>
            <a:pPr algn="l" rtl="0"/>
            <a:r>
              <a:rPr lang="en-US" dirty="0" smtClean="0"/>
              <a:t>Female carriers have variable </a:t>
            </a:r>
            <a:r>
              <a:rPr lang="en-US" dirty="0" err="1" smtClean="0"/>
              <a:t>penetrance</a:t>
            </a:r>
            <a:r>
              <a:rPr lang="en-US" dirty="0" smtClean="0"/>
              <a:t> depending on </a:t>
            </a:r>
            <a:r>
              <a:rPr lang="en-US" dirty="0" smtClean="0">
                <a:solidFill>
                  <a:schemeClr val="accent4"/>
                </a:solidFill>
              </a:rPr>
              <a:t>the type of mutation </a:t>
            </a:r>
            <a:r>
              <a:rPr lang="en-US" dirty="0" smtClean="0"/>
              <a:t>or the </a:t>
            </a:r>
            <a:r>
              <a:rPr lang="en-US" dirty="0" smtClean="0">
                <a:solidFill>
                  <a:schemeClr val="accent4"/>
                </a:solidFill>
              </a:rPr>
              <a:t>degree of </a:t>
            </a:r>
            <a:r>
              <a:rPr lang="en-US" dirty="0" err="1" smtClean="0">
                <a:solidFill>
                  <a:schemeClr val="accent4"/>
                </a:solidFill>
              </a:rPr>
              <a:t>mosaicism</a:t>
            </a:r>
            <a:r>
              <a:rPr lang="en-US" dirty="0" smtClean="0"/>
              <a:t> created by </a:t>
            </a:r>
            <a:r>
              <a:rPr lang="en-US" dirty="0" smtClean="0">
                <a:solidFill>
                  <a:srgbClr val="FF0000"/>
                </a:solidFill>
              </a:rPr>
              <a:t>X inactivation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 15 % </a:t>
            </a:r>
            <a:r>
              <a:rPr lang="en-US" dirty="0" smtClean="0"/>
              <a:t>of patients have </a:t>
            </a:r>
            <a:r>
              <a:rPr lang="en-US" b="1" dirty="0" err="1" smtClean="0">
                <a:solidFill>
                  <a:srgbClr val="0070C0"/>
                </a:solidFill>
              </a:rPr>
              <a:t>autosomal</a:t>
            </a:r>
            <a:r>
              <a:rPr lang="en-US" b="1" dirty="0" smtClean="0">
                <a:solidFill>
                  <a:srgbClr val="0070C0"/>
                </a:solidFill>
              </a:rPr>
              <a:t> recessive </a:t>
            </a:r>
            <a:r>
              <a:rPr lang="en-US" dirty="0" smtClean="0"/>
              <a:t>disease of the </a:t>
            </a:r>
            <a:r>
              <a:rPr lang="en-US" dirty="0" smtClean="0">
                <a:solidFill>
                  <a:srgbClr val="0070C0"/>
                </a:solidFill>
              </a:rPr>
              <a:t>α3(IV) or α4(IV).</a:t>
            </a:r>
            <a:endParaRPr lang="en-US" dirty="0" smtClean="0"/>
          </a:p>
          <a:p>
            <a:pPr algn="l" rtl="0"/>
            <a:r>
              <a:rPr lang="en-US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Rarely</a:t>
            </a:r>
            <a:r>
              <a:rPr lang="en-US" dirty="0" smtClean="0"/>
              <a:t>, have an </a:t>
            </a:r>
            <a:r>
              <a:rPr lang="en-US" dirty="0" err="1" smtClean="0">
                <a:solidFill>
                  <a:srgbClr val="0070C0"/>
                </a:solidFill>
              </a:rPr>
              <a:t>autosomal</a:t>
            </a:r>
            <a:r>
              <a:rPr lang="en-US" dirty="0" smtClean="0">
                <a:solidFill>
                  <a:srgbClr val="0070C0"/>
                </a:solidFill>
              </a:rPr>
              <a:t> dominant inheritance</a:t>
            </a:r>
            <a:r>
              <a:rPr lang="en-US" dirty="0" smtClean="0"/>
              <a:t> of </a:t>
            </a:r>
            <a:r>
              <a:rPr lang="en-US" u="sng" dirty="0" smtClean="0"/>
              <a:t>dominant-negative mutations</a:t>
            </a:r>
            <a:r>
              <a:rPr lang="en-US" dirty="0" smtClean="0"/>
              <a:t> in </a:t>
            </a:r>
            <a:r>
              <a:rPr lang="el-GR" dirty="0" smtClean="0">
                <a:solidFill>
                  <a:srgbClr val="FF0000"/>
                </a:solidFill>
              </a:rPr>
              <a:t>α3(</a:t>
            </a:r>
            <a:r>
              <a:rPr lang="en-US" dirty="0" smtClean="0">
                <a:solidFill>
                  <a:srgbClr val="FF0000"/>
                </a:solidFill>
              </a:rPr>
              <a:t>IV) or </a:t>
            </a:r>
            <a:r>
              <a:rPr lang="el-GR" dirty="0" smtClean="0">
                <a:solidFill>
                  <a:srgbClr val="FF0000"/>
                </a:solidFill>
              </a:rPr>
              <a:t>α4(</a:t>
            </a:r>
            <a:r>
              <a:rPr lang="en-US" dirty="0" smtClean="0">
                <a:solidFill>
                  <a:srgbClr val="FF0000"/>
                </a:solidFill>
              </a:rPr>
              <a:t>IV</a:t>
            </a:r>
            <a:r>
              <a:rPr lang="en-US" dirty="0" smtClean="0"/>
              <a:t>) chains.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43971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ALPORT’S SYNDROME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221497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>
                <a:cs typeface="Andalus" pitchFamily="18" charset="-78"/>
              </a:rPr>
              <a:t>The X-linked syndrome are </a:t>
            </a:r>
            <a:r>
              <a:rPr lang="en-US" u="sng" dirty="0" smtClean="0">
                <a:cs typeface="Andalus" pitchFamily="18" charset="-78"/>
              </a:rPr>
              <a:t>quite variable </a:t>
            </a:r>
            <a:r>
              <a:rPr lang="en-US" dirty="0" smtClean="0">
                <a:cs typeface="Andalus" pitchFamily="18" charset="-78"/>
              </a:rPr>
              <a:t>in </a:t>
            </a:r>
            <a:r>
              <a:rPr lang="en-US" u="sng" dirty="0" smtClean="0">
                <a:cs typeface="Andalus" pitchFamily="18" charset="-78"/>
              </a:rPr>
              <a:t>tissue damage </a:t>
            </a:r>
            <a:r>
              <a:rPr lang="en-US" dirty="0" smtClean="0">
                <a:cs typeface="Andalus" pitchFamily="18" charset="-78"/>
              </a:rPr>
              <a:t>leading to </a:t>
            </a:r>
            <a:r>
              <a:rPr lang="en-US" b="1" dirty="0" smtClean="0">
                <a:solidFill>
                  <a:srgbClr val="00B0F0"/>
                </a:solidFill>
                <a:cs typeface="Andalus" pitchFamily="18" charset="-78"/>
              </a:rPr>
              <a:t>organ failure.</a:t>
            </a:r>
          </a:p>
          <a:p>
            <a:pPr algn="l" rtl="0"/>
            <a:r>
              <a:rPr lang="en-US" dirty="0" smtClean="0">
                <a:cs typeface="Andalus" pitchFamily="18" charset="-78"/>
              </a:rPr>
              <a:t>70 % percent of patients have the </a:t>
            </a:r>
            <a:r>
              <a:rPr lang="en-US" b="1" dirty="0" smtClean="0">
                <a:solidFill>
                  <a:srgbClr val="0070C0"/>
                </a:solidFill>
                <a:cs typeface="Andalus" pitchFamily="18" charset="-78"/>
              </a:rPr>
              <a:t>juvenile form </a:t>
            </a:r>
            <a:r>
              <a:rPr lang="en-US" dirty="0" smtClean="0">
                <a:cs typeface="Andalus" pitchFamily="18" charset="-78"/>
              </a:rPr>
              <a:t>with </a:t>
            </a:r>
            <a:r>
              <a:rPr lang="en-US" dirty="0" smtClean="0">
                <a:solidFill>
                  <a:srgbClr val="0070C0"/>
                </a:solidFill>
                <a:cs typeface="Andalus" pitchFamily="18" charset="-78"/>
              </a:rPr>
              <a:t>nonsense</a:t>
            </a:r>
            <a:r>
              <a:rPr lang="en-US" dirty="0" smtClean="0">
                <a:cs typeface="Andalus" pitchFamily="18" charset="-78"/>
              </a:rPr>
              <a:t> or </a:t>
            </a:r>
            <a:r>
              <a:rPr lang="en-US" dirty="0" err="1" smtClean="0">
                <a:solidFill>
                  <a:srgbClr val="0070C0"/>
                </a:solidFill>
                <a:cs typeface="Andalus" pitchFamily="18" charset="-78"/>
              </a:rPr>
              <a:t>missense</a:t>
            </a:r>
            <a:r>
              <a:rPr lang="en-US" dirty="0" smtClean="0">
                <a:solidFill>
                  <a:srgbClr val="0070C0"/>
                </a:solidFill>
                <a:cs typeface="Andalus" pitchFamily="18" charset="-78"/>
              </a:rPr>
              <a:t> mutations</a:t>
            </a:r>
            <a:r>
              <a:rPr lang="en-US" dirty="0" smtClean="0">
                <a:cs typeface="Andalus" pitchFamily="18" charset="-78"/>
              </a:rPr>
              <a:t>, reading frame shifts, </a:t>
            </a:r>
            <a:r>
              <a:rPr lang="en-US" dirty="0" smtClean="0">
                <a:solidFill>
                  <a:srgbClr val="0070C0"/>
                </a:solidFill>
                <a:cs typeface="Andalus" pitchFamily="18" charset="-78"/>
              </a:rPr>
              <a:t>or large deletions </a:t>
            </a:r>
            <a:r>
              <a:rPr lang="en-US" dirty="0" smtClean="0">
                <a:cs typeface="Andalus" pitchFamily="18" charset="-78"/>
              </a:rPr>
              <a:t>and </a:t>
            </a:r>
            <a:r>
              <a:rPr lang="en-US" dirty="0" smtClean="0">
                <a:solidFill>
                  <a:schemeClr val="tx2"/>
                </a:solidFill>
                <a:cs typeface="Andalus" pitchFamily="18" charset="-78"/>
              </a:rPr>
              <a:t>develop</a:t>
            </a:r>
            <a:r>
              <a:rPr lang="en-US" dirty="0" smtClean="0">
                <a:solidFill>
                  <a:srgbClr val="FF0000"/>
                </a:solidFill>
                <a:cs typeface="Andalus" pitchFamily="18" charset="-78"/>
              </a:rPr>
              <a:t> </a:t>
            </a:r>
            <a:r>
              <a:rPr lang="en-US" b="1" dirty="0" smtClean="0">
                <a:solidFill>
                  <a:srgbClr val="FF0000"/>
                </a:solidFill>
                <a:cs typeface="Andalus" pitchFamily="18" charset="-78"/>
              </a:rPr>
              <a:t>renal failure </a:t>
            </a:r>
            <a:r>
              <a:rPr lang="en-US" dirty="0" smtClean="0">
                <a:solidFill>
                  <a:schemeClr val="tx2"/>
                </a:solidFill>
                <a:cs typeface="Andalus" pitchFamily="18" charset="-78"/>
              </a:rPr>
              <a:t>and</a:t>
            </a:r>
            <a:r>
              <a:rPr lang="en-US" b="1" dirty="0" smtClean="0">
                <a:solidFill>
                  <a:srgbClr val="FF0000"/>
                </a:solidFill>
                <a:cs typeface="Andalus" pitchFamily="18" charset="-78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cs typeface="Andalus" pitchFamily="18" charset="-78"/>
              </a:rPr>
              <a:t>sensorineural</a:t>
            </a:r>
            <a:r>
              <a:rPr lang="en-US" b="1" dirty="0" smtClean="0">
                <a:solidFill>
                  <a:srgbClr val="FF0000"/>
                </a:solidFill>
                <a:cs typeface="Andalus" pitchFamily="18" charset="-78"/>
              </a:rPr>
              <a:t> deafness by age 30</a:t>
            </a:r>
            <a:r>
              <a:rPr lang="en-US" dirty="0" smtClean="0">
                <a:cs typeface="Andalus" pitchFamily="18" charset="-78"/>
              </a:rPr>
              <a:t>.</a:t>
            </a:r>
          </a:p>
          <a:p>
            <a:pPr algn="l" rtl="0"/>
            <a:r>
              <a:rPr lang="en-US" dirty="0" smtClean="0">
                <a:cs typeface="Andalus" pitchFamily="18" charset="-78"/>
              </a:rPr>
              <a:t> Patients with splice variants, </a:t>
            </a:r>
            <a:r>
              <a:rPr lang="en-US" dirty="0" err="1" smtClean="0">
                <a:cs typeface="Andalus" pitchFamily="18" charset="-78"/>
              </a:rPr>
              <a:t>exon</a:t>
            </a:r>
            <a:r>
              <a:rPr lang="en-US" dirty="0" smtClean="0">
                <a:cs typeface="Andalus" pitchFamily="18" charset="-78"/>
              </a:rPr>
              <a:t> skipping, or </a:t>
            </a:r>
            <a:r>
              <a:rPr lang="en-US" u="sng" dirty="0" err="1" smtClean="0">
                <a:cs typeface="Andalus" pitchFamily="18" charset="-78"/>
              </a:rPr>
              <a:t>missense</a:t>
            </a:r>
            <a:r>
              <a:rPr lang="en-US" u="sng" dirty="0" smtClean="0">
                <a:cs typeface="Andalus" pitchFamily="18" charset="-78"/>
              </a:rPr>
              <a:t> mutations </a:t>
            </a:r>
            <a:r>
              <a:rPr lang="en-US" dirty="0" smtClean="0">
                <a:cs typeface="Andalus" pitchFamily="18" charset="-78"/>
              </a:rPr>
              <a:t>of </a:t>
            </a:r>
            <a:r>
              <a:rPr lang="en-US" u="sng" dirty="0" smtClean="0">
                <a:cs typeface="Andalus" pitchFamily="18" charset="-78"/>
              </a:rPr>
              <a:t>α-helical </a:t>
            </a:r>
            <a:r>
              <a:rPr lang="en-US" u="sng" dirty="0" err="1" smtClean="0">
                <a:cs typeface="Andalus" pitchFamily="18" charset="-78"/>
              </a:rPr>
              <a:t>glycines</a:t>
            </a:r>
            <a:r>
              <a:rPr lang="en-US" u="sng" dirty="0" smtClean="0">
                <a:cs typeface="Andalus" pitchFamily="18" charset="-78"/>
              </a:rPr>
              <a:t> </a:t>
            </a:r>
            <a:r>
              <a:rPr lang="en-US" dirty="0" smtClean="0">
                <a:cs typeface="Andalus" pitchFamily="18" charset="-78"/>
              </a:rPr>
              <a:t>generally deteriorate </a:t>
            </a:r>
            <a:r>
              <a:rPr lang="en-US" dirty="0" smtClean="0">
                <a:solidFill>
                  <a:srgbClr val="FF0000"/>
                </a:solidFill>
                <a:cs typeface="Andalus" pitchFamily="18" charset="-78"/>
              </a:rPr>
              <a:t>after the age of 30 </a:t>
            </a:r>
            <a:r>
              <a:rPr lang="en-US" b="1" dirty="0" smtClean="0">
                <a:solidFill>
                  <a:srgbClr val="0070C0"/>
                </a:solidFill>
                <a:cs typeface="Andalus" pitchFamily="18" charset="-78"/>
              </a:rPr>
              <a:t>(adult form</a:t>
            </a:r>
            <a:r>
              <a:rPr lang="en-US" dirty="0" smtClean="0">
                <a:cs typeface="Andalus" pitchFamily="18" charset="-78"/>
              </a:rPr>
              <a:t>) </a:t>
            </a:r>
            <a:r>
              <a:rPr lang="en-US" dirty="0" smtClean="0">
                <a:solidFill>
                  <a:srgbClr val="0070C0"/>
                </a:solidFill>
                <a:cs typeface="Andalus" pitchFamily="18" charset="-78"/>
              </a:rPr>
              <a:t>with mild or late deafness.</a:t>
            </a:r>
          </a:p>
          <a:p>
            <a:pPr algn="l" rtl="0">
              <a:buNone/>
            </a:pPr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Patients with </a:t>
            </a:r>
            <a:r>
              <a:rPr lang="en-US" dirty="0" err="1" smtClean="0"/>
              <a:t>Alport’s</a:t>
            </a:r>
            <a:r>
              <a:rPr lang="en-US" dirty="0" smtClean="0"/>
              <a:t> syndrome develop, </a:t>
            </a:r>
            <a:r>
              <a:rPr lang="en-US" dirty="0" smtClean="0">
                <a:solidFill>
                  <a:srgbClr val="FF0000"/>
                </a:solidFill>
              </a:rPr>
              <a:t>thinning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splitting of the GBMs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hematuria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mild </a:t>
            </a:r>
            <a:r>
              <a:rPr lang="en-US" dirty="0" err="1" smtClean="0">
                <a:solidFill>
                  <a:srgbClr val="FF0000"/>
                </a:solidFill>
              </a:rPr>
              <a:t>proteinuria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(&lt;1–2 g/24 h).</a:t>
            </a:r>
          </a:p>
          <a:p>
            <a:pPr algn="l" rtl="0"/>
            <a:r>
              <a:rPr lang="en-US" dirty="0" smtClean="0"/>
              <a:t>followed by </a:t>
            </a:r>
            <a:r>
              <a:rPr lang="en-US" dirty="0" smtClean="0">
                <a:solidFill>
                  <a:schemeClr val="accent4"/>
                </a:solidFill>
              </a:rPr>
              <a:t>chronic </a:t>
            </a:r>
            <a:r>
              <a:rPr lang="en-US" dirty="0" err="1" smtClean="0">
                <a:solidFill>
                  <a:schemeClr val="accent4"/>
                </a:solidFill>
              </a:rPr>
              <a:t>glomerulosclerosis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dirty="0" smtClean="0"/>
              <a:t>leading to </a:t>
            </a:r>
            <a:r>
              <a:rPr lang="en-US" dirty="0" smtClean="0">
                <a:solidFill>
                  <a:schemeClr val="accent4"/>
                </a:solidFill>
              </a:rPr>
              <a:t>renal failure </a:t>
            </a:r>
            <a:r>
              <a:rPr lang="en-US" dirty="0" smtClean="0"/>
              <a:t>in </a:t>
            </a:r>
            <a:r>
              <a:rPr lang="en-US" u="sng" dirty="0" smtClean="0">
                <a:solidFill>
                  <a:schemeClr val="tx2"/>
                </a:solidFill>
              </a:rPr>
              <a:t>association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u="sng" dirty="0" smtClean="0">
                <a:solidFill>
                  <a:schemeClr val="tx2"/>
                </a:solidFill>
              </a:rPr>
              <a:t>with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sensorineural</a:t>
            </a:r>
            <a:r>
              <a:rPr lang="en-US" dirty="0" smtClean="0">
                <a:solidFill>
                  <a:srgbClr val="FF0000"/>
                </a:solidFill>
              </a:rPr>
              <a:t> deafness</a:t>
            </a:r>
            <a:r>
              <a:rPr lang="en-US" dirty="0" smtClean="0"/>
              <a:t>. </a:t>
            </a:r>
          </a:p>
          <a:p>
            <a:pPr algn="l" rtl="0"/>
            <a:r>
              <a:rPr lang="en-US" dirty="0" smtClean="0"/>
              <a:t>Some patients develop </a:t>
            </a:r>
            <a:r>
              <a:rPr lang="en-US" b="1" dirty="0" err="1" smtClean="0">
                <a:solidFill>
                  <a:schemeClr val="accent4"/>
                </a:solidFill>
              </a:rPr>
              <a:t>lenticonus</a:t>
            </a:r>
            <a:r>
              <a:rPr lang="en-US" b="1" dirty="0" smtClean="0">
                <a:solidFill>
                  <a:schemeClr val="accent4"/>
                </a:solidFill>
              </a:rPr>
              <a:t> of the anterior lens capsule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chemeClr val="accent4"/>
                </a:solidFill>
              </a:rPr>
              <a:t>“dot and fleck” retinopathy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rarely</a:t>
            </a:r>
            <a:r>
              <a:rPr lang="en-US" dirty="0" smtClean="0"/>
              <a:t>, mental retardation or </a:t>
            </a:r>
            <a:r>
              <a:rPr lang="en-US" dirty="0" err="1" smtClean="0"/>
              <a:t>leiomyomatosis</a:t>
            </a:r>
            <a:r>
              <a:rPr lang="en-US" dirty="0" smtClean="0"/>
              <a:t>. </a:t>
            </a:r>
          </a:p>
          <a:p>
            <a:pPr algn="l" rtl="0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2143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 Early </a:t>
            </a:r>
            <a:r>
              <a:rPr lang="en-US" dirty="0" smtClean="0">
                <a:solidFill>
                  <a:srgbClr val="0070C0"/>
                </a:solidFill>
              </a:rPr>
              <a:t>severe deafness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0070C0"/>
                </a:solidFill>
              </a:rPr>
              <a:t>lenticonus</a:t>
            </a:r>
            <a:r>
              <a:rPr lang="en-US" dirty="0" smtClean="0"/>
              <a:t>, or </a:t>
            </a:r>
            <a:r>
              <a:rPr lang="en-US" dirty="0" err="1" smtClean="0">
                <a:solidFill>
                  <a:srgbClr val="0070C0"/>
                </a:solidFill>
              </a:rPr>
              <a:t>proteinuria</a:t>
            </a:r>
            <a:r>
              <a:rPr lang="en-US" dirty="0" smtClean="0"/>
              <a:t> suggests a </a:t>
            </a:r>
            <a:r>
              <a:rPr lang="en-US" dirty="0" smtClean="0">
                <a:solidFill>
                  <a:srgbClr val="FF0000"/>
                </a:solidFill>
              </a:rPr>
              <a:t>poorer prognosis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Usually females from X-linked pedigrees have </a:t>
            </a:r>
            <a:r>
              <a:rPr lang="en-US" dirty="0" smtClean="0">
                <a:solidFill>
                  <a:srgbClr val="FF0000"/>
                </a:solidFill>
              </a:rPr>
              <a:t>only </a:t>
            </a:r>
            <a:r>
              <a:rPr lang="en-US" dirty="0" err="1" smtClean="0">
                <a:solidFill>
                  <a:srgbClr val="FF0000"/>
                </a:solidFill>
              </a:rPr>
              <a:t>microhematuria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but up to </a:t>
            </a:r>
            <a:r>
              <a:rPr lang="en-US" b="1" dirty="0" smtClean="0">
                <a:solidFill>
                  <a:srgbClr val="0070C0"/>
                </a:solidFill>
              </a:rPr>
              <a:t>25%</a:t>
            </a:r>
            <a:r>
              <a:rPr lang="en-US" dirty="0" smtClean="0"/>
              <a:t> of carrier females have been reported </a:t>
            </a:r>
            <a:r>
              <a:rPr lang="en-US" dirty="0" err="1" smtClean="0"/>
              <a:t>tohave</a:t>
            </a:r>
            <a:r>
              <a:rPr lang="en-US" dirty="0" smtClean="0"/>
              <a:t> more </a:t>
            </a:r>
            <a:r>
              <a:rPr lang="en-US" b="1" dirty="0" smtClean="0">
                <a:solidFill>
                  <a:srgbClr val="0070C0"/>
                </a:solidFill>
              </a:rPr>
              <a:t>severe renal manifestations.</a:t>
            </a:r>
            <a:endParaRPr lang="fa-IR" b="1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3600" dirty="0" smtClean="0">
                <a:cs typeface="Andalus" pitchFamily="18" charset="-78"/>
              </a:rPr>
              <a:t>Pedigrees with the </a:t>
            </a:r>
            <a:r>
              <a:rPr lang="en-US" sz="3600" b="1" dirty="0" err="1" smtClean="0">
                <a:solidFill>
                  <a:srgbClr val="0070C0"/>
                </a:solidFill>
                <a:cs typeface="Andalus" pitchFamily="18" charset="-78"/>
              </a:rPr>
              <a:t>autosomal</a:t>
            </a:r>
            <a:r>
              <a:rPr lang="en-US" sz="3600" b="1" dirty="0" smtClean="0">
                <a:solidFill>
                  <a:srgbClr val="0070C0"/>
                </a:solidFill>
                <a:cs typeface="Andalus" pitchFamily="18" charset="-78"/>
              </a:rPr>
              <a:t> recessive </a:t>
            </a:r>
            <a:r>
              <a:rPr lang="en-US" sz="3600" dirty="0" smtClean="0">
                <a:cs typeface="Andalus" pitchFamily="18" charset="-78"/>
              </a:rPr>
              <a:t>form of the disease have </a:t>
            </a:r>
            <a:r>
              <a:rPr lang="en-US" sz="3600" b="1" dirty="0" smtClean="0">
                <a:solidFill>
                  <a:srgbClr val="FF0000"/>
                </a:solidFill>
                <a:cs typeface="Andalus" pitchFamily="18" charset="-78"/>
              </a:rPr>
              <a:t>severe early disease </a:t>
            </a:r>
            <a:r>
              <a:rPr lang="en-US" sz="3600" dirty="0" smtClean="0">
                <a:cs typeface="Andalus" pitchFamily="18" charset="-78"/>
              </a:rPr>
              <a:t>in both </a:t>
            </a:r>
            <a:r>
              <a:rPr lang="en-US" sz="3600" u="sng" dirty="0" smtClean="0">
                <a:cs typeface="Andalus" pitchFamily="18" charset="-78"/>
              </a:rPr>
              <a:t>females and males </a:t>
            </a:r>
            <a:r>
              <a:rPr lang="en-US" sz="3600" dirty="0" smtClean="0">
                <a:cs typeface="Andalus" pitchFamily="18" charset="-78"/>
              </a:rPr>
              <a:t>with </a:t>
            </a:r>
            <a:r>
              <a:rPr lang="en-US" sz="3600" dirty="0" smtClean="0">
                <a:solidFill>
                  <a:srgbClr val="FF0000"/>
                </a:solidFill>
                <a:cs typeface="Andalus" pitchFamily="18" charset="-78"/>
              </a:rPr>
              <a:t>asymptomatic Parents.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864307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careful </a:t>
            </a:r>
            <a:r>
              <a:rPr lang="en-US" dirty="0" smtClean="0">
                <a:solidFill>
                  <a:srgbClr val="FF0000"/>
                </a:solidFill>
              </a:rPr>
              <a:t>eye</a:t>
            </a:r>
            <a:r>
              <a:rPr lang="en-US" dirty="0" smtClean="0"/>
              <a:t> examination and </a:t>
            </a:r>
            <a:r>
              <a:rPr lang="en-US" dirty="0" smtClean="0">
                <a:solidFill>
                  <a:srgbClr val="FF0000"/>
                </a:solidFill>
              </a:rPr>
              <a:t>hearing tests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However, the absence of </a:t>
            </a:r>
            <a:r>
              <a:rPr lang="en-US" dirty="0" err="1" smtClean="0"/>
              <a:t>extrarenal</a:t>
            </a:r>
            <a:r>
              <a:rPr lang="en-US" dirty="0" smtClean="0"/>
              <a:t> symptoms does not rule out the diagnosis.</a:t>
            </a:r>
          </a:p>
          <a:p>
            <a:pPr algn="l" rtl="0"/>
            <a:r>
              <a:rPr lang="en-US" dirty="0" smtClean="0"/>
              <a:t>Since </a:t>
            </a:r>
            <a:r>
              <a:rPr lang="en-US" dirty="0" smtClean="0">
                <a:solidFill>
                  <a:srgbClr val="FF0000"/>
                </a:solidFill>
              </a:rPr>
              <a:t>α5(IV) collagen </a:t>
            </a:r>
            <a:r>
              <a:rPr lang="en-US" dirty="0" smtClean="0"/>
              <a:t>is expressed in the </a:t>
            </a:r>
            <a:r>
              <a:rPr lang="en-US" dirty="0" smtClean="0">
                <a:solidFill>
                  <a:srgbClr val="FF0000"/>
                </a:solidFill>
              </a:rPr>
              <a:t>skin</a:t>
            </a:r>
            <a:r>
              <a:rPr lang="en-US" dirty="0" smtClean="0"/>
              <a:t>, some </a:t>
            </a:r>
            <a:r>
              <a:rPr lang="en-US" u="sng" dirty="0" smtClean="0"/>
              <a:t>X-linked </a:t>
            </a:r>
            <a:r>
              <a:rPr lang="en-US" u="sng" dirty="0" err="1" smtClean="0"/>
              <a:t>Alport’s</a:t>
            </a:r>
            <a:r>
              <a:rPr lang="en-US" u="sng" dirty="0" smtClean="0"/>
              <a:t> </a:t>
            </a:r>
            <a:r>
              <a:rPr lang="en-US" dirty="0" smtClean="0"/>
              <a:t>patients can be diagnosed with a </a:t>
            </a:r>
            <a:r>
              <a:rPr lang="en-US" dirty="0" smtClean="0">
                <a:solidFill>
                  <a:srgbClr val="FF0000"/>
                </a:solidFill>
              </a:rPr>
              <a:t>skin biopsy </a:t>
            </a:r>
            <a:r>
              <a:rPr lang="en-US" dirty="0" smtClean="0"/>
              <a:t>revealing the </a:t>
            </a:r>
            <a:r>
              <a:rPr lang="en-US" u="sng" dirty="0" smtClean="0"/>
              <a:t>lack of the α5(IV) collagen </a:t>
            </a:r>
            <a:r>
              <a:rPr lang="en-US" dirty="0" smtClean="0"/>
              <a:t>chain on </a:t>
            </a:r>
            <a:r>
              <a:rPr lang="en-US" dirty="0" err="1" smtClean="0"/>
              <a:t>immunofluorescent</a:t>
            </a:r>
            <a:r>
              <a:rPr lang="en-US" dirty="0" smtClean="0"/>
              <a:t> analysis.</a:t>
            </a:r>
          </a:p>
          <a:p>
            <a:pPr algn="l" rtl="0"/>
            <a:r>
              <a:rPr lang="en-US" dirty="0" smtClean="0"/>
              <a:t> Patients with mutations </a:t>
            </a:r>
            <a:r>
              <a:rPr lang="en-US" dirty="0" smtClean="0">
                <a:solidFill>
                  <a:srgbClr val="0070C0"/>
                </a:solidFill>
              </a:rPr>
              <a:t>in α3(IV) or α4(IV) </a:t>
            </a:r>
            <a:r>
              <a:rPr lang="en-US" dirty="0" smtClean="0"/>
              <a:t>require a </a:t>
            </a:r>
            <a:r>
              <a:rPr lang="en-US" dirty="0" smtClean="0">
                <a:solidFill>
                  <a:srgbClr val="FF0000"/>
                </a:solidFill>
              </a:rPr>
              <a:t>renal biopsy</a:t>
            </a:r>
            <a:r>
              <a:rPr lang="en-US" dirty="0" smtClean="0"/>
              <a:t>. 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Clinical evaluation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Early in their disease</a:t>
            </a:r>
            <a:r>
              <a:rPr lang="en-US" dirty="0" smtClean="0"/>
              <a:t>: typically have </a:t>
            </a:r>
            <a:r>
              <a:rPr lang="en-US" dirty="0" smtClean="0">
                <a:solidFill>
                  <a:srgbClr val="0070C0"/>
                </a:solidFill>
              </a:rPr>
              <a:t>thin basement membranes </a:t>
            </a:r>
            <a:r>
              <a:rPr lang="en-US" dirty="0" smtClean="0"/>
              <a:t>on </a:t>
            </a:r>
            <a:r>
              <a:rPr lang="en-US" b="1" dirty="0" smtClean="0"/>
              <a:t>which thicken over time into  </a:t>
            </a:r>
            <a:r>
              <a:rPr lang="en-US" b="1" dirty="0" err="1" smtClean="0"/>
              <a:t>multilamellations</a:t>
            </a:r>
            <a:r>
              <a:rPr lang="en-US" b="1" dirty="0" smtClean="0"/>
              <a:t> </a:t>
            </a:r>
            <a:r>
              <a:rPr lang="en-US" dirty="0" smtClean="0"/>
              <a:t>surrounding lucent areas that often </a:t>
            </a:r>
            <a:r>
              <a:rPr lang="en-US" b="1" dirty="0" smtClean="0"/>
              <a:t>contain granules </a:t>
            </a:r>
            <a:r>
              <a:rPr lang="en-US" dirty="0" smtClean="0"/>
              <a:t>of varying density—the so-called </a:t>
            </a:r>
            <a:r>
              <a:rPr lang="en-US" dirty="0" smtClean="0">
                <a:solidFill>
                  <a:srgbClr val="FF0000"/>
                </a:solidFill>
              </a:rPr>
              <a:t>split basement membrane.</a:t>
            </a:r>
            <a:endParaRPr lang="fa-IR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Renal biopsy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364373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In any </a:t>
            </a:r>
            <a:r>
              <a:rPr lang="en-US" dirty="0" err="1" smtClean="0"/>
              <a:t>Alport’s</a:t>
            </a:r>
            <a:r>
              <a:rPr lang="en-US" dirty="0" smtClean="0"/>
              <a:t> kidney, there are areas of </a:t>
            </a:r>
            <a:r>
              <a:rPr lang="en-US" b="1" dirty="0" smtClean="0">
                <a:solidFill>
                  <a:srgbClr val="0070C0"/>
                </a:solidFill>
              </a:rPr>
              <a:t>thinning mixed with splitting of the GBM</a:t>
            </a:r>
            <a:r>
              <a:rPr lang="en-US" dirty="0" smtClean="0"/>
              <a:t>. 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Tubules drop out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glomeruli</a:t>
            </a:r>
            <a:r>
              <a:rPr lang="en-US" dirty="0" smtClean="0">
                <a:solidFill>
                  <a:srgbClr val="FF0000"/>
                </a:solidFill>
              </a:rPr>
              <a:t> scar</a:t>
            </a:r>
            <a:r>
              <a:rPr lang="en-US" dirty="0" smtClean="0"/>
              <a:t>, and the kidney eventually succumbs to </a:t>
            </a:r>
            <a:r>
              <a:rPr lang="en-US" dirty="0" smtClean="0">
                <a:solidFill>
                  <a:srgbClr val="FF0000"/>
                </a:solidFill>
              </a:rPr>
              <a:t>interstitial fibrosis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All affected members of a family with X-linked </a:t>
            </a:r>
            <a:r>
              <a:rPr lang="en-US" dirty="0" err="1" smtClean="0"/>
              <a:t>Alport’s</a:t>
            </a:r>
            <a:r>
              <a:rPr lang="en-US" dirty="0" smtClean="0"/>
              <a:t> syndrome should be identified and followed, including </a:t>
            </a:r>
            <a:r>
              <a:rPr lang="en-US" dirty="0" smtClean="0">
                <a:solidFill>
                  <a:srgbClr val="FF0000"/>
                </a:solidFill>
              </a:rPr>
              <a:t>mothers </a:t>
            </a:r>
            <a:r>
              <a:rPr lang="en-US" dirty="0" smtClean="0"/>
              <a:t>of affected males.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914400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Primary treatment is control of systemic  hypertension and use of </a:t>
            </a:r>
            <a:r>
              <a:rPr lang="en-US" dirty="0" smtClean="0">
                <a:solidFill>
                  <a:srgbClr val="FF0000"/>
                </a:solidFill>
              </a:rPr>
              <a:t>ACE inhibitors </a:t>
            </a:r>
            <a:r>
              <a:rPr lang="en-US" dirty="0" smtClean="0"/>
              <a:t>to slow renal progression.</a:t>
            </a:r>
          </a:p>
          <a:p>
            <a:pPr algn="l" rtl="0"/>
            <a:r>
              <a:rPr lang="en-US" dirty="0" smtClean="0"/>
              <a:t>Patients who receive renal </a:t>
            </a:r>
            <a:r>
              <a:rPr lang="en-US" dirty="0" err="1" smtClean="0"/>
              <a:t>allografts</a:t>
            </a:r>
            <a:r>
              <a:rPr lang="en-US" dirty="0" smtClean="0"/>
              <a:t> usually develop anti-GBM antibodies directed toward the collagen </a:t>
            </a:r>
            <a:r>
              <a:rPr lang="en-US" dirty="0" err="1" smtClean="0"/>
              <a:t>epitopes</a:t>
            </a:r>
            <a:r>
              <a:rPr lang="en-US" dirty="0" smtClean="0"/>
              <a:t> absent in their native kidney, </a:t>
            </a:r>
            <a:r>
              <a:rPr lang="en-US" dirty="0" smtClean="0">
                <a:solidFill>
                  <a:srgbClr val="FF0000"/>
                </a:solidFill>
              </a:rPr>
              <a:t>overt </a:t>
            </a:r>
            <a:r>
              <a:rPr lang="en-US" dirty="0" err="1" smtClean="0">
                <a:solidFill>
                  <a:srgbClr val="FF0000"/>
                </a:solidFill>
              </a:rPr>
              <a:t>Goodpasture’s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syndrome is rare and </a:t>
            </a:r>
            <a:r>
              <a:rPr lang="en-US" b="1" dirty="0" smtClean="0"/>
              <a:t>graft survival is good</a:t>
            </a:r>
            <a:r>
              <a:rPr lang="en-US" dirty="0" smtClean="0"/>
              <a:t>.</a:t>
            </a:r>
            <a:endParaRPr lang="fa-IR" dirty="0" smtClean="0"/>
          </a:p>
          <a:p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792869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Patients develop </a:t>
            </a:r>
            <a:r>
              <a:rPr lang="en-US" dirty="0" smtClean="0">
                <a:solidFill>
                  <a:srgbClr val="0070C0"/>
                </a:solidFill>
              </a:rPr>
              <a:t>iliac horns </a:t>
            </a:r>
            <a:r>
              <a:rPr lang="en-US" dirty="0" smtClean="0"/>
              <a:t>on the </a:t>
            </a:r>
            <a:r>
              <a:rPr lang="en-US" u="sng" dirty="0" smtClean="0"/>
              <a:t>pelvis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70C0"/>
                </a:solidFill>
              </a:rPr>
              <a:t>dysplasia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rgbClr val="0070C0"/>
                </a:solidFill>
              </a:rPr>
              <a:t>dorsal limbs</a:t>
            </a:r>
            <a:r>
              <a:rPr lang="en-US" dirty="0" smtClean="0"/>
              <a:t> involving </a:t>
            </a:r>
            <a:r>
              <a:rPr lang="en-US" dirty="0" smtClean="0">
                <a:solidFill>
                  <a:srgbClr val="0070C0"/>
                </a:solidFill>
              </a:rPr>
              <a:t>the patella, elbows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0070C0"/>
                </a:solidFill>
              </a:rPr>
              <a:t>nails</a:t>
            </a:r>
            <a:r>
              <a:rPr lang="en-US" dirty="0" smtClean="0"/>
              <a:t>, variably associated with </a:t>
            </a:r>
            <a:r>
              <a:rPr lang="en-US" dirty="0" smtClean="0">
                <a:solidFill>
                  <a:srgbClr val="FF0000"/>
                </a:solidFill>
              </a:rPr>
              <a:t>neural-sensory hearing </a:t>
            </a:r>
            <a:r>
              <a:rPr lang="en-US" dirty="0" smtClean="0"/>
              <a:t>impairment, </a:t>
            </a:r>
            <a:r>
              <a:rPr lang="en-US" dirty="0" smtClean="0">
                <a:solidFill>
                  <a:srgbClr val="FF0000"/>
                </a:solidFill>
              </a:rPr>
              <a:t>glaucoma</a:t>
            </a:r>
            <a:r>
              <a:rPr lang="en-US" dirty="0" smtClean="0"/>
              <a:t>. </a:t>
            </a:r>
          </a:p>
          <a:p>
            <a:pPr algn="l" rtl="0"/>
            <a:r>
              <a:rPr lang="en-US" dirty="0" smtClean="0"/>
              <a:t>Abnormalities of the </a:t>
            </a:r>
            <a:r>
              <a:rPr lang="en-US" dirty="0" smtClean="0">
                <a:solidFill>
                  <a:srgbClr val="FF0000"/>
                </a:solidFill>
              </a:rPr>
              <a:t>GBM</a:t>
            </a:r>
            <a:r>
              <a:rPr lang="en-US" dirty="0" smtClean="0"/>
              <a:t> and </a:t>
            </a:r>
            <a:r>
              <a:rPr lang="en-US" dirty="0" err="1" smtClean="0"/>
              <a:t>podocytes</a:t>
            </a:r>
            <a:r>
              <a:rPr lang="en-US" dirty="0" smtClean="0"/>
              <a:t>, leading to </a:t>
            </a:r>
            <a:r>
              <a:rPr lang="en-US" dirty="0" err="1" smtClean="0">
                <a:solidFill>
                  <a:srgbClr val="FF0000"/>
                </a:solidFill>
              </a:rPr>
              <a:t>hematuria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>
                <a:solidFill>
                  <a:srgbClr val="FF0000"/>
                </a:solidFill>
              </a:rPr>
              <a:t>proteinuria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0070C0"/>
                </a:solidFill>
              </a:rPr>
              <a:t>FSGS</a:t>
            </a:r>
            <a:r>
              <a:rPr lang="en-US" dirty="0" smtClean="0"/>
              <a:t>. </a:t>
            </a:r>
          </a:p>
          <a:p>
            <a:pPr algn="l" rtl="0"/>
            <a:r>
              <a:rPr lang="en-US" dirty="0" err="1" smtClean="0"/>
              <a:t>Autosomal</a:t>
            </a:r>
            <a:r>
              <a:rPr lang="en-US" dirty="0" smtClean="0"/>
              <a:t> dominant, with </a:t>
            </a:r>
            <a:r>
              <a:rPr lang="en-US" dirty="0" err="1" smtClean="0">
                <a:solidFill>
                  <a:srgbClr val="0070C0"/>
                </a:solidFill>
              </a:rPr>
              <a:t>haploinsufficiency</a:t>
            </a:r>
            <a:r>
              <a:rPr lang="en-US" dirty="0" smtClean="0"/>
              <a:t> for the LIM </a:t>
            </a:r>
            <a:r>
              <a:rPr lang="en-US" dirty="0" err="1" smtClean="0"/>
              <a:t>homeodomain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transcription factor LMX1B</a:t>
            </a:r>
            <a:r>
              <a:rPr lang="en-US" dirty="0" smtClean="0"/>
              <a:t>. 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7224" y="500042"/>
            <a:ext cx="7829576" cy="71438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NAIL-PATELLA SYNDROME</a:t>
            </a:r>
            <a:r>
              <a:rPr lang="en-US" dirty="0" smtClean="0"/>
              <a:t/>
            </a:r>
            <a:br>
              <a:rPr lang="en-US" dirty="0" smtClean="0"/>
            </a:b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214974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>
                <a:solidFill>
                  <a:srgbClr val="0070C0"/>
                </a:solidFill>
              </a:rPr>
              <a:t>LMX1B regulates </a:t>
            </a:r>
            <a:r>
              <a:rPr lang="en-US" dirty="0" smtClean="0"/>
              <a:t>the expression of genes encoding </a:t>
            </a:r>
            <a:r>
              <a:rPr lang="en-US" dirty="0" smtClean="0">
                <a:solidFill>
                  <a:srgbClr val="FF0000"/>
                </a:solidFill>
              </a:rPr>
              <a:t>α3 and α4 chains of collagen IV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interstitial type III collagen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0070C0"/>
                </a:solidFill>
              </a:rPr>
              <a:t>podocin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  <a:endParaRPr lang="en-US" dirty="0" smtClean="0"/>
          </a:p>
          <a:p>
            <a:pPr algn="l" rtl="0"/>
            <a:r>
              <a:rPr lang="en-US" dirty="0" err="1" smtClean="0">
                <a:solidFill>
                  <a:srgbClr val="FF0000"/>
                </a:solidFill>
              </a:rPr>
              <a:t>Proteinuria</a:t>
            </a:r>
            <a:r>
              <a:rPr lang="en-US" dirty="0" smtClean="0">
                <a:solidFill>
                  <a:srgbClr val="FF0000"/>
                </a:solidFill>
              </a:rPr>
              <a:t> or isolated </a:t>
            </a:r>
            <a:r>
              <a:rPr lang="en-US" dirty="0" err="1" smtClean="0">
                <a:solidFill>
                  <a:srgbClr val="FF0000"/>
                </a:solidFill>
              </a:rPr>
              <a:t>hematuria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discovered </a:t>
            </a:r>
            <a:r>
              <a:rPr lang="en-US" dirty="0" err="1" smtClean="0"/>
              <a:t>hroughout</a:t>
            </a:r>
            <a:r>
              <a:rPr lang="en-US" dirty="0" smtClean="0"/>
              <a:t> life but usually by the </a:t>
            </a:r>
            <a:r>
              <a:rPr lang="en-US" dirty="0" smtClean="0">
                <a:solidFill>
                  <a:srgbClr val="0070C0"/>
                </a:solidFill>
              </a:rPr>
              <a:t>third decade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 On </a:t>
            </a:r>
            <a:r>
              <a:rPr lang="en-US" b="1" dirty="0" smtClean="0"/>
              <a:t>renal biopsy</a:t>
            </a:r>
            <a:r>
              <a:rPr lang="en-US" dirty="0" smtClean="0"/>
              <a:t>, </a:t>
            </a:r>
            <a:r>
              <a:rPr lang="en-US" dirty="0" err="1" smtClean="0"/>
              <a:t>pathognomic</a:t>
            </a:r>
            <a:r>
              <a:rPr lang="en-US" dirty="0" smtClean="0"/>
              <a:t> </a:t>
            </a:r>
            <a:r>
              <a:rPr lang="en-US" dirty="0" err="1" smtClean="0"/>
              <a:t>rarefications</a:t>
            </a:r>
            <a:r>
              <a:rPr lang="en-US" dirty="0" smtClean="0"/>
              <a:t> containing clusters of </a:t>
            </a:r>
            <a:r>
              <a:rPr lang="en-US" dirty="0" smtClean="0">
                <a:solidFill>
                  <a:srgbClr val="0070C0"/>
                </a:solidFill>
              </a:rPr>
              <a:t>collagen fibrils within the lamina </a:t>
            </a:r>
            <a:r>
              <a:rPr lang="en-US" dirty="0" err="1" smtClean="0">
                <a:solidFill>
                  <a:srgbClr val="0070C0"/>
                </a:solidFill>
              </a:rPr>
              <a:t>densa</a:t>
            </a:r>
            <a:r>
              <a:rPr lang="en-US" dirty="0" smtClean="0"/>
              <a:t> of the GBM and </a:t>
            </a:r>
            <a:r>
              <a:rPr lang="en-US" dirty="0" smtClean="0">
                <a:solidFill>
                  <a:srgbClr val="FF0000"/>
                </a:solidFill>
              </a:rPr>
              <a:t>FSGS</a:t>
            </a:r>
            <a:r>
              <a:rPr lang="en-US" dirty="0" smtClean="0"/>
              <a:t> may be present.</a:t>
            </a:r>
          </a:p>
          <a:p>
            <a:pPr algn="l" rtl="0"/>
            <a:r>
              <a:rPr lang="en-US" dirty="0" smtClean="0"/>
              <a:t> Treatment is nonspecific, but </a:t>
            </a:r>
            <a:r>
              <a:rPr lang="en-US" dirty="0" smtClean="0">
                <a:solidFill>
                  <a:srgbClr val="0070C0"/>
                </a:solidFill>
              </a:rPr>
              <a:t>RAS</a:t>
            </a:r>
            <a:r>
              <a:rPr lang="en-US" dirty="0" smtClean="0"/>
              <a:t> inhibition is recommended.</a:t>
            </a:r>
          </a:p>
          <a:p>
            <a:pPr algn="l" rtl="0"/>
            <a:r>
              <a:rPr lang="en-US" dirty="0" smtClean="0"/>
              <a:t>Patients with renal failure do well with transplantation.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dirty="0" smtClean="0"/>
              <a:t>TBMD characterized by</a:t>
            </a:r>
            <a:r>
              <a:rPr lang="en-US" dirty="0" smtClean="0">
                <a:solidFill>
                  <a:srgbClr val="FF0000"/>
                </a:solidFill>
              </a:rPr>
              <a:t> microscopic </a:t>
            </a:r>
            <a:r>
              <a:rPr lang="en-US" dirty="0" err="1" smtClean="0">
                <a:solidFill>
                  <a:srgbClr val="FF0000"/>
                </a:solidFill>
              </a:rPr>
              <a:t>hematuria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rarely </a:t>
            </a:r>
            <a:r>
              <a:rPr lang="en-US" i="1" u="sng" dirty="0" smtClean="0"/>
              <a:t>macroscopic </a:t>
            </a:r>
            <a:r>
              <a:rPr lang="en-US" i="1" u="sng" dirty="0" err="1" smtClean="0"/>
              <a:t>hematuria</a:t>
            </a:r>
            <a:r>
              <a:rPr lang="en-US" i="1" u="sng" dirty="0" smtClean="0"/>
              <a:t> </a:t>
            </a:r>
            <a:r>
              <a:rPr lang="en-US" dirty="0" smtClean="0"/>
              <a:t>with </a:t>
            </a:r>
            <a:r>
              <a:rPr lang="en-US" i="1" u="sng" dirty="0" smtClean="0"/>
              <a:t>flank pain.</a:t>
            </a:r>
          </a:p>
          <a:p>
            <a:pPr algn="l" rtl="0"/>
            <a:r>
              <a:rPr lang="en-US" dirty="0" smtClean="0"/>
              <a:t>Not associated with </a:t>
            </a:r>
            <a:r>
              <a:rPr lang="en-US" dirty="0" err="1" smtClean="0">
                <a:solidFill>
                  <a:srgbClr val="0070C0"/>
                </a:solidFill>
              </a:rPr>
              <a:t>proteinuria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70C0"/>
                </a:solidFill>
              </a:rPr>
              <a:t>hypertension</a:t>
            </a:r>
            <a:r>
              <a:rPr lang="en-US" dirty="0" smtClean="0"/>
              <a:t>, or </a:t>
            </a:r>
            <a:r>
              <a:rPr lang="en-US" dirty="0" smtClean="0">
                <a:solidFill>
                  <a:srgbClr val="0070C0"/>
                </a:solidFill>
              </a:rPr>
              <a:t>loss of renal function </a:t>
            </a:r>
            <a:r>
              <a:rPr lang="en-US" dirty="0" smtClean="0"/>
              <a:t>or </a:t>
            </a:r>
            <a:r>
              <a:rPr lang="en-US" dirty="0" err="1" smtClean="0">
                <a:solidFill>
                  <a:srgbClr val="0070C0"/>
                </a:solidFill>
              </a:rPr>
              <a:t>extrarenal</a:t>
            </a:r>
            <a:r>
              <a:rPr lang="en-US" dirty="0" smtClean="0"/>
              <a:t> disease. </a:t>
            </a:r>
          </a:p>
          <a:p>
            <a:pPr algn="l" rtl="0"/>
            <a:r>
              <a:rPr lang="en-US" dirty="0" smtClean="0"/>
              <a:t>TBMD is often familial, with </a:t>
            </a:r>
            <a:r>
              <a:rPr lang="en-US" dirty="0" err="1" smtClean="0"/>
              <a:t>autosomal</a:t>
            </a:r>
            <a:r>
              <a:rPr lang="en-US" dirty="0" smtClean="0"/>
              <a:t> dominant pattern.</a:t>
            </a:r>
          </a:p>
          <a:p>
            <a:pPr algn="l" rtl="0"/>
            <a:r>
              <a:rPr lang="en-US" dirty="0" smtClean="0"/>
              <a:t>In childhood in multiple family members and is also called </a:t>
            </a:r>
            <a:r>
              <a:rPr lang="en-US" i="1" dirty="0" smtClean="0">
                <a:solidFill>
                  <a:srgbClr val="FF0000"/>
                </a:solidFill>
              </a:rPr>
              <a:t>benign familial </a:t>
            </a:r>
            <a:r>
              <a:rPr lang="en-US" i="1" dirty="0" err="1" smtClean="0">
                <a:solidFill>
                  <a:srgbClr val="FF0000"/>
                </a:solidFill>
              </a:rPr>
              <a:t>hematuria</a:t>
            </a:r>
            <a:r>
              <a:rPr lang="en-US" i="1" dirty="0" smtClean="0"/>
              <a:t>.</a:t>
            </a:r>
          </a:p>
          <a:p>
            <a:pPr algn="l" rtl="0"/>
            <a:r>
              <a:rPr lang="en-US" i="1" dirty="0" smtClean="0"/>
              <a:t>genetic </a:t>
            </a:r>
            <a:r>
              <a:rPr lang="en-US" dirty="0" smtClean="0">
                <a:solidFill>
                  <a:srgbClr val="FF0000"/>
                </a:solidFill>
              </a:rPr>
              <a:t>defects in type IV collagen ,</a:t>
            </a:r>
            <a:r>
              <a:rPr lang="en-US" dirty="0" smtClean="0"/>
              <a:t>  disorder that in ~40% of families segregates with the </a:t>
            </a:r>
            <a:r>
              <a:rPr lang="en-US" i="1" dirty="0" smtClean="0"/>
              <a:t>COL(IV)  </a:t>
            </a:r>
            <a:r>
              <a:rPr lang="en-US" b="1" i="1" dirty="0" smtClean="0">
                <a:solidFill>
                  <a:srgbClr val="0070C0"/>
                </a:solidFill>
              </a:rPr>
              <a:t>α3</a:t>
            </a:r>
            <a:r>
              <a:rPr lang="en-US" i="1" dirty="0" smtClean="0"/>
              <a:t>/COL(IV) </a:t>
            </a:r>
            <a:r>
              <a:rPr lang="en-US" i="1" dirty="0" smtClean="0">
                <a:solidFill>
                  <a:srgbClr val="0070C0"/>
                </a:solidFill>
              </a:rPr>
              <a:t>α4</a:t>
            </a:r>
            <a:r>
              <a:rPr lang="en-US" i="1" dirty="0" smtClean="0"/>
              <a:t> loci. </a:t>
            </a:r>
          </a:p>
          <a:p>
            <a:pPr algn="l" rtl="0"/>
            <a:r>
              <a:rPr lang="en-US" dirty="0" smtClean="0"/>
              <a:t>The GBM shows diffuse thinning</a:t>
            </a:r>
            <a:r>
              <a:rPr lang="en-US" b="1" dirty="0" smtClean="0"/>
              <a:t>.</a:t>
            </a:r>
          </a:p>
          <a:p>
            <a:pPr algn="l" rtl="0"/>
            <a:r>
              <a:rPr lang="en-US" dirty="0" smtClean="0"/>
              <a:t>patients have a </a:t>
            </a:r>
            <a:r>
              <a:rPr lang="en-US" dirty="0" smtClean="0">
                <a:solidFill>
                  <a:srgbClr val="FF0000"/>
                </a:solidFill>
              </a:rPr>
              <a:t>benign course</a:t>
            </a:r>
            <a:r>
              <a:rPr lang="en-US" dirty="0" smtClean="0"/>
              <a:t>.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939784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THIN BASEMENT MEMBRANE DISEASE</a:t>
            </a:r>
            <a:endParaRPr lang="fa-IR" sz="3600" dirty="0">
              <a:solidFill>
                <a:srgbClr val="0070C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FF0000"/>
                </a:solidFill>
              </a:rPr>
              <a:t>Autoimmune disease </a:t>
            </a:r>
            <a:r>
              <a:rPr lang="en-US" dirty="0" smtClean="0"/>
              <a:t>where antibodies are directed against the </a:t>
            </a:r>
            <a:r>
              <a:rPr lang="en-US" dirty="0" smtClean="0">
                <a:solidFill>
                  <a:srgbClr val="FF0000"/>
                </a:solidFill>
              </a:rPr>
              <a:t>α3</a:t>
            </a:r>
            <a:r>
              <a:rPr lang="en-US" dirty="0" smtClean="0"/>
              <a:t> NC1 domain of </a:t>
            </a:r>
            <a:r>
              <a:rPr lang="en-US" dirty="0" smtClean="0">
                <a:solidFill>
                  <a:srgbClr val="FF0000"/>
                </a:solidFill>
              </a:rPr>
              <a:t>collagen IV</a:t>
            </a:r>
            <a:r>
              <a:rPr lang="en-US" i="1" dirty="0" smtClean="0"/>
              <a:t>.</a:t>
            </a:r>
          </a:p>
          <a:p>
            <a:pPr algn="l" rtl="0"/>
            <a:r>
              <a:rPr lang="en-US" i="1" dirty="0" smtClean="0"/>
              <a:t>Often associated </a:t>
            </a:r>
            <a:r>
              <a:rPr lang="en-US" dirty="0" smtClean="0"/>
              <a:t>with </a:t>
            </a:r>
            <a:r>
              <a:rPr lang="en-US" dirty="0" smtClean="0">
                <a:solidFill>
                  <a:srgbClr val="FF0000"/>
                </a:solidFill>
              </a:rPr>
              <a:t>RPGN</a:t>
            </a:r>
            <a:r>
              <a:rPr lang="en-US" dirty="0" smtClean="0"/>
              <a:t> and/or a pulmonary-renal syndrome called </a:t>
            </a:r>
            <a:r>
              <a:rPr lang="en-US" i="1" dirty="0" err="1" smtClean="0">
                <a:solidFill>
                  <a:srgbClr val="FF0000"/>
                </a:solidFill>
              </a:rPr>
              <a:t>Goodpasture’s</a:t>
            </a:r>
            <a:r>
              <a:rPr lang="en-US" i="1" dirty="0" smtClean="0"/>
              <a:t> syndrome. 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ANTI-GBM DISEASE</a:t>
            </a:r>
            <a:r>
              <a:rPr lang="en-US" dirty="0" smtClean="0"/>
              <a:t/>
            </a:r>
            <a:br>
              <a:rPr lang="en-US" dirty="0" smtClean="0"/>
            </a:b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505</TotalTime>
  <Words>965</Words>
  <Application>Microsoft Office PowerPoint</Application>
  <PresentationFormat>On-screen Show (4:3)</PresentationFormat>
  <Paragraphs>61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BASEMENT MEMBRANE SYNDROMES</vt:lpstr>
      <vt:lpstr>Slide 2</vt:lpstr>
      <vt:lpstr>BASEMENT MEMBRANE SYNDROMES</vt:lpstr>
      <vt:lpstr>Slide 4</vt:lpstr>
      <vt:lpstr>Slide 5</vt:lpstr>
      <vt:lpstr>Slide 6</vt:lpstr>
      <vt:lpstr>ALPORT’S SYNDROME</vt:lpstr>
      <vt:lpstr>Slide 8</vt:lpstr>
      <vt:lpstr> </vt:lpstr>
      <vt:lpstr>Slide 10</vt:lpstr>
      <vt:lpstr>Slide 11</vt:lpstr>
      <vt:lpstr>Clinical evaluation</vt:lpstr>
      <vt:lpstr>Renal biopsy</vt:lpstr>
      <vt:lpstr>Slide 14</vt:lpstr>
      <vt:lpstr>Slide 15</vt:lpstr>
      <vt:lpstr>Slide 16</vt:lpstr>
      <vt:lpstr>Treatment</vt:lpstr>
      <vt:lpstr>NAIL-PATELLA SYNDROME </vt:lpstr>
      <vt:lpstr>Slide 19</vt:lpstr>
      <vt:lpstr>THIN BASEMENT MEMBRANE DISEASE</vt:lpstr>
      <vt:lpstr>ANTI-GBM DISEASE </vt:lpstr>
      <vt:lpstr>Slide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BASEMENT MEMBRANE SYNDROMES</dc:title>
  <dc:creator>Nika</dc:creator>
  <cp:lastModifiedBy>Nika</cp:lastModifiedBy>
  <cp:revision>113</cp:revision>
  <dcterms:created xsi:type="dcterms:W3CDTF">2004-12-31T20:37:49Z</dcterms:created>
  <dcterms:modified xsi:type="dcterms:W3CDTF">2004-12-31T21:20:34Z</dcterms:modified>
</cp:coreProperties>
</file>