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9" r:id="rId3"/>
    <p:sldId id="257" r:id="rId4"/>
    <p:sldId id="258" r:id="rId5"/>
    <p:sldId id="259" r:id="rId6"/>
    <p:sldId id="264" r:id="rId7"/>
    <p:sldId id="262" r:id="rId8"/>
    <p:sldId id="270" r:id="rId9"/>
    <p:sldId id="260"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737" autoAdjust="0"/>
  </p:normalViewPr>
  <p:slideViewPr>
    <p:cSldViewPr snapToGrid="0">
      <p:cViewPr varScale="1">
        <p:scale>
          <a:sx n="75" d="100"/>
          <a:sy n="75" d="100"/>
        </p:scale>
        <p:origin x="294"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3738264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19215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2328284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5E2723-2F0C-4960-A5BB-2FC81AEBBFD8}"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2520502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5E2723-2F0C-4960-A5BB-2FC81AEBBFD8}" type="datetimeFigureOut">
              <a:rPr lang="en-US" smtClean="0"/>
              <a:t>4/21/2026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1333807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5E2723-2F0C-4960-A5BB-2FC81AEBBFD8}" type="datetimeFigureOut">
              <a:rPr lang="en-US" smtClean="0"/>
              <a:t>4/21/2026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24819134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5E2723-2F0C-4960-A5BB-2FC81AEBBFD8}" type="datetimeFigureOut">
              <a:rPr lang="en-US" smtClean="0"/>
              <a:t>4/21/2026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3650421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5E2723-2F0C-4960-A5BB-2FC81AEBBFD8}"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2724002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5E2723-2F0C-4960-A5BB-2FC81AEBBFD8}"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1336214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1591354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42514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2847719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44394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4088875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16482729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5E2723-2F0C-4960-A5BB-2FC81AEBBFD8}"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B51B9E-75A3-4665-BEFB-845B646778A4}" type="slidenum">
              <a:rPr lang="en-US" smtClean="0"/>
              <a:t>‹#›</a:t>
            </a:fld>
            <a:endParaRPr lang="en-US"/>
          </a:p>
        </p:txBody>
      </p:sp>
    </p:spTree>
    <p:extLst>
      <p:ext uri="{BB962C8B-B14F-4D97-AF65-F5344CB8AC3E}">
        <p14:creationId xmlns:p14="http://schemas.microsoft.com/office/powerpoint/2010/main" val="3160868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5E2723-2F0C-4960-A5BB-2FC81AEBBFD8}" type="datetimeFigureOut">
              <a:rPr lang="en-US" smtClean="0"/>
              <a:t>4/21/2026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ECB51B9E-75A3-4665-BEFB-845B646778A4}" type="slidenum">
              <a:rPr lang="en-US" smtClean="0"/>
              <a:t>‹#›</a:t>
            </a:fld>
            <a:endParaRPr lang="en-US"/>
          </a:p>
        </p:txBody>
      </p:sp>
    </p:spTree>
    <p:extLst>
      <p:ext uri="{BB962C8B-B14F-4D97-AF65-F5344CB8AC3E}">
        <p14:creationId xmlns:p14="http://schemas.microsoft.com/office/powerpoint/2010/main" val="36347526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7567" y="2290234"/>
            <a:ext cx="7766936" cy="1646302"/>
          </a:xfrm>
        </p:spPr>
        <p:txBody>
          <a:bodyPr/>
          <a:lstStyle/>
          <a:p>
            <a:pPr algn="l"/>
            <a:r>
              <a:rPr lang="en-US" dirty="0" smtClean="0"/>
              <a:t>In the name of god</a:t>
            </a:r>
            <a:endParaRPr lang="en-US" dirty="0"/>
          </a:p>
        </p:txBody>
      </p:sp>
      <p:sp>
        <p:nvSpPr>
          <p:cNvPr id="3" name="Subtitle 2"/>
          <p:cNvSpPr>
            <a:spLocks noGrp="1"/>
          </p:cNvSpPr>
          <p:nvPr>
            <p:ph type="subTitle" idx="1"/>
          </p:nvPr>
        </p:nvSpPr>
        <p:spPr>
          <a:xfrm>
            <a:off x="1316567" y="3936536"/>
            <a:ext cx="7766936" cy="1096899"/>
          </a:xfrm>
        </p:spPr>
        <p:txBody>
          <a:bodyPr>
            <a:normAutofit/>
          </a:bodyPr>
          <a:lstStyle/>
          <a:p>
            <a:pPr algn="l"/>
            <a:r>
              <a:rPr lang="en-US" dirty="0"/>
              <a:t> </a:t>
            </a:r>
            <a:r>
              <a:rPr lang="en-US" dirty="0" smtClean="0"/>
              <a:t>CPC</a:t>
            </a:r>
          </a:p>
          <a:p>
            <a:pPr algn="l"/>
            <a:r>
              <a:rPr lang="en-US" dirty="0" smtClean="0"/>
              <a:t>Presenter: </a:t>
            </a:r>
            <a:r>
              <a:rPr lang="en-US" dirty="0" err="1" smtClean="0"/>
              <a:t>milad</a:t>
            </a:r>
            <a:r>
              <a:rPr lang="en-US" dirty="0" smtClean="0"/>
              <a:t> </a:t>
            </a:r>
            <a:r>
              <a:rPr lang="en-US" dirty="0" err="1" smtClean="0"/>
              <a:t>mohebirad</a:t>
            </a:r>
            <a:endParaRPr lang="en-US" dirty="0" smtClean="0"/>
          </a:p>
          <a:p>
            <a:pPr algn="l"/>
            <a:endParaRPr lang="fa-IR" dirty="0" smtClean="0"/>
          </a:p>
        </p:txBody>
      </p:sp>
    </p:spTree>
    <p:extLst>
      <p:ext uri="{BB962C8B-B14F-4D97-AF65-F5344CB8AC3E}">
        <p14:creationId xmlns:p14="http://schemas.microsoft.com/office/powerpoint/2010/main" val="81971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a:t>
            </a:r>
            <a:endParaRPr lang="en-US" dirty="0"/>
          </a:p>
        </p:txBody>
      </p:sp>
      <p:sp>
        <p:nvSpPr>
          <p:cNvPr id="3" name="Content Placeholder 2"/>
          <p:cNvSpPr>
            <a:spLocks noGrp="1"/>
          </p:cNvSpPr>
          <p:nvPr>
            <p:ph idx="1"/>
          </p:nvPr>
        </p:nvSpPr>
        <p:spPr>
          <a:xfrm>
            <a:off x="677334" y="2160589"/>
            <a:ext cx="8596668" cy="519111"/>
          </a:xfrm>
        </p:spPr>
        <p:txBody>
          <a:bodyPr/>
          <a:lstStyle/>
          <a:p>
            <a:pPr algn="r" rtl="1"/>
            <a:r>
              <a:rPr lang="fa-IR" dirty="0" smtClean="0"/>
              <a:t>خانم 49 ساله اهل رفسنجان و ساکن تهران ، خانه دار ، متاهل ، دارای 3 فرزند </a:t>
            </a:r>
          </a:p>
        </p:txBody>
      </p:sp>
    </p:spTree>
    <p:extLst>
      <p:ext uri="{BB962C8B-B14F-4D97-AF65-F5344CB8AC3E}">
        <p14:creationId xmlns:p14="http://schemas.microsoft.com/office/powerpoint/2010/main" val="150723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 y="174625"/>
            <a:ext cx="3708400" cy="790575"/>
          </a:xfrm>
        </p:spPr>
        <p:txBody>
          <a:bodyPr/>
          <a:lstStyle/>
          <a:p>
            <a:r>
              <a:rPr lang="en-US" dirty="0" smtClean="0"/>
              <a:t>Present illness</a:t>
            </a:r>
            <a:endParaRPr lang="en-US" dirty="0"/>
          </a:p>
        </p:txBody>
      </p:sp>
      <p:sp>
        <p:nvSpPr>
          <p:cNvPr id="3" name="Content Placeholder 2"/>
          <p:cNvSpPr>
            <a:spLocks noGrp="1"/>
          </p:cNvSpPr>
          <p:nvPr>
            <p:ph idx="1"/>
          </p:nvPr>
        </p:nvSpPr>
        <p:spPr>
          <a:xfrm>
            <a:off x="127000" y="965200"/>
            <a:ext cx="9588500" cy="5076163"/>
          </a:xfrm>
        </p:spPr>
        <p:txBody>
          <a:bodyPr>
            <a:normAutofit/>
          </a:bodyPr>
          <a:lstStyle/>
          <a:p>
            <a:pPr algn="r" rtl="1"/>
            <a:r>
              <a:rPr lang="fa-IR" sz="2000" dirty="0" smtClean="0">
                <a:cs typeface="B Nazanin" panose="00000400000000000000" pitchFamily="2" charset="-78"/>
              </a:rPr>
              <a:t>خانم 49 ساله با سابقه </a:t>
            </a:r>
            <a:r>
              <a:rPr lang="en-US" sz="2000" dirty="0" smtClean="0">
                <a:cs typeface="B Nazanin" panose="00000400000000000000" pitchFamily="2" charset="-78"/>
              </a:rPr>
              <a:t>CABG</a:t>
            </a:r>
            <a:r>
              <a:rPr lang="fa-IR" sz="2000" dirty="0" smtClean="0">
                <a:cs typeface="B Nazanin" panose="00000400000000000000" pitchFamily="2" charset="-78"/>
              </a:rPr>
              <a:t> و </a:t>
            </a:r>
            <a:r>
              <a:rPr lang="en-US" sz="2000" dirty="0" smtClean="0">
                <a:cs typeface="B Nazanin" panose="00000400000000000000" pitchFamily="2" charset="-78"/>
              </a:rPr>
              <a:t>CVA</a:t>
            </a:r>
            <a:r>
              <a:rPr lang="fa-IR" sz="2000" dirty="0" smtClean="0">
                <a:cs typeface="B Nazanin" panose="00000400000000000000" pitchFamily="2" charset="-78"/>
              </a:rPr>
              <a:t> و </a:t>
            </a:r>
            <a:r>
              <a:rPr lang="en-US" sz="2000" dirty="0" smtClean="0">
                <a:cs typeface="B Nazanin" panose="00000400000000000000" pitchFamily="2" charset="-78"/>
              </a:rPr>
              <a:t>HTN</a:t>
            </a:r>
            <a:r>
              <a:rPr lang="fa-IR" sz="2000" dirty="0" smtClean="0">
                <a:cs typeface="B Nazanin" panose="00000400000000000000" pitchFamily="2" charset="-78"/>
              </a:rPr>
              <a:t> و یک نوبت سقط با شکایت درد دست چپ از روز قبل از پذیرش به این مرکز مراجعه کردند.</a:t>
            </a:r>
          </a:p>
          <a:p>
            <a:pPr algn="r" rtl="1"/>
            <a:r>
              <a:rPr lang="fa-IR" sz="2000" dirty="0" smtClean="0">
                <a:cs typeface="B Nazanin" panose="00000400000000000000" pitchFamily="2" charset="-78"/>
              </a:rPr>
              <a:t>درد دست چپ بیمار به صورت جنرالیزه در کل دست و همراه ان بیمار شکایت از </a:t>
            </a:r>
            <a:r>
              <a:rPr lang="en-US" sz="2000" dirty="0" smtClean="0">
                <a:cs typeface="B Nazanin" panose="00000400000000000000" pitchFamily="2" charset="-78"/>
              </a:rPr>
              <a:t>C.P</a:t>
            </a:r>
            <a:r>
              <a:rPr lang="fa-IR" sz="2000" dirty="0" smtClean="0">
                <a:cs typeface="B Nazanin" panose="00000400000000000000" pitchFamily="2" charset="-78"/>
              </a:rPr>
              <a:t> در همی توراکس چپ همراه با درد بین دو کتف شکایت داشت ، همچنین بیمار همزمان حالت تهوع بدون استفراغ را ذکر میکردند که البته حالت تهوع بیمار از روز قبل از شروع درد دست بوده است.</a:t>
            </a:r>
          </a:p>
          <a:p>
            <a:pPr algn="r" rtl="1"/>
            <a:r>
              <a:rPr lang="fa-IR" sz="2000" dirty="0" smtClean="0">
                <a:cs typeface="B Nazanin" panose="00000400000000000000" pitchFamily="2" charset="-78"/>
              </a:rPr>
              <a:t>روز قبل از پذیرش که درد دست بیمار اغاز شده بود بیمار با تصور درد اسکلت عضلانی اقدام به مصرف مسکن میکند اما بهبودی حاصل نمیشود اما با بی توجهی به درد دست وبعلت تشدید درد روز بعد مراجعه به اورژانس داشتند.شدت درد دست به گفته ایشان 9 از 10 بوده است که همزمان با ان شکایتی از پارستزی و پارزی و تورم  را نمیدادند .</a:t>
            </a:r>
          </a:p>
          <a:p>
            <a:pPr algn="r" rtl="1"/>
            <a:r>
              <a:rPr lang="fa-IR" sz="2000" dirty="0" smtClean="0">
                <a:cs typeface="B Nazanin" panose="00000400000000000000" pitchFamily="2" charset="-78"/>
              </a:rPr>
              <a:t>درد قفسه سینه که همراه با انتشار به پشت بوده است 5 از 10 بوده است .درد وی به صورت مداوم همراه با دوره های کاهش و افزایش بوده است و فعالیتی نبود.درد قفسه سینه بیمار حالت غیرپلورتیک ، فشارنده و رترواسترنال بوده است  که همراه ان تعریق هم وجود داشته است</a:t>
            </a:r>
            <a:r>
              <a:rPr lang="en-US" sz="2000" dirty="0" smtClean="0">
                <a:cs typeface="B Nazanin" panose="00000400000000000000" pitchFamily="2" charset="-78"/>
              </a:rPr>
              <a:t>.</a:t>
            </a:r>
            <a:r>
              <a:rPr lang="fa-IR" sz="2000" dirty="0" smtClean="0">
                <a:cs typeface="B Nazanin" panose="00000400000000000000" pitchFamily="2" charset="-78"/>
              </a:rPr>
              <a:t> همچنین شرح حالی از</a:t>
            </a:r>
            <a:r>
              <a:rPr lang="en-US" sz="2000" dirty="0" smtClean="0">
                <a:cs typeface="B Nazanin" panose="00000400000000000000" pitchFamily="2" charset="-78"/>
              </a:rPr>
              <a:t>and faint</a:t>
            </a:r>
            <a:r>
              <a:rPr lang="fa-IR" sz="2000" dirty="0" smtClean="0">
                <a:cs typeface="B Nazanin" panose="00000400000000000000" pitchFamily="2" charset="-78"/>
              </a:rPr>
              <a:t> </a:t>
            </a:r>
            <a:r>
              <a:rPr lang="en-US" sz="2000" dirty="0" smtClean="0">
                <a:cs typeface="B Nazanin" panose="00000400000000000000" pitchFamily="2" charset="-78"/>
              </a:rPr>
              <a:t> warm up or postprandial or emotional chest pain</a:t>
            </a:r>
            <a:r>
              <a:rPr lang="fa-IR" sz="2000" dirty="0" smtClean="0">
                <a:cs typeface="B Nazanin" panose="00000400000000000000" pitchFamily="2" charset="-78"/>
              </a:rPr>
              <a:t>  را نمیدادند.</a:t>
            </a:r>
            <a:endParaRPr lang="en-US" sz="2000" dirty="0" smtClean="0">
              <a:cs typeface="B Nazanin" panose="00000400000000000000" pitchFamily="2" charset="-78"/>
            </a:endParaRPr>
          </a:p>
          <a:p>
            <a:pPr algn="r" rtl="1"/>
            <a:r>
              <a:rPr lang="fa-IR" sz="2000" dirty="0" smtClean="0">
                <a:cs typeface="B Nazanin" panose="00000400000000000000" pitchFamily="2" charset="-78"/>
              </a:rPr>
              <a:t>همچنین بیمار شکایتی از تنگی نفس ، ارتوپنه ، </a:t>
            </a:r>
            <a:r>
              <a:rPr lang="en-US" sz="2000" dirty="0" smtClean="0">
                <a:cs typeface="B Nazanin" panose="00000400000000000000" pitchFamily="2" charset="-78"/>
              </a:rPr>
              <a:t>PND</a:t>
            </a:r>
            <a:r>
              <a:rPr lang="fa-IR" sz="2000" dirty="0" smtClean="0">
                <a:cs typeface="B Nazanin" panose="00000400000000000000" pitchFamily="2" charset="-78"/>
              </a:rPr>
              <a:t> ، پلاتی پنه را نمیدادند.</a:t>
            </a:r>
          </a:p>
          <a:p>
            <a:pPr algn="r" rtl="1"/>
            <a:r>
              <a:rPr lang="fa-IR" sz="2000" dirty="0" smtClean="0">
                <a:cs typeface="B Nazanin" panose="00000400000000000000" pitchFamily="2" charset="-78"/>
              </a:rPr>
              <a:t>خشکی مفصل صبجگاهی به مدت 30 دقیقه داشتند</a:t>
            </a:r>
            <a:endParaRPr lang="en-US" sz="2000" dirty="0">
              <a:cs typeface="B Nazanin" panose="00000400000000000000" pitchFamily="2" charset="-78"/>
            </a:endParaRPr>
          </a:p>
        </p:txBody>
      </p:sp>
    </p:spTree>
    <p:extLst>
      <p:ext uri="{BB962C8B-B14F-4D97-AF65-F5344CB8AC3E}">
        <p14:creationId xmlns:p14="http://schemas.microsoft.com/office/powerpoint/2010/main" val="3532577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4" y="152400"/>
            <a:ext cx="1608666" cy="609600"/>
          </a:xfrm>
        </p:spPr>
        <p:txBody>
          <a:bodyPr>
            <a:normAutofit fontScale="90000"/>
          </a:bodyPr>
          <a:lstStyle/>
          <a:p>
            <a:r>
              <a:rPr lang="en-US" dirty="0" smtClean="0"/>
              <a:t>PMH</a:t>
            </a:r>
            <a:endParaRPr lang="en-US" dirty="0"/>
          </a:p>
        </p:txBody>
      </p:sp>
      <p:sp>
        <p:nvSpPr>
          <p:cNvPr id="3" name="Content Placeholder 2"/>
          <p:cNvSpPr>
            <a:spLocks noGrp="1"/>
          </p:cNvSpPr>
          <p:nvPr>
            <p:ph idx="1"/>
          </p:nvPr>
        </p:nvSpPr>
        <p:spPr>
          <a:xfrm>
            <a:off x="169334" y="1193801"/>
            <a:ext cx="9520766" cy="4847562"/>
          </a:xfrm>
        </p:spPr>
        <p:txBody>
          <a:bodyPr>
            <a:normAutofit/>
          </a:bodyPr>
          <a:lstStyle/>
          <a:p>
            <a:pPr algn="r" rtl="1"/>
            <a:r>
              <a:rPr lang="en-US" sz="2000" dirty="0" smtClean="0">
                <a:cs typeface="B Nazanin" panose="00000400000000000000" pitchFamily="2" charset="-78"/>
              </a:rPr>
              <a:t>CABG</a:t>
            </a:r>
            <a:r>
              <a:rPr lang="fa-IR" sz="2000" dirty="0" smtClean="0">
                <a:cs typeface="B Nazanin" panose="00000400000000000000" pitchFamily="2" charset="-78"/>
              </a:rPr>
              <a:t>:سال 1400 بیمار بعلت فشارخون بالا همراه با تعریق به اورژانس مراجعه میکنند که فشار وی در بدو ورود 220 بوده است بیمار تحت </a:t>
            </a:r>
            <a:r>
              <a:rPr lang="en-US" sz="2000" dirty="0" smtClean="0">
                <a:cs typeface="B Nazanin" panose="00000400000000000000" pitchFamily="2" charset="-78"/>
              </a:rPr>
              <a:t>TTE</a:t>
            </a:r>
            <a:r>
              <a:rPr lang="fa-IR" sz="2000" dirty="0" smtClean="0">
                <a:cs typeface="B Nazanin" panose="00000400000000000000" pitchFamily="2" charset="-78"/>
              </a:rPr>
              <a:t> قرار میگرد که توصیه فوری به انجام انژیوگرافی میشود و بیمار بعد از انجام انژیوپلاستی ناموفق کاندید </a:t>
            </a:r>
            <a:r>
              <a:rPr lang="en-US" sz="2000" dirty="0" smtClean="0">
                <a:cs typeface="B Nazanin" panose="00000400000000000000" pitchFamily="2" charset="-78"/>
              </a:rPr>
              <a:t>CABG</a:t>
            </a:r>
            <a:r>
              <a:rPr lang="fa-IR" sz="2000" dirty="0" smtClean="0">
                <a:cs typeface="B Nazanin" panose="00000400000000000000" pitchFamily="2" charset="-78"/>
              </a:rPr>
              <a:t> میشوند.( نکته جالب توجه بیمار هیچ شرح حالی از درد قفسه سینه نمی دهند)</a:t>
            </a:r>
          </a:p>
          <a:p>
            <a:pPr algn="r" rtl="1"/>
            <a:r>
              <a:rPr lang="en-US" sz="2000" dirty="0" smtClean="0">
                <a:cs typeface="B Nazanin" panose="00000400000000000000" pitchFamily="2" charset="-78"/>
              </a:rPr>
              <a:t>CVA</a:t>
            </a:r>
            <a:r>
              <a:rPr lang="fa-IR" sz="2000" dirty="0" smtClean="0">
                <a:cs typeface="B Nazanin" panose="00000400000000000000" pitchFamily="2" charset="-78"/>
              </a:rPr>
              <a:t>: سال 1402 یک روز صبح بعد از بیدار شدن از خواب دچار </a:t>
            </a:r>
            <a:r>
              <a:rPr lang="en-US" sz="2000" dirty="0" smtClean="0">
                <a:cs typeface="B Nazanin" panose="00000400000000000000" pitchFamily="2" charset="-78"/>
              </a:rPr>
              <a:t>True Vertigo and Syncope</a:t>
            </a:r>
            <a:r>
              <a:rPr lang="fa-IR" sz="2000" dirty="0" smtClean="0">
                <a:cs typeface="B Nazanin" panose="00000400000000000000" pitchFamily="2" charset="-78"/>
              </a:rPr>
              <a:t>میشوند </a:t>
            </a:r>
            <a:r>
              <a:rPr lang="fa-IR" sz="2000" dirty="0" smtClean="0">
                <a:cs typeface="B Nazanin" panose="00000400000000000000" pitchFamily="2" charset="-78"/>
              </a:rPr>
              <a:t>و با </a:t>
            </a:r>
            <a:r>
              <a:rPr lang="en-US" sz="2000" dirty="0" smtClean="0">
                <a:cs typeface="B Nazanin" panose="00000400000000000000" pitchFamily="2" charset="-78"/>
              </a:rPr>
              <a:t>EMS</a:t>
            </a:r>
            <a:r>
              <a:rPr lang="fa-IR" sz="2000" dirty="0" smtClean="0">
                <a:cs typeface="B Nazanin" panose="00000400000000000000" pitchFamily="2" charset="-78"/>
              </a:rPr>
              <a:t> به اورژانس اورده میشوند.که برای ایشان تشخیص انفارکت مخچه گذاشته </a:t>
            </a:r>
            <a:r>
              <a:rPr lang="fa-IR" sz="2000" dirty="0" smtClean="0">
                <a:cs typeface="B Nazanin" panose="00000400000000000000" pitchFamily="2" charset="-78"/>
              </a:rPr>
              <a:t>میشود(عکس</a:t>
            </a:r>
            <a:r>
              <a:rPr lang="en-US" sz="2000" dirty="0" smtClean="0">
                <a:cs typeface="B Nazanin" panose="00000400000000000000" pitchFamily="2" charset="-78"/>
              </a:rPr>
              <a:t>(</a:t>
            </a:r>
            <a:r>
              <a:rPr lang="fa-IR" sz="2000" dirty="0" smtClean="0">
                <a:cs typeface="B Nazanin" panose="00000400000000000000" pitchFamily="2" charset="-78"/>
              </a:rPr>
              <a:t> </a:t>
            </a:r>
            <a:endParaRPr lang="en-US" sz="2000" dirty="0">
              <a:cs typeface="B Nazanin" panose="00000400000000000000" pitchFamily="2" charset="-78"/>
            </a:endParaRPr>
          </a:p>
          <a:p>
            <a:pPr algn="r" rtl="1"/>
            <a:r>
              <a:rPr lang="fa-IR" sz="2000" dirty="0" smtClean="0">
                <a:cs typeface="B Nazanin" panose="00000400000000000000" pitchFamily="2" charset="-78"/>
              </a:rPr>
              <a:t> </a:t>
            </a:r>
            <a:r>
              <a:rPr lang="en-US" sz="2000" dirty="0" smtClean="0">
                <a:cs typeface="B Nazanin" panose="00000400000000000000" pitchFamily="2" charset="-78"/>
              </a:rPr>
              <a:t>HTN</a:t>
            </a:r>
            <a:endParaRPr lang="en-US" sz="2000" dirty="0" smtClean="0">
              <a:cs typeface="B Nazanin" panose="00000400000000000000" pitchFamily="2" charset="-78"/>
            </a:endParaRPr>
          </a:p>
          <a:p>
            <a:pPr algn="r" rtl="1"/>
            <a:r>
              <a:rPr lang="fa-IR" sz="2000" dirty="0" smtClean="0">
                <a:cs typeface="B Nazanin" panose="00000400000000000000" pitchFamily="2" charset="-78"/>
              </a:rPr>
              <a:t>یکبار سقط</a:t>
            </a:r>
            <a:endParaRPr lang="en-US" sz="2000" dirty="0">
              <a:cs typeface="B Nazanin" panose="00000400000000000000" pitchFamily="2" charset="-78"/>
            </a:endParaRPr>
          </a:p>
        </p:txBody>
      </p:sp>
    </p:spTree>
    <p:extLst>
      <p:ext uri="{BB962C8B-B14F-4D97-AF65-F5344CB8AC3E}">
        <p14:creationId xmlns:p14="http://schemas.microsoft.com/office/powerpoint/2010/main" val="3409165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634" y="190500"/>
            <a:ext cx="8596668" cy="1320800"/>
          </a:xfrm>
        </p:spPr>
        <p:txBody>
          <a:bodyPr/>
          <a:lstStyle/>
          <a:p>
            <a:r>
              <a:rPr lang="en-US" dirty="0" smtClean="0"/>
              <a:t>DH:</a:t>
            </a:r>
            <a:endParaRPr lang="en-US" dirty="0"/>
          </a:p>
        </p:txBody>
      </p:sp>
      <p:sp>
        <p:nvSpPr>
          <p:cNvPr id="3" name="Content Placeholder 2"/>
          <p:cNvSpPr>
            <a:spLocks noGrp="1"/>
          </p:cNvSpPr>
          <p:nvPr>
            <p:ph idx="1"/>
          </p:nvPr>
        </p:nvSpPr>
        <p:spPr>
          <a:xfrm>
            <a:off x="791634" y="914400"/>
            <a:ext cx="8596668" cy="596900"/>
          </a:xfrm>
        </p:spPr>
        <p:txBody>
          <a:bodyPr/>
          <a:lstStyle/>
          <a:p>
            <a:r>
              <a:rPr lang="en-US" dirty="0" smtClean="0">
                <a:cs typeface="0 Aria" panose="00000400000000000000" pitchFamily="2" charset="-78"/>
              </a:rPr>
              <a:t>ASA , </a:t>
            </a:r>
            <a:r>
              <a:rPr lang="en-US" dirty="0" err="1" smtClean="0">
                <a:cs typeface="0 Aria" panose="00000400000000000000" pitchFamily="2" charset="-78"/>
              </a:rPr>
              <a:t>Famotidin</a:t>
            </a:r>
            <a:r>
              <a:rPr lang="en-US" dirty="0" smtClean="0">
                <a:cs typeface="0 Aria" panose="00000400000000000000" pitchFamily="2" charset="-78"/>
              </a:rPr>
              <a:t> , </a:t>
            </a:r>
            <a:r>
              <a:rPr lang="en-US" dirty="0" err="1" smtClean="0">
                <a:cs typeface="0 Aria" panose="00000400000000000000" pitchFamily="2" charset="-78"/>
              </a:rPr>
              <a:t>pergabalin</a:t>
            </a:r>
            <a:r>
              <a:rPr lang="en-US" dirty="0" smtClean="0">
                <a:cs typeface="0 Aria" panose="00000400000000000000" pitchFamily="2" charset="-78"/>
              </a:rPr>
              <a:t> , diazepam , losartan , </a:t>
            </a:r>
            <a:r>
              <a:rPr lang="en-US" dirty="0" err="1" smtClean="0">
                <a:cs typeface="0 Aria" panose="00000400000000000000" pitchFamily="2" charset="-78"/>
              </a:rPr>
              <a:t>osvix</a:t>
            </a:r>
            <a:r>
              <a:rPr lang="en-US" dirty="0" smtClean="0">
                <a:cs typeface="0 Aria" panose="00000400000000000000" pitchFamily="2" charset="-78"/>
              </a:rPr>
              <a:t> , </a:t>
            </a:r>
            <a:r>
              <a:rPr lang="en-US" dirty="0" err="1" smtClean="0">
                <a:cs typeface="0 Aria" panose="00000400000000000000" pitchFamily="2" charset="-78"/>
              </a:rPr>
              <a:t>floxetin</a:t>
            </a:r>
            <a:r>
              <a:rPr lang="en-US" dirty="0" smtClean="0">
                <a:cs typeface="0 Aria" panose="00000400000000000000" pitchFamily="2" charset="-78"/>
              </a:rPr>
              <a:t> ,</a:t>
            </a:r>
            <a:endParaRPr lang="en-US" dirty="0">
              <a:cs typeface="0 Aria" panose="00000400000000000000" pitchFamily="2" charset="-78"/>
            </a:endParaRPr>
          </a:p>
        </p:txBody>
      </p:sp>
      <p:sp>
        <p:nvSpPr>
          <p:cNvPr id="4" name="TextBox 3"/>
          <p:cNvSpPr txBox="1"/>
          <p:nvPr/>
        </p:nvSpPr>
        <p:spPr>
          <a:xfrm>
            <a:off x="389467" y="2095500"/>
            <a:ext cx="8385002" cy="861774"/>
          </a:xfrm>
          <a:prstGeom prst="rect">
            <a:avLst/>
          </a:prstGeom>
          <a:noFill/>
        </p:spPr>
        <p:txBody>
          <a:bodyPr wrap="square" rtlCol="0">
            <a:spAutoFit/>
          </a:bodyPr>
          <a:lstStyle/>
          <a:p>
            <a:r>
              <a:rPr lang="en-US" sz="3200" b="1" dirty="0" smtClean="0">
                <a:solidFill>
                  <a:schemeClr val="accent1">
                    <a:lumMod val="75000"/>
                  </a:schemeClr>
                </a:solidFill>
              </a:rPr>
              <a:t>AH:</a:t>
            </a:r>
          </a:p>
          <a:p>
            <a:pPr algn="r"/>
            <a:r>
              <a:rPr lang="fa-IR" dirty="0" smtClean="0">
                <a:cs typeface="B Nazanin" panose="00000400000000000000" pitchFamily="2" charset="-78"/>
              </a:rPr>
              <a:t>بادام و خربزه</a:t>
            </a:r>
            <a:endParaRPr lang="en-US" dirty="0">
              <a:cs typeface="B Nazanin" panose="00000400000000000000" pitchFamily="2" charset="-78"/>
            </a:endParaRPr>
          </a:p>
        </p:txBody>
      </p:sp>
    </p:spTree>
    <p:extLst>
      <p:ext uri="{BB962C8B-B14F-4D97-AF65-F5344CB8AC3E}">
        <p14:creationId xmlns:p14="http://schemas.microsoft.com/office/powerpoint/2010/main" val="334108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34" y="254000"/>
            <a:ext cx="8596668" cy="774700"/>
          </a:xfrm>
        </p:spPr>
        <p:txBody>
          <a:bodyPr/>
          <a:lstStyle/>
          <a:p>
            <a:r>
              <a:rPr lang="en-US" dirty="0" smtClean="0"/>
              <a:t>Vital sign:</a:t>
            </a:r>
            <a:endParaRPr lang="en-US" dirty="0"/>
          </a:p>
        </p:txBody>
      </p:sp>
      <p:sp>
        <p:nvSpPr>
          <p:cNvPr id="3" name="Content Placeholder 2"/>
          <p:cNvSpPr>
            <a:spLocks noGrp="1"/>
          </p:cNvSpPr>
          <p:nvPr>
            <p:ph idx="1"/>
          </p:nvPr>
        </p:nvSpPr>
        <p:spPr/>
        <p:txBody>
          <a:bodyPr/>
          <a:lstStyle/>
          <a:p>
            <a:r>
              <a:rPr lang="en-US" dirty="0" smtClean="0"/>
              <a:t>Blood pressure:</a:t>
            </a:r>
            <a:r>
              <a:rPr lang="fa-IR" dirty="0" smtClean="0"/>
              <a:t>دست راست 187 روی 102 دست چپ 160 روی 90 </a:t>
            </a:r>
            <a:endParaRPr lang="en-US" dirty="0" smtClean="0"/>
          </a:p>
          <a:p>
            <a:r>
              <a:rPr lang="en-US" dirty="0" smtClean="0"/>
              <a:t>PR:</a:t>
            </a:r>
            <a:r>
              <a:rPr lang="fa-IR" dirty="0" smtClean="0"/>
              <a:t>66</a:t>
            </a:r>
            <a:endParaRPr lang="en-US" dirty="0" smtClean="0"/>
          </a:p>
          <a:p>
            <a:r>
              <a:rPr lang="en-US" dirty="0" smtClean="0"/>
              <a:t>RR:</a:t>
            </a:r>
            <a:r>
              <a:rPr lang="fa-IR" dirty="0" smtClean="0"/>
              <a:t>19</a:t>
            </a:r>
            <a:endParaRPr lang="en-US" dirty="0" smtClean="0"/>
          </a:p>
          <a:p>
            <a:r>
              <a:rPr lang="en-US" dirty="0" smtClean="0"/>
              <a:t>SPo2:</a:t>
            </a:r>
            <a:r>
              <a:rPr lang="fa-IR" dirty="0" smtClean="0"/>
              <a:t>95%</a:t>
            </a:r>
            <a:endParaRPr lang="en-US" dirty="0" smtClean="0"/>
          </a:p>
          <a:p>
            <a:r>
              <a:rPr lang="en-US" dirty="0" smtClean="0"/>
              <a:t>T:</a:t>
            </a:r>
            <a:r>
              <a:rPr lang="fa-IR" dirty="0" smtClean="0"/>
              <a:t>36.5</a:t>
            </a:r>
            <a:endParaRPr lang="en-US" dirty="0" smtClean="0"/>
          </a:p>
          <a:p>
            <a:r>
              <a:rPr lang="en-US" dirty="0" err="1" smtClean="0"/>
              <a:t>Heigh</a:t>
            </a:r>
            <a:r>
              <a:rPr lang="en-US" dirty="0" smtClean="0"/>
              <a:t>:</a:t>
            </a:r>
            <a:r>
              <a:rPr lang="fa-IR" dirty="0" smtClean="0"/>
              <a:t>169</a:t>
            </a:r>
            <a:endParaRPr lang="en-US" dirty="0" smtClean="0"/>
          </a:p>
          <a:p>
            <a:r>
              <a:rPr lang="en-US" dirty="0" smtClean="0"/>
              <a:t>Weight:</a:t>
            </a:r>
            <a:r>
              <a:rPr lang="fa-IR" dirty="0" smtClean="0"/>
              <a:t>90</a:t>
            </a:r>
            <a:endParaRPr lang="en-US" dirty="0" smtClean="0"/>
          </a:p>
          <a:p>
            <a:r>
              <a:rPr lang="en-US" dirty="0" smtClean="0"/>
              <a:t>BMI:</a:t>
            </a:r>
            <a:r>
              <a:rPr lang="fa-IR" dirty="0" smtClean="0"/>
              <a:t>31.5</a:t>
            </a:r>
            <a:endParaRPr lang="en-US" dirty="0"/>
          </a:p>
        </p:txBody>
      </p:sp>
    </p:spTree>
    <p:extLst>
      <p:ext uri="{BB962C8B-B14F-4D97-AF65-F5344CB8AC3E}">
        <p14:creationId xmlns:p14="http://schemas.microsoft.com/office/powerpoint/2010/main" val="3333432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534" y="139700"/>
            <a:ext cx="2865966" cy="698500"/>
          </a:xfrm>
        </p:spPr>
        <p:txBody>
          <a:bodyPr/>
          <a:lstStyle/>
          <a:p>
            <a:r>
              <a:rPr lang="en-US" dirty="0" smtClean="0"/>
              <a:t>PH/E:</a:t>
            </a:r>
            <a:endParaRPr lang="en-US" dirty="0"/>
          </a:p>
        </p:txBody>
      </p:sp>
      <p:sp>
        <p:nvSpPr>
          <p:cNvPr id="3" name="Content Placeholder 2"/>
          <p:cNvSpPr>
            <a:spLocks noGrp="1"/>
          </p:cNvSpPr>
          <p:nvPr>
            <p:ph idx="1"/>
          </p:nvPr>
        </p:nvSpPr>
        <p:spPr>
          <a:xfrm>
            <a:off x="241300" y="838200"/>
            <a:ext cx="9626600" cy="5207000"/>
          </a:xfrm>
        </p:spPr>
        <p:txBody>
          <a:bodyPr>
            <a:normAutofit fontScale="92500" lnSpcReduction="10000"/>
          </a:bodyPr>
          <a:lstStyle/>
          <a:p>
            <a:pPr algn="r" rtl="1"/>
            <a:r>
              <a:rPr lang="fa-IR" sz="1900" dirty="0" smtClean="0">
                <a:solidFill>
                  <a:schemeClr val="accent1">
                    <a:lumMod val="75000"/>
                  </a:schemeClr>
                </a:solidFill>
                <a:cs typeface="B Nazanin" panose="00000400000000000000" pitchFamily="2" charset="-78"/>
              </a:rPr>
              <a:t>سر و گردن: </a:t>
            </a:r>
            <a:r>
              <a:rPr lang="fa-IR" sz="1900" dirty="0" smtClean="0">
                <a:cs typeface="B Nazanin" panose="00000400000000000000" pitchFamily="2" charset="-78"/>
              </a:rPr>
              <a:t>بدون دفورمیته ، ملتحمه </a:t>
            </a:r>
            <a:r>
              <a:rPr lang="en-US" sz="1900" dirty="0" smtClean="0">
                <a:cs typeface="B Nazanin" panose="00000400000000000000" pitchFamily="2" charset="-78"/>
              </a:rPr>
              <a:t>Pale</a:t>
            </a:r>
            <a:r>
              <a:rPr lang="fa-IR" sz="1900" dirty="0" smtClean="0">
                <a:cs typeface="B Nazanin" panose="00000400000000000000" pitchFamily="2" charset="-78"/>
              </a:rPr>
              <a:t> بود ، مردمک ها میدسایز و ری اکتیو به نور،</a:t>
            </a:r>
          </a:p>
          <a:p>
            <a:pPr marL="0" indent="0" algn="r" rtl="1">
              <a:buNone/>
            </a:pPr>
            <a:r>
              <a:rPr lang="fa-IR" sz="1900" dirty="0" smtClean="0">
                <a:cs typeface="B Nazanin" panose="00000400000000000000" pitchFamily="2" charset="-78"/>
              </a:rPr>
              <a:t>معاینه دهان: لب ها و مخاطات سیانوتیک نبود ،بهداشت دهان و </a:t>
            </a:r>
            <a:r>
              <a:rPr lang="fa-IR" sz="1900" dirty="0" smtClean="0">
                <a:cs typeface="B Nazanin" panose="00000400000000000000" pitchFamily="2" charset="-78"/>
              </a:rPr>
              <a:t>دندان </a:t>
            </a:r>
            <a:r>
              <a:rPr lang="fa-IR" sz="1900" dirty="0" smtClean="0">
                <a:cs typeface="B Nazanin" panose="00000400000000000000" pitchFamily="2" charset="-78"/>
              </a:rPr>
              <a:t>در حد ارزیابی نرمال بود،زبان در خط وسط ،بدون آفت و زخم دهانی،پتشی و پورپورا مشاهده نشد،دندان مصنوعی نداشت</a:t>
            </a:r>
          </a:p>
          <a:p>
            <a:pPr marL="0" indent="0" algn="r" rtl="1">
              <a:buNone/>
            </a:pPr>
            <a:r>
              <a:rPr lang="fa-IR" sz="1900" dirty="0" smtClean="0">
                <a:cs typeface="B Nazanin" panose="00000400000000000000" pitchFamily="2" charset="-78"/>
              </a:rPr>
              <a:t>    قفسه سینه: بدون دفورمیتی ، بدون رترکشن بین دنده ایی ،مشاهده اسکار جراحی، صداهای ریوی نرمال بدون صدای اضافه ، صدای قلب </a:t>
            </a:r>
            <a:r>
              <a:rPr lang="en-US" sz="1900" dirty="0" smtClean="0">
                <a:cs typeface="B Nazanin" panose="00000400000000000000" pitchFamily="2" charset="-78"/>
              </a:rPr>
              <a:t>s1 </a:t>
            </a:r>
            <a:r>
              <a:rPr lang="fa-IR" sz="1900" dirty="0" smtClean="0">
                <a:cs typeface="B Nazanin" panose="00000400000000000000" pitchFamily="2" charset="-78"/>
              </a:rPr>
              <a:t> و </a:t>
            </a:r>
            <a:r>
              <a:rPr lang="en-US" sz="1900" dirty="0" smtClean="0">
                <a:cs typeface="B Nazanin" panose="00000400000000000000" pitchFamily="2" charset="-78"/>
              </a:rPr>
              <a:t> s2</a:t>
            </a:r>
            <a:r>
              <a:rPr lang="fa-IR" sz="1900" dirty="0" smtClean="0">
                <a:cs typeface="B Nazanin" panose="00000400000000000000" pitchFamily="2" charset="-78"/>
              </a:rPr>
              <a:t> بدون صدای اضافه ، عدم استفاده از عضلات فرعی تنفس</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شکم: شکم </a:t>
            </a:r>
            <a:r>
              <a:rPr lang="en-US" sz="1900" dirty="0" smtClean="0">
                <a:cs typeface="B Nazanin" panose="00000400000000000000" pitchFamily="2" charset="-78"/>
              </a:rPr>
              <a:t>Bulge </a:t>
            </a:r>
            <a:r>
              <a:rPr lang="fa-IR" sz="1900" dirty="0">
                <a:cs typeface="B Nazanin" panose="00000400000000000000" pitchFamily="2" charset="-78"/>
              </a:rPr>
              <a:t> </a:t>
            </a:r>
            <a:r>
              <a:rPr lang="fa-IR" sz="1900" dirty="0" smtClean="0">
                <a:cs typeface="B Nazanin" panose="00000400000000000000" pitchFamily="2" charset="-78"/>
              </a:rPr>
              <a:t>بود ،بدون دفورمتی ، ارگانومگالی نداشت در لمس نرم  غیر تندر </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اندام ها: نبض دست چپ </a:t>
            </a:r>
            <a:r>
              <a:rPr lang="en-US" sz="1900" dirty="0" err="1" smtClean="0">
                <a:cs typeface="B Nazanin" panose="00000400000000000000" pitchFamily="2" charset="-78"/>
              </a:rPr>
              <a:t>Filiform</a:t>
            </a:r>
            <a:r>
              <a:rPr lang="fa-IR" sz="1900" dirty="0" smtClean="0">
                <a:cs typeface="B Nazanin" panose="00000400000000000000" pitchFamily="2" charset="-78"/>
              </a:rPr>
              <a:t> نبض دست راست قوی و پر لمس شد .انتهای اندام چپ سردتر از اندام فوقانی راست</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نبض اندام های تحتانی پر و قرینه لمس شد.</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a:t>
            </a:r>
            <a:r>
              <a:rPr lang="en-US" sz="1900" dirty="0" smtClean="0">
                <a:cs typeface="B Nazanin" panose="00000400000000000000" pitchFamily="2" charset="-78"/>
              </a:rPr>
              <a:t>genital</a:t>
            </a:r>
            <a:r>
              <a:rPr lang="fa-IR" sz="1900" dirty="0" smtClean="0">
                <a:cs typeface="B Nazanin" panose="00000400000000000000" pitchFamily="2" charset="-78"/>
              </a:rPr>
              <a:t>:هیچگونه زخم یا ضایعه ایی مشاهده نشد.</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اعصاب:هوشیار بود ، اعصاب کرانیال: زوج  </a:t>
            </a:r>
            <a:r>
              <a:rPr lang="en-US" sz="1900" dirty="0" smtClean="0">
                <a:cs typeface="B Nazanin" panose="00000400000000000000" pitchFamily="2" charset="-78"/>
              </a:rPr>
              <a:t>2,3,4,6</a:t>
            </a:r>
            <a:r>
              <a:rPr lang="fa-IR" sz="1900" dirty="0" smtClean="0">
                <a:cs typeface="B Nazanin" panose="00000400000000000000" pitchFamily="2" charset="-78"/>
              </a:rPr>
              <a:t>:حدت بینایی کاهش یافته بود،حرکات چشم نرمال بود،نیستاگموس نداشت ،</a:t>
            </a:r>
          </a:p>
          <a:p>
            <a:pPr marL="0" indent="0" algn="r" rtl="1">
              <a:buNone/>
            </a:pPr>
            <a:r>
              <a:rPr lang="fa-IR" sz="1900" dirty="0" smtClean="0">
                <a:cs typeface="B Nazanin" panose="00000400000000000000" pitchFamily="2" charset="-78"/>
              </a:rPr>
              <a:t>ترمور نداشت ، تن عضلات سمت راست افزایش یافته بود ، </a:t>
            </a:r>
            <a:r>
              <a:rPr lang="en-US" sz="1900" dirty="0" smtClean="0">
                <a:cs typeface="B Nazanin" panose="00000400000000000000" pitchFamily="2" charset="-78"/>
              </a:rPr>
              <a:t>Hemiparesis</a:t>
            </a:r>
            <a:r>
              <a:rPr lang="fa-IR" sz="1900" dirty="0" smtClean="0">
                <a:cs typeface="B Nazanin" panose="00000400000000000000" pitchFamily="2" charset="-78"/>
              </a:rPr>
              <a:t> در سمت راست وجود داشت ،</a:t>
            </a:r>
            <a:r>
              <a:rPr lang="en-US" sz="1900" dirty="0" smtClean="0">
                <a:cs typeface="B Nazanin" panose="00000400000000000000" pitchFamily="2" charset="-78"/>
              </a:rPr>
              <a:t>Force</a:t>
            </a:r>
            <a:r>
              <a:rPr lang="fa-IR" sz="1900" dirty="0" smtClean="0">
                <a:cs typeface="B Nazanin" panose="00000400000000000000" pitchFamily="2" charset="-78"/>
              </a:rPr>
              <a:t> اندام های سمت راست 4 از 5 بود، رفلکس های سمت راست 3 پلاس بودند.</a:t>
            </a:r>
          </a:p>
          <a:p>
            <a:pPr marL="0" indent="0" algn="r" rtl="1">
              <a:buNone/>
            </a:pPr>
            <a:r>
              <a:rPr lang="fa-IR" sz="1900" dirty="0">
                <a:cs typeface="B Nazanin" panose="00000400000000000000" pitchFamily="2" charset="-78"/>
              </a:rPr>
              <a:t> </a:t>
            </a:r>
            <a:r>
              <a:rPr lang="fa-IR" sz="1900" dirty="0" smtClean="0">
                <a:cs typeface="B Nazanin" panose="00000400000000000000" pitchFamily="2" charset="-78"/>
              </a:rPr>
              <a:t>   مفاصل:مفصل </a:t>
            </a:r>
            <a:r>
              <a:rPr lang="en-US" sz="1900" dirty="0" smtClean="0">
                <a:cs typeface="B Nazanin" panose="00000400000000000000" pitchFamily="2" charset="-78"/>
              </a:rPr>
              <a:t>TMJ</a:t>
            </a:r>
            <a:r>
              <a:rPr lang="fa-IR" sz="1900" dirty="0" smtClean="0">
                <a:cs typeface="B Nazanin" panose="00000400000000000000" pitchFamily="2" charset="-78"/>
              </a:rPr>
              <a:t> دامنه جرکتینرمال داشت ، بدون تندرس و دفورمیتی و ارتیم و افیوژن </a:t>
            </a:r>
          </a:p>
          <a:p>
            <a:pPr marL="0" indent="0" algn="r" rtl="1">
              <a:buNone/>
            </a:pPr>
            <a:r>
              <a:rPr lang="fa-IR" sz="1900" dirty="0" smtClean="0">
                <a:cs typeface="B Nazanin" panose="00000400000000000000" pitchFamily="2" charset="-78"/>
              </a:rPr>
              <a:t>مفصل شانه دامنه حرکتی نرمال بدون افیوژن و تندرنس </a:t>
            </a:r>
          </a:p>
          <a:p>
            <a:pPr marL="0" indent="0" algn="r" rtl="1">
              <a:buNone/>
            </a:pPr>
            <a:r>
              <a:rPr lang="fa-IR" sz="1900" dirty="0" smtClean="0">
                <a:cs typeface="B Nazanin" panose="00000400000000000000" pitchFamily="2" charset="-78"/>
              </a:rPr>
              <a:t>مفصل ارنج اپی کونذیل داخلی خارجی و اوله کرانون لمس شد. بدون دفورمیتی و افیوژن و تندرنس و اریتم دامنه حرکتی نرمال</a:t>
            </a:r>
          </a:p>
          <a:p>
            <a:pPr marL="0" indent="0" algn="r" rtl="1">
              <a:buNone/>
            </a:pPr>
            <a:endParaRPr lang="fa-IR" dirty="0" smtClean="0"/>
          </a:p>
          <a:p>
            <a:pPr marL="0" indent="0" algn="r" rtl="1">
              <a:buNone/>
            </a:pPr>
            <a:endParaRPr lang="fa-IR" dirty="0"/>
          </a:p>
        </p:txBody>
      </p:sp>
    </p:spTree>
    <p:extLst>
      <p:ext uri="{BB962C8B-B14F-4D97-AF65-F5344CB8AC3E}">
        <p14:creationId xmlns:p14="http://schemas.microsoft.com/office/powerpoint/2010/main" val="396714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68300" y="2160589"/>
            <a:ext cx="9321800" cy="3880773"/>
          </a:xfrm>
        </p:spPr>
        <p:txBody>
          <a:bodyPr>
            <a:normAutofit/>
          </a:bodyPr>
          <a:lstStyle/>
          <a:p>
            <a:pPr algn="r" rtl="1"/>
            <a:r>
              <a:rPr lang="fa-IR" sz="2000" dirty="0" smtClean="0">
                <a:cs typeface="B Nazanin" panose="00000400000000000000" pitchFamily="2" charset="-78"/>
              </a:rPr>
              <a:t>حرکات انگشتان دست و مچ دست نرمال بدون دفورمیتی و افیوژن و اریتم ، هبردن نود و بوچارد نود ،خشکی انگشتان دست حدود 30 دقیقه به صورت صبحگاهی ، بدون دفورمیتی (از جمله اولنار دویشن ،بوتونیر و سوان نک)</a:t>
            </a:r>
          </a:p>
          <a:p>
            <a:pPr algn="r" rtl="1"/>
            <a:r>
              <a:rPr lang="fa-IR" sz="2000" dirty="0" smtClean="0">
                <a:cs typeface="B Nazanin" panose="00000400000000000000" pitchFamily="2" charset="-78"/>
              </a:rPr>
              <a:t>مفصل زانو بدون دفورمیتی و تورم ، </a:t>
            </a:r>
            <a:r>
              <a:rPr lang="en-US" sz="2000" dirty="0" smtClean="0">
                <a:cs typeface="B Nazanin" panose="00000400000000000000" pitchFamily="2" charset="-78"/>
              </a:rPr>
              <a:t>Crepitation</a:t>
            </a:r>
            <a:r>
              <a:rPr lang="fa-IR" sz="2000" dirty="0" smtClean="0">
                <a:cs typeface="B Nazanin" panose="00000400000000000000" pitchFamily="2" charset="-78"/>
              </a:rPr>
              <a:t> استخوان پاتلا لمس نشد، </a:t>
            </a:r>
          </a:p>
          <a:p>
            <a:pPr algn="r" rtl="1"/>
            <a:r>
              <a:rPr lang="fa-IR" sz="2000" dirty="0" smtClean="0">
                <a:cs typeface="B Nazanin" panose="00000400000000000000" pitchFamily="2" charset="-78"/>
              </a:rPr>
              <a:t>مفصل مچ پا و انگشتان پا بدون دفورمیتی و افیوژن و اریتم </a:t>
            </a:r>
          </a:p>
        </p:txBody>
      </p:sp>
    </p:spTree>
    <p:extLst>
      <p:ext uri="{BB962C8B-B14F-4D97-AF65-F5344CB8AC3E}">
        <p14:creationId xmlns:p14="http://schemas.microsoft.com/office/powerpoint/2010/main" val="29041125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434" y="139700"/>
            <a:ext cx="8596668" cy="889000"/>
          </a:xfrm>
        </p:spPr>
        <p:txBody>
          <a:bodyPr/>
          <a:lstStyle/>
          <a:p>
            <a:pPr algn="r"/>
            <a:r>
              <a:rPr lang="fa-IR" dirty="0" smtClean="0"/>
              <a:t>اورژانس:</a:t>
            </a:r>
            <a:endParaRPr lang="en-US" dirty="0"/>
          </a:p>
        </p:txBody>
      </p:sp>
      <p:sp>
        <p:nvSpPr>
          <p:cNvPr id="3" name="Content Placeholder 2"/>
          <p:cNvSpPr>
            <a:spLocks noGrp="1"/>
          </p:cNvSpPr>
          <p:nvPr>
            <p:ph idx="1"/>
          </p:nvPr>
        </p:nvSpPr>
        <p:spPr>
          <a:xfrm>
            <a:off x="0" y="1220789"/>
            <a:ext cx="9690100" cy="3880773"/>
          </a:xfrm>
        </p:spPr>
        <p:txBody>
          <a:bodyPr>
            <a:normAutofit/>
          </a:bodyPr>
          <a:lstStyle/>
          <a:p>
            <a:pPr algn="r" rtl="1"/>
            <a:r>
              <a:rPr lang="fa-IR" sz="2400" dirty="0" smtClean="0">
                <a:cs typeface="B Nazanin" panose="00000400000000000000" pitchFamily="2" charset="-78"/>
              </a:rPr>
              <a:t>بیمار با شکایت های ذکر شده وارد شد.</a:t>
            </a:r>
          </a:p>
          <a:p>
            <a:pPr algn="r" rtl="1"/>
            <a:r>
              <a:rPr lang="fa-IR" sz="2400" dirty="0" smtClean="0">
                <a:cs typeface="B Nazanin" panose="00000400000000000000" pitchFamily="2" charset="-78"/>
              </a:rPr>
              <a:t>در ابتدا با توجه به دردهای تیپک بیمار فورا برای وی </a:t>
            </a:r>
            <a:r>
              <a:rPr lang="en-US" sz="2400" dirty="0" smtClean="0">
                <a:cs typeface="B Nazanin" panose="00000400000000000000" pitchFamily="2" charset="-78"/>
              </a:rPr>
              <a:t>ECG</a:t>
            </a:r>
            <a:r>
              <a:rPr lang="fa-IR" sz="2400" dirty="0" smtClean="0">
                <a:cs typeface="B Nazanin" panose="00000400000000000000" pitchFamily="2" charset="-78"/>
              </a:rPr>
              <a:t> گرفته شد با تشخیص </a:t>
            </a:r>
            <a:r>
              <a:rPr lang="en-US" sz="2400" dirty="0" smtClean="0">
                <a:cs typeface="B Nazanin" panose="00000400000000000000" pitchFamily="2" charset="-78"/>
              </a:rPr>
              <a:t>Inferior STEMI</a:t>
            </a:r>
            <a:r>
              <a:rPr lang="fa-IR" sz="2400" dirty="0" smtClean="0">
                <a:cs typeface="B Nazanin" panose="00000400000000000000" pitchFamily="2" charset="-78"/>
              </a:rPr>
              <a:t> کاندید انژیوگرافی شدند.</a:t>
            </a:r>
          </a:p>
          <a:p>
            <a:pPr algn="r" rtl="1"/>
            <a:r>
              <a:rPr lang="fa-IR" sz="2400" dirty="0" smtClean="0">
                <a:cs typeface="B Nazanin" panose="00000400000000000000" pitchFamily="2" charset="-78"/>
              </a:rPr>
              <a:t>به علت شک به دایسکشن آئورت انژیوگرفی برای بیمار انجام نشد.</a:t>
            </a:r>
          </a:p>
          <a:p>
            <a:pPr algn="r" rtl="1"/>
            <a:r>
              <a:rPr lang="fa-IR" sz="2400" dirty="0" smtClean="0">
                <a:cs typeface="B Nazanin" panose="00000400000000000000" pitchFamily="2" charset="-78"/>
              </a:rPr>
              <a:t>و به علت سابقه نامعلوم از سکته مغزی که هموراژیک بوده همچنین برای ولی لیتیک تراپی هم صورت نگرفت </a:t>
            </a:r>
          </a:p>
          <a:p>
            <a:pPr algn="r" rtl="1"/>
            <a:r>
              <a:rPr lang="fa-IR" sz="2400" dirty="0" smtClean="0">
                <a:cs typeface="B Nazanin" panose="00000400000000000000" pitchFamily="2" charset="-78"/>
              </a:rPr>
              <a:t>با </a:t>
            </a:r>
            <a:r>
              <a:rPr lang="fa-IR" sz="2400" dirty="0" smtClean="0">
                <a:cs typeface="B Nazanin" panose="00000400000000000000" pitchFamily="2" charset="-78"/>
              </a:rPr>
              <a:t>توصیه </a:t>
            </a:r>
            <a:r>
              <a:rPr lang="fa-IR" sz="2400" dirty="0" smtClean="0">
                <a:cs typeface="B Nazanin" panose="00000400000000000000" pitchFamily="2" charset="-78"/>
              </a:rPr>
              <a:t>به </a:t>
            </a:r>
            <a:r>
              <a:rPr lang="en-US" sz="2400" dirty="0" smtClean="0">
                <a:cs typeface="B Nazanin" panose="00000400000000000000" pitchFamily="2" charset="-78"/>
              </a:rPr>
              <a:t>Full Medical Therapy</a:t>
            </a:r>
            <a:r>
              <a:rPr lang="fa-IR" sz="2400" dirty="0" smtClean="0">
                <a:cs typeface="B Nazanin" panose="00000400000000000000" pitchFamily="2" charset="-78"/>
              </a:rPr>
              <a:t> بستری </a:t>
            </a:r>
            <a:r>
              <a:rPr lang="en-US" sz="2400" dirty="0" smtClean="0">
                <a:cs typeface="B Nazanin" panose="00000400000000000000" pitchFamily="2" charset="-78"/>
              </a:rPr>
              <a:t>CCU</a:t>
            </a:r>
            <a:endParaRPr lang="en-US" sz="2400" dirty="0">
              <a:cs typeface="B Nazanin" panose="00000400000000000000" pitchFamily="2" charset="-78"/>
            </a:endParaRPr>
          </a:p>
        </p:txBody>
      </p:sp>
    </p:spTree>
    <p:extLst>
      <p:ext uri="{BB962C8B-B14F-4D97-AF65-F5344CB8AC3E}">
        <p14:creationId xmlns:p14="http://schemas.microsoft.com/office/powerpoint/2010/main" val="23789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134" y="266700"/>
            <a:ext cx="1481666" cy="609600"/>
          </a:xfrm>
        </p:spPr>
        <p:txBody>
          <a:bodyPr>
            <a:normAutofit fontScale="90000"/>
          </a:bodyPr>
          <a:lstStyle/>
          <a:p>
            <a:pPr algn="l"/>
            <a:r>
              <a:rPr lang="en-US" dirty="0" smtClean="0"/>
              <a:t>CCU</a:t>
            </a:r>
            <a:endParaRPr lang="en-US" dirty="0"/>
          </a:p>
        </p:txBody>
      </p:sp>
      <p:sp>
        <p:nvSpPr>
          <p:cNvPr id="3" name="Content Placeholder 2"/>
          <p:cNvSpPr>
            <a:spLocks noGrp="1"/>
          </p:cNvSpPr>
          <p:nvPr>
            <p:ph idx="1"/>
          </p:nvPr>
        </p:nvSpPr>
        <p:spPr>
          <a:xfrm>
            <a:off x="960967" y="1119189"/>
            <a:ext cx="8596668" cy="3630611"/>
          </a:xfrm>
        </p:spPr>
        <p:txBody>
          <a:bodyPr>
            <a:normAutofit/>
          </a:bodyPr>
          <a:lstStyle/>
          <a:p>
            <a:pPr algn="r" rtl="1"/>
            <a:r>
              <a:rPr lang="fa-IR" dirty="0" smtClean="0"/>
              <a:t>توصیه به انجام سونوگرافی کالرداپلر شریانی کاروتید و شریانهای اندام فوقانی چپ:</a:t>
            </a:r>
          </a:p>
          <a:p>
            <a:pPr algn="r" rtl="1"/>
            <a:endParaRPr lang="fa-IR" dirty="0"/>
          </a:p>
          <a:p>
            <a:pPr algn="r" rtl="1"/>
            <a:r>
              <a:rPr lang="fa-IR" dirty="0" smtClean="0"/>
              <a:t>اعزام به کرمان جهت انجام </a:t>
            </a:r>
            <a:r>
              <a:rPr lang="en-US" dirty="0" smtClean="0"/>
              <a:t>CT </a:t>
            </a:r>
            <a:r>
              <a:rPr lang="en-US" dirty="0" err="1" smtClean="0"/>
              <a:t>Angio</a:t>
            </a:r>
            <a:r>
              <a:rPr lang="en-US" dirty="0" smtClean="0"/>
              <a:t> </a:t>
            </a:r>
            <a:r>
              <a:rPr lang="fa-IR" dirty="0" smtClean="0"/>
              <a:t> آئورت به صورت اوراژانس:</a:t>
            </a:r>
          </a:p>
          <a:p>
            <a:pPr algn="r" rtl="1"/>
            <a:endParaRPr lang="fa-IR" dirty="0"/>
          </a:p>
          <a:p>
            <a:pPr algn="r" rtl="1"/>
            <a:r>
              <a:rPr lang="fa-IR" dirty="0" smtClean="0"/>
              <a:t>انجام ازمایشات :</a:t>
            </a:r>
          </a:p>
          <a:p>
            <a:pPr algn="r" rtl="1"/>
            <a:endParaRPr lang="en-US" dirty="0" smtClean="0"/>
          </a:p>
          <a:p>
            <a:pPr algn="r" rtl="1"/>
            <a:r>
              <a:rPr lang="en-US" dirty="0" smtClean="0"/>
              <a:t>TTE</a:t>
            </a:r>
            <a:r>
              <a:rPr lang="fa-IR" dirty="0" smtClean="0"/>
              <a:t>: آکینزی </a:t>
            </a:r>
            <a:r>
              <a:rPr lang="en-US" dirty="0" smtClean="0"/>
              <a:t>Inferior wall</a:t>
            </a:r>
            <a:r>
              <a:rPr lang="fa-IR" dirty="0" smtClean="0"/>
              <a:t> و </a:t>
            </a:r>
            <a:r>
              <a:rPr lang="en-US" dirty="0" smtClean="0"/>
              <a:t>EF=40-45%</a:t>
            </a:r>
            <a:endParaRPr lang="en-US" dirty="0"/>
          </a:p>
        </p:txBody>
      </p:sp>
    </p:spTree>
    <p:extLst>
      <p:ext uri="{BB962C8B-B14F-4D97-AF65-F5344CB8AC3E}">
        <p14:creationId xmlns:p14="http://schemas.microsoft.com/office/powerpoint/2010/main" val="1234461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ccu</a:t>
            </a:r>
            <a:endParaRPr lang="en-US" dirty="0"/>
          </a:p>
        </p:txBody>
      </p:sp>
      <p:sp>
        <p:nvSpPr>
          <p:cNvPr id="3" name="Content Placeholder 2"/>
          <p:cNvSpPr>
            <a:spLocks noGrp="1"/>
          </p:cNvSpPr>
          <p:nvPr>
            <p:ph idx="1"/>
          </p:nvPr>
        </p:nvSpPr>
        <p:spPr/>
        <p:txBody>
          <a:bodyPr/>
          <a:lstStyle/>
          <a:p>
            <a:pPr algn="r" rtl="1"/>
            <a:r>
              <a:rPr lang="fa-IR" dirty="0" smtClean="0"/>
              <a:t>درخواست:</a:t>
            </a:r>
          </a:p>
          <a:p>
            <a:pPr algn="r" rtl="1"/>
            <a:r>
              <a:rPr lang="fa-IR" dirty="0" smtClean="0"/>
              <a:t> </a:t>
            </a:r>
            <a:r>
              <a:rPr lang="en-US" dirty="0" smtClean="0"/>
              <a:t>ANA ,</a:t>
            </a:r>
            <a:r>
              <a:rPr lang="en-US" dirty="0" err="1" smtClean="0"/>
              <a:t>Antids</a:t>
            </a:r>
            <a:r>
              <a:rPr lang="en-US" dirty="0" smtClean="0"/>
              <a:t>-DNA ,Anti </a:t>
            </a:r>
            <a:r>
              <a:rPr lang="en-US" dirty="0" err="1" smtClean="0"/>
              <a:t>ccp</a:t>
            </a:r>
            <a:r>
              <a:rPr lang="en-US" dirty="0" smtClean="0"/>
              <a:t> ,RF , ESR , CRP , Anti phospholipid </a:t>
            </a:r>
            <a:r>
              <a:rPr lang="en-US" dirty="0" err="1" smtClean="0"/>
              <a:t>Ab</a:t>
            </a:r>
            <a:r>
              <a:rPr lang="en-US" dirty="0" smtClean="0"/>
              <a:t> , Anti </a:t>
            </a:r>
            <a:r>
              <a:rPr lang="en-US" dirty="0" err="1" smtClean="0"/>
              <a:t>Cardiolipin</a:t>
            </a:r>
            <a:r>
              <a:rPr lang="en-US" dirty="0" smtClean="0"/>
              <a:t> </a:t>
            </a:r>
            <a:r>
              <a:rPr lang="en-US" dirty="0" err="1" smtClean="0"/>
              <a:t>Ab</a:t>
            </a:r>
            <a:r>
              <a:rPr lang="en-US" dirty="0" smtClean="0"/>
              <a:t> </a:t>
            </a:r>
            <a:endParaRPr lang="en-US" dirty="0"/>
          </a:p>
        </p:txBody>
      </p:sp>
    </p:spTree>
    <p:extLst>
      <p:ext uri="{BB962C8B-B14F-4D97-AF65-F5344CB8AC3E}">
        <p14:creationId xmlns:p14="http://schemas.microsoft.com/office/powerpoint/2010/main" val="4061308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734" y="2298700"/>
            <a:ext cx="2624666" cy="1320800"/>
          </a:xfrm>
        </p:spPr>
        <p:txBody>
          <a:bodyPr/>
          <a:lstStyle/>
          <a:p>
            <a:r>
              <a:rPr lang="en-US" dirty="0" smtClean="0"/>
              <a:t>Why??</a:t>
            </a:r>
            <a:endParaRPr lang="en-US" dirty="0"/>
          </a:p>
        </p:txBody>
      </p:sp>
    </p:spTree>
    <p:extLst>
      <p:ext uri="{BB962C8B-B14F-4D97-AF65-F5344CB8AC3E}">
        <p14:creationId xmlns:p14="http://schemas.microsoft.com/office/powerpoint/2010/main" val="646087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623189111"/>
      </p:ext>
    </p:extLst>
  </p:cSld>
  <p:clrMapOvr>
    <a:masterClrMapping/>
  </p:clrMapOvr>
</p:sld>
</file>

<file path=ppt/theme/theme1.xml><?xml version="1.0" encoding="utf-8"?>
<a:theme xmlns:a="http://schemas.openxmlformats.org/drawingml/2006/main" name="Facet">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emplate>Facet</Template>
  <TotalTime>344</TotalTime>
  <Words>891</Words>
  <Application>Microsoft Office PowerPoint</Application>
  <PresentationFormat>Widescreen</PresentationFormat>
  <Paragraphs>64</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0 Aria</vt:lpstr>
      <vt:lpstr>Arial</vt:lpstr>
      <vt:lpstr>B Nazanin</vt:lpstr>
      <vt:lpstr>Tahoma</vt:lpstr>
      <vt:lpstr>Trebuchet MS</vt:lpstr>
      <vt:lpstr>Wingdings 3</vt:lpstr>
      <vt:lpstr>Facet</vt:lpstr>
      <vt:lpstr>In the name of god</vt:lpstr>
      <vt:lpstr>ID:</vt:lpstr>
      <vt:lpstr>Present illness</vt:lpstr>
      <vt:lpstr>PMH</vt:lpstr>
      <vt:lpstr>DH:</vt:lpstr>
      <vt:lpstr>Vital sign:</vt:lpstr>
      <vt:lpstr>PH/E:</vt:lpstr>
      <vt:lpstr>PowerPoint Presentation</vt:lpstr>
      <vt:lpstr>اورژانس:</vt:lpstr>
      <vt:lpstr>CCU</vt:lpstr>
      <vt:lpstr>ccu</vt:lpstr>
      <vt:lpstr>Why??</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SHEDco</dc:creator>
  <cp:lastModifiedBy>SHEDco</cp:lastModifiedBy>
  <cp:revision>29</cp:revision>
  <dcterms:created xsi:type="dcterms:W3CDTF">2026-04-17T18:33:38Z</dcterms:created>
  <dcterms:modified xsi:type="dcterms:W3CDTF">2026-04-21T20:33:57Z</dcterms:modified>
</cp:coreProperties>
</file>