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44" r:id="rId1"/>
  </p:sldMasterIdLst>
  <p:notesMasterIdLst>
    <p:notesMasterId r:id="rId11"/>
  </p:notesMasterIdLst>
  <p:sldIdLst>
    <p:sldId id="329" r:id="rId2"/>
    <p:sldId id="328" r:id="rId3"/>
    <p:sldId id="332" r:id="rId4"/>
    <p:sldId id="331" r:id="rId5"/>
    <p:sldId id="333" r:id="rId6"/>
    <p:sldId id="334" r:id="rId7"/>
    <p:sldId id="335" r:id="rId8"/>
    <p:sldId id="336" r:id="rId9"/>
    <p:sldId id="337" r:id="rId10"/>
  </p:sldIdLst>
  <p:sldSz cx="18288000" cy="10287000"/>
  <p:notesSz cx="6858000" cy="9144000"/>
  <p:embeddedFontLst>
    <p:embeddedFont>
      <p:font typeface="Papyrus" panose="03070502060502030205" pitchFamily="66" charset="0"/>
      <p:regular r:id="rId12"/>
    </p:embeddedFont>
    <p:embeddedFont>
      <p:font typeface="MS Mincho" panose="02020609040205080304" pitchFamily="49" charset="-128"/>
      <p:regular r:id="rId13"/>
    </p:embeddedFont>
    <p:embeddedFont>
      <p:font typeface="Georgia Pro Light" panose="020B0604020202020204" charset="0"/>
      <p:regular r:id="rId14"/>
      <p:italic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Georgia Pro" panose="020B0604020202020204" charset="0"/>
      <p:regular r:id="rId20"/>
      <p:bold r:id="rId21"/>
      <p:italic r:id="rId22"/>
      <p:boldItalic r:id="rId23"/>
    </p:embeddedFont>
    <p:embeddedFont>
      <p:font typeface="Century Gothic" panose="020B050202020202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B7B5"/>
    <a:srgbClr val="726769"/>
    <a:srgbClr val="F3F4F1"/>
    <a:srgbClr val="FF6868"/>
    <a:srgbClr val="253555"/>
    <a:srgbClr val="3D007A"/>
    <a:srgbClr val="D4C9BE"/>
    <a:srgbClr val="99FFCC"/>
    <a:srgbClr val="2B2137"/>
    <a:srgbClr val="EADF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291" autoAdjust="0"/>
  </p:normalViewPr>
  <p:slideViewPr>
    <p:cSldViewPr>
      <p:cViewPr varScale="1">
        <p:scale>
          <a:sx n="46" d="100"/>
          <a:sy n="46" d="100"/>
        </p:scale>
        <p:origin x="36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D93E93-17C3-471E-BB9B-D1B73C9AD77C}" type="datetimeFigureOut">
              <a:rPr lang="en-US" smtClean="0"/>
              <a:t>5/13/2026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B2CABD-4471-4EEE-BC64-504E0681C08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033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B2CABD-4471-4EEE-BC64-504E0681C08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803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 dpi="0" rotWithShape="1">
            <a:blip r:embed="rId2">
              <a:alphaModFix amt="12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368300" ty="203200" sx="64000" sy="64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dirty="0">
                <a:solidFill>
                  <a:prstClr val="white"/>
                </a:solidFill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61805" y="1901595"/>
            <a:ext cx="14364393" cy="6461925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2171702" y="2117423"/>
            <a:ext cx="13944600" cy="6052155"/>
          </a:xfrm>
          <a:prstGeom prst="rect">
            <a:avLst/>
          </a:prstGeom>
          <a:noFill/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7703820" y="1901595"/>
            <a:ext cx="2880360" cy="10972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7875270" y="1901596"/>
            <a:ext cx="2537460" cy="967943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42562" y="3136895"/>
            <a:ext cx="13602879" cy="38862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10800" b="0" kern="1200" cap="all" spc="-15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43150" y="7023094"/>
            <a:ext cx="13606272" cy="68580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400" spc="120" baseline="0">
                <a:solidFill>
                  <a:schemeClr val="bg2"/>
                </a:solidFill>
              </a:defRPr>
            </a:lvl1pPr>
            <a:lvl2pPr marL="685800" indent="0" algn="ctr">
              <a:buNone/>
              <a:defRPr sz="2400"/>
            </a:lvl2pPr>
            <a:lvl3pPr marL="1371600" indent="0" algn="ctr">
              <a:buNone/>
              <a:defRPr sz="24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7978140" y="2011883"/>
            <a:ext cx="2331720" cy="790820"/>
          </a:xfrm>
        </p:spPr>
        <p:txBody>
          <a:bodyPr/>
          <a:lstStyle>
            <a:lvl1pPr algn="ctr">
              <a:defRPr sz="195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5/13/2026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2180844" y="7818120"/>
            <a:ext cx="8858250" cy="342900"/>
          </a:xfr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12910379" y="7818120"/>
            <a:ext cx="3167822" cy="3429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96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600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blipFill dpi="0" rotWithShape="1">
            <a:blip r:embed="rId2">
              <a:alphaModFix amt="12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68300" ty="203200" sx="64000" sy="64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dirty="0">
                <a:solidFill>
                  <a:prstClr val="white"/>
                </a:solidFill>
              </a:rPr>
              <a:t>C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961805" y="1901595"/>
            <a:ext cx="14364393" cy="6461925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2171702" y="2117423"/>
            <a:ext cx="13944600" cy="6052155"/>
          </a:xfrm>
          <a:prstGeom prst="rect">
            <a:avLst/>
          </a:prstGeom>
          <a:noFill/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7703820" y="1901595"/>
            <a:ext cx="2880360" cy="10972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7875270" y="1901596"/>
            <a:ext cx="2537460" cy="967943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5435" y="3141464"/>
            <a:ext cx="13606272" cy="3881628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10800" kern="1200" cap="all" spc="-15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45436" y="7023093"/>
            <a:ext cx="13606272" cy="6858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3950495" algn="l"/>
              </a:tabLst>
              <a:defRPr sz="2400">
                <a:solidFill>
                  <a:schemeClr val="bg2"/>
                </a:solidFill>
                <a:effectLst/>
              </a:defRPr>
            </a:lvl1pPr>
            <a:lvl2pPr marL="685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2712" y="2016753"/>
            <a:ext cx="2331720" cy="795528"/>
          </a:xfrm>
        </p:spPr>
        <p:txBody>
          <a:bodyPr/>
          <a:lstStyle>
            <a:lvl1pPr algn="ctr">
              <a:defRPr lang="en-US" sz="195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1D8BD707-D9CF-40AE-B4C6-C98DA3205C09}" type="datetimeFigureOut">
              <a:rPr lang="en-US" smtClean="0"/>
              <a:pPr/>
              <a:t>5/13/2026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0844" y="7818120"/>
            <a:ext cx="8860536" cy="342900"/>
          </a:xfr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906756" y="7818120"/>
            <a:ext cx="3168396" cy="3429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850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3154680"/>
            <a:ext cx="7132320" cy="5623560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555480" y="3154680"/>
            <a:ext cx="7132320" cy="5623560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232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4772" y="3111501"/>
            <a:ext cx="7132320" cy="96012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2700" b="0">
                <a:solidFill>
                  <a:schemeClr val="tx2"/>
                </a:solidFill>
                <a:latin typeface="+mn-lt"/>
              </a:defRPr>
            </a:lvl1pPr>
            <a:lvl2pPr marL="685800" indent="0">
              <a:buNone/>
              <a:defRPr sz="27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04772" y="4133847"/>
            <a:ext cx="7132320" cy="4800600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560052" y="3111501"/>
            <a:ext cx="7132320" cy="96012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2700" b="0">
                <a:solidFill>
                  <a:schemeClr val="tx2"/>
                </a:solidFill>
              </a:defRPr>
            </a:lvl1pPr>
            <a:lvl2pPr marL="685800" indent="0">
              <a:buNone/>
              <a:defRPr sz="27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560052" y="4134872"/>
            <a:ext cx="7132320" cy="4800600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847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26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663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3530579" y="356616"/>
            <a:ext cx="4389120" cy="9573768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44600" y="911088"/>
            <a:ext cx="3646170" cy="2468880"/>
          </a:xfrm>
        </p:spPr>
        <p:txBody>
          <a:bodyPr anchor="b">
            <a:normAutofit/>
          </a:bodyPr>
          <a:lstStyle>
            <a:lvl1pPr algn="l" defTabSz="13716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2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914400"/>
            <a:ext cx="11658600" cy="8001000"/>
          </a:xfrm>
        </p:spPr>
        <p:txBody>
          <a:bodyPr/>
          <a:lstStyle>
            <a:lvl1pPr>
              <a:defRPr sz="2850"/>
            </a:lvl1pPr>
            <a:lvl2pPr>
              <a:defRPr sz="24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944600" y="3429000"/>
            <a:ext cx="3646170" cy="5257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2100">
                <a:solidFill>
                  <a:srgbClr val="FFFFFF"/>
                </a:solidFill>
              </a:defRPr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736319" y="562356"/>
            <a:ext cx="3977640" cy="9162288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058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3530579" y="356616"/>
            <a:ext cx="4389120" cy="9573768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3736319" y="562356"/>
            <a:ext cx="3977640" cy="9162288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44600" y="905256"/>
            <a:ext cx="3648456" cy="2468880"/>
          </a:xfrm>
        </p:spPr>
        <p:txBody>
          <a:bodyPr anchor="b">
            <a:noAutofit/>
          </a:bodyPr>
          <a:lstStyle>
            <a:lvl1pPr algn="l">
              <a:defRPr sz="42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2898" y="356616"/>
            <a:ext cx="12797028" cy="9573768"/>
          </a:xfrm>
          <a:solidFill>
            <a:srgbClr val="969696"/>
          </a:solidFill>
          <a:ln>
            <a:noFill/>
          </a:ln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944600" y="3429000"/>
            <a:ext cx="3648456" cy="5253228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1200"/>
              </a:spcBef>
              <a:buNone/>
              <a:defRPr sz="2100">
                <a:solidFill>
                  <a:srgbClr val="FFFFFF"/>
                </a:solidFill>
              </a:defRPr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ffectLst>
                  <a:outerShdw blurRad="12700" dist="381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1D8BD707-D9CF-40AE-B4C6-C98DA3205C09}" type="datetimeFigureOut">
              <a:rPr lang="en-US" smtClean="0"/>
              <a:pPr/>
              <a:t>5/13/2026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 lang="en-US" sz="1500" kern="12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" dist="381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5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707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487400" y="1143000"/>
            <a:ext cx="3543300" cy="7886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1143000"/>
            <a:ext cx="12115800" cy="7886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413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52044" y="356616"/>
            <a:ext cx="17583912" cy="9573768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00200" y="963891"/>
            <a:ext cx="15087600" cy="2057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3154680"/>
            <a:ext cx="15087600" cy="5897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4196" y="9321803"/>
            <a:ext cx="4114800" cy="38404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34940" y="9321803"/>
            <a:ext cx="7818120" cy="38404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72001" y="9321803"/>
            <a:ext cx="2194560" cy="38404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57784" y="562356"/>
            <a:ext cx="17172432" cy="9162288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2224366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lang="en-US" sz="72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274320" indent="-274320" algn="l" defTabSz="1371600" rtl="0" eaLnBrk="1" latinLnBrk="0" hangingPunct="1">
        <a:lnSpc>
          <a:spcPct val="100000"/>
        </a:lnSpc>
        <a:spcBef>
          <a:spcPts val="1350"/>
        </a:spcBef>
        <a:spcAft>
          <a:spcPts val="0"/>
        </a:spcAft>
        <a:buClr>
          <a:schemeClr val="tx2"/>
        </a:buClr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74320" algn="l" defTabSz="1371600" rtl="0" eaLnBrk="1" latinLnBrk="0" hangingPunct="1">
        <a:lnSpc>
          <a:spcPct val="100000"/>
        </a:lnSpc>
        <a:spcBef>
          <a:spcPts val="750"/>
        </a:spcBef>
        <a:buClr>
          <a:schemeClr val="tx2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indent="-274320" algn="l" defTabSz="1371600" rtl="0" eaLnBrk="1" latinLnBrk="0" hangingPunct="1">
        <a:lnSpc>
          <a:spcPct val="100000"/>
        </a:lnSpc>
        <a:spcBef>
          <a:spcPts val="750"/>
        </a:spcBef>
        <a:buClr>
          <a:schemeClr val="tx2"/>
        </a:buClr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indent="-274320" algn="l" defTabSz="1371600" rtl="0" eaLnBrk="1" latinLnBrk="0" hangingPunct="1">
        <a:lnSpc>
          <a:spcPct val="100000"/>
        </a:lnSpc>
        <a:spcBef>
          <a:spcPts val="750"/>
        </a:spcBef>
        <a:buClr>
          <a:schemeClr val="tx2"/>
        </a:buClr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indent="-274320" algn="l" defTabSz="1371600" rtl="0" eaLnBrk="1" latinLnBrk="0" hangingPunct="1">
        <a:lnSpc>
          <a:spcPct val="100000"/>
        </a:lnSpc>
        <a:spcBef>
          <a:spcPts val="750"/>
        </a:spcBef>
        <a:buClr>
          <a:schemeClr val="tx2"/>
        </a:buClr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342900" algn="l" defTabSz="1371600" rtl="0" eaLnBrk="1" latinLnBrk="0" hangingPunct="1">
        <a:lnSpc>
          <a:spcPct val="100000"/>
        </a:lnSpc>
        <a:spcBef>
          <a:spcPts val="750"/>
        </a:spcBef>
        <a:buClr>
          <a:schemeClr val="tx2"/>
        </a:buClr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850000" indent="-342900" algn="l" defTabSz="1371600" rtl="0" eaLnBrk="1" latinLnBrk="0" hangingPunct="1">
        <a:lnSpc>
          <a:spcPct val="100000"/>
        </a:lnSpc>
        <a:spcBef>
          <a:spcPts val="750"/>
        </a:spcBef>
        <a:buClr>
          <a:schemeClr val="tx2"/>
        </a:buClr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300000" indent="-342900" algn="l" defTabSz="1371600" rtl="0" eaLnBrk="1" latinLnBrk="0" hangingPunct="1">
        <a:lnSpc>
          <a:spcPct val="100000"/>
        </a:lnSpc>
        <a:spcBef>
          <a:spcPts val="750"/>
        </a:spcBef>
        <a:buClr>
          <a:schemeClr val="tx2"/>
        </a:buClr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750000" indent="-342900" algn="l" defTabSz="1371600" rtl="0" eaLnBrk="1" latinLnBrk="0" hangingPunct="1">
        <a:lnSpc>
          <a:spcPct val="100000"/>
        </a:lnSpc>
        <a:spcBef>
          <a:spcPts val="750"/>
        </a:spcBef>
        <a:buClr>
          <a:schemeClr val="tx2"/>
        </a:buClr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microsoft.com/office/2007/relationships/hdphoto" Target="../media/hdphoto3.wdp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9848978-A5F0-81B5-B13B-FFBF128D5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BFABC718-4DAB-C361-4EF6-E3FE1C911DA0}"/>
              </a:ext>
            </a:extLst>
          </p:cNvPr>
          <p:cNvSpPr/>
          <p:nvPr/>
        </p:nvSpPr>
        <p:spPr>
          <a:xfrm>
            <a:off x="-4011" y="-6016"/>
            <a:ext cx="18288000" cy="10287000"/>
          </a:xfrm>
          <a:prstGeom prst="rect">
            <a:avLst/>
          </a:prstGeom>
          <a:solidFill>
            <a:srgbClr val="D4C9B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56CB994-8167-066B-D185-F7E3F92DCD44}"/>
              </a:ext>
            </a:extLst>
          </p:cNvPr>
          <p:cNvSpPr/>
          <p:nvPr/>
        </p:nvSpPr>
        <p:spPr>
          <a:xfrm>
            <a:off x="533400" y="6016"/>
            <a:ext cx="76200" cy="10287000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E91E66DE-3DE2-8E28-5C1F-7F6786A8930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19" t="66121" r="4"/>
          <a:stretch>
            <a:fillRect/>
          </a:stretch>
        </p:blipFill>
        <p:spPr>
          <a:xfrm>
            <a:off x="9446794" y="2824156"/>
            <a:ext cx="6071433" cy="7482996"/>
          </a:xfrm>
          <a:prstGeom prst="rect">
            <a:avLst/>
          </a:prstGeom>
        </p:spPr>
      </p:pic>
      <p:sp>
        <p:nvSpPr>
          <p:cNvPr id="8" name="TextBox 26">
            <a:extLst>
              <a:ext uri="{FF2B5EF4-FFF2-40B4-BE49-F238E27FC236}">
                <a16:creationId xmlns:a16="http://schemas.microsoft.com/office/drawing/2014/main" xmlns="" id="{9769B8AB-146B-275F-43C0-1F82E59BCDBB}"/>
              </a:ext>
            </a:extLst>
          </p:cNvPr>
          <p:cNvSpPr txBox="1"/>
          <p:nvPr/>
        </p:nvSpPr>
        <p:spPr>
          <a:xfrm>
            <a:off x="12496800" y="1257300"/>
            <a:ext cx="4498668" cy="289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60"/>
              </a:lnSpc>
            </a:pPr>
            <a:r>
              <a:rPr lang="en-US" sz="3600" b="1" spc="-53" dirty="0">
                <a:solidFill>
                  <a:schemeClr val="tx1">
                    <a:lumMod val="50000"/>
                  </a:schemeClr>
                </a:solidFill>
                <a:latin typeface="MS Mincho" panose="02020609040205080304" pitchFamily="49" charset="-128"/>
                <a:ea typeface="MS Mincho" panose="02020609040205080304" pitchFamily="49" charset="-128"/>
                <a:cs typeface="Nunito Sans"/>
                <a:sym typeface="Nunito Sans"/>
              </a:rPr>
              <a:t>1405/02/23</a:t>
            </a: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xmlns="" id="{B1766583-06D2-9F28-B023-40155701A6C0}"/>
              </a:ext>
            </a:extLst>
          </p:cNvPr>
          <p:cNvSpPr txBox="1"/>
          <p:nvPr/>
        </p:nvSpPr>
        <p:spPr>
          <a:xfrm>
            <a:off x="1916747" y="4600569"/>
            <a:ext cx="15060095" cy="3363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1440" algn="l">
              <a:lnSpc>
                <a:spcPts val="13000"/>
              </a:lnSpc>
            </a:pPr>
            <a:r>
              <a:rPr lang="en-US" sz="13000" dirty="0">
                <a:solidFill>
                  <a:srgbClr val="2B21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"/>
                <a:ea typeface="Georgia Pro"/>
                <a:cs typeface="Georgia Pro"/>
                <a:sym typeface="Georgia Pro"/>
              </a:rPr>
              <a:t>Case</a:t>
            </a:r>
          </a:p>
          <a:p>
            <a:pPr marL="91440" algn="l">
              <a:lnSpc>
                <a:spcPts val="13000"/>
              </a:lnSpc>
            </a:pPr>
            <a:r>
              <a:rPr lang="en-US" sz="13000" dirty="0">
                <a:solidFill>
                  <a:srgbClr val="2B213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 Pro"/>
                <a:ea typeface="Georgia Pro"/>
                <a:cs typeface="Georgia Pro"/>
                <a:sym typeface="Georgia Pro"/>
              </a:rPr>
              <a:t>Presentation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xmlns="" id="{B0EE96B9-0552-7D9C-8CE7-1C36FD5208BC}"/>
              </a:ext>
            </a:extLst>
          </p:cNvPr>
          <p:cNvSpPr txBox="1"/>
          <p:nvPr/>
        </p:nvSpPr>
        <p:spPr>
          <a:xfrm>
            <a:off x="14362698" y="8536434"/>
            <a:ext cx="12002502" cy="1102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spc="-107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Nunito Sans"/>
                <a:cs typeface="Times New Roman" panose="02020603050405020304" pitchFamily="18" charset="0"/>
                <a:sym typeface="Nunito Sans"/>
              </a:rPr>
              <a:t>Presenter; </a:t>
            </a:r>
          </a:p>
          <a:p>
            <a:pPr algn="l">
              <a:lnSpc>
                <a:spcPts val="4320"/>
              </a:lnSpc>
            </a:pPr>
            <a:r>
              <a:rPr lang="en-US" sz="3600" spc="-107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ea typeface="Nunito Sans"/>
                <a:cs typeface="Times New Roman" panose="02020603050405020304" pitchFamily="18" charset="0"/>
                <a:sym typeface="Nunito Sans"/>
              </a:rPr>
              <a:t>Fatemeh Rezaeyan </a:t>
            </a:r>
          </a:p>
        </p:txBody>
      </p:sp>
    </p:spTree>
    <p:extLst>
      <p:ext uri="{BB962C8B-B14F-4D97-AF65-F5344CB8AC3E}">
        <p14:creationId xmlns:p14="http://schemas.microsoft.com/office/powerpoint/2010/main" val="1309448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42285FFB-CE52-18E3-31F4-C1890970B400}"/>
              </a:ext>
            </a:extLst>
          </p:cNvPr>
          <p:cNvSpPr/>
          <p:nvPr/>
        </p:nvSpPr>
        <p:spPr>
          <a:xfrm>
            <a:off x="-4011" y="-6016"/>
            <a:ext cx="18288000" cy="10287000"/>
          </a:xfrm>
          <a:prstGeom prst="rect">
            <a:avLst/>
          </a:prstGeom>
          <a:solidFill>
            <a:srgbClr val="D4C9B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3D5823F-F61C-FE9E-288F-7D1FF0221EA2}"/>
              </a:ext>
            </a:extLst>
          </p:cNvPr>
          <p:cNvSpPr/>
          <p:nvPr/>
        </p:nvSpPr>
        <p:spPr>
          <a:xfrm>
            <a:off x="533400" y="6016"/>
            <a:ext cx="76200" cy="10287000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43DD60F-1A84-2D39-AA1D-DA3A75FED318}"/>
              </a:ext>
            </a:extLst>
          </p:cNvPr>
          <p:cNvSpPr txBox="1"/>
          <p:nvPr/>
        </p:nvSpPr>
        <p:spPr>
          <a:xfrm>
            <a:off x="6340373" y="1227471"/>
            <a:ext cx="560725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fa-I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fa-I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fa-I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fa-I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fa-I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fa-I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fa-I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fa-IR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x-none" sz="2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5DF94590-E02F-145B-5E9B-05AAFA03078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043"/>
          <a:stretch>
            <a:fillRect/>
          </a:stretch>
        </p:blipFill>
        <p:spPr>
          <a:xfrm>
            <a:off x="6696826" y="1456071"/>
            <a:ext cx="4886325" cy="71562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4FC6314-62AF-0DB0-0F75-3B883B435D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9594" y="4898817"/>
            <a:ext cx="2488799" cy="12070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75EB28E-CD79-8EC5-3C68-727BBBF9D8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79" r="52915" b="63333"/>
          <a:stretch>
            <a:fillRect/>
          </a:stretch>
        </p:blipFill>
        <p:spPr>
          <a:xfrm>
            <a:off x="1521994" y="2709947"/>
            <a:ext cx="6934200" cy="55968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EE6AD33-0D14-B0BA-BBB1-E55467D26951}"/>
              </a:ext>
            </a:extLst>
          </p:cNvPr>
          <p:cNvSpPr txBox="1"/>
          <p:nvPr/>
        </p:nvSpPr>
        <p:spPr>
          <a:xfrm>
            <a:off x="2055394" y="3702472"/>
            <a:ext cx="5590167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28 years-old lady, with history of renal colic from morning, discharged with 90 mg Ketrolac and M.S</a:t>
            </a:r>
          </a:p>
          <a:p>
            <a:pPr algn="ctr"/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home, she became unconscious and admitted to hospital. </a:t>
            </a:r>
            <a:endParaRPr lang="x-none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A680648-EE81-1214-5D5C-CCE7F507B0E5}"/>
              </a:ext>
            </a:extLst>
          </p:cNvPr>
          <p:cNvSpPr txBox="1"/>
          <p:nvPr/>
        </p:nvSpPr>
        <p:spPr>
          <a:xfrm>
            <a:off x="12011793" y="2625254"/>
            <a:ext cx="5590167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Vital signs at first;</a:t>
            </a:r>
          </a:p>
          <a:p>
            <a:pPr algn="ctr"/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BP; 90/60    PR; 140   T; 36.8   SpO2; 98%   RR;12</a:t>
            </a:r>
          </a:p>
          <a:p>
            <a:pPr algn="ctr"/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GCS;11</a:t>
            </a:r>
          </a:p>
          <a:p>
            <a:pPr algn="ctr"/>
            <a:endParaRPr 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Records;</a:t>
            </a:r>
          </a:p>
          <a:p>
            <a:pPr algn="ctr"/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Apnea + </a:t>
            </a:r>
          </a:p>
          <a:p>
            <a:pPr algn="ctr"/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receiving 1 amp Naloxone, the patient became conscious    </a:t>
            </a:r>
          </a:p>
          <a:p>
            <a:pPr algn="ctr"/>
            <a:endParaRPr lang="x-none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EB6B18A6-6EA2-58B6-BE17-01BEFC3BCBC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3" t="52529" r="83877" b="36438"/>
          <a:stretch>
            <a:fillRect/>
          </a:stretch>
        </p:blipFill>
        <p:spPr>
          <a:xfrm>
            <a:off x="14931056" y="1098592"/>
            <a:ext cx="1326947" cy="113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088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1AE999E7-4AD1-EBFD-D74A-4CD93898EFC1}"/>
              </a:ext>
            </a:extLst>
          </p:cNvPr>
          <p:cNvSpPr/>
          <p:nvPr/>
        </p:nvSpPr>
        <p:spPr>
          <a:xfrm>
            <a:off x="-4011" y="-6016"/>
            <a:ext cx="18288000" cy="10287000"/>
          </a:xfrm>
          <a:prstGeom prst="rect">
            <a:avLst/>
          </a:prstGeom>
          <a:solidFill>
            <a:srgbClr val="D4C9B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3FE28E79-BF35-4C8B-18EA-7E0481AE1466}"/>
              </a:ext>
            </a:extLst>
          </p:cNvPr>
          <p:cNvSpPr/>
          <p:nvPr/>
        </p:nvSpPr>
        <p:spPr>
          <a:xfrm>
            <a:off x="533400" y="6016"/>
            <a:ext cx="76200" cy="10287000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FF38B30-910E-D49F-2C5D-6C52766D9D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59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593" t="11259" r="13279" b="11845"/>
          <a:stretch>
            <a:fillRect/>
          </a:stretch>
        </p:blipFill>
        <p:spPr>
          <a:xfrm rot="16200000">
            <a:off x="3856180" y="-1680652"/>
            <a:ext cx="10567618" cy="138684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C8C61753-7283-E587-C60D-523768AE6D40}"/>
              </a:ext>
            </a:extLst>
          </p:cNvPr>
          <p:cNvSpPr/>
          <p:nvPr/>
        </p:nvSpPr>
        <p:spPr>
          <a:xfrm rot="19726732">
            <a:off x="8925605" y="8737518"/>
            <a:ext cx="2362268" cy="914400"/>
          </a:xfrm>
          <a:prstGeom prst="rect">
            <a:avLst/>
          </a:prstGeom>
          <a:solidFill>
            <a:srgbClr val="B7B7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134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D0980BC-548F-BF95-1FAD-2A2D4A1A4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85848194-FB23-DF4E-68F6-0E3738D0E246}"/>
              </a:ext>
            </a:extLst>
          </p:cNvPr>
          <p:cNvSpPr/>
          <p:nvPr/>
        </p:nvSpPr>
        <p:spPr>
          <a:xfrm>
            <a:off x="-4011" y="-6016"/>
            <a:ext cx="18288000" cy="10287000"/>
          </a:xfrm>
          <a:prstGeom prst="rect">
            <a:avLst/>
          </a:prstGeom>
          <a:solidFill>
            <a:srgbClr val="D4C9B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AC542B7-BE51-2CA7-DA3C-2430619F5CE5}"/>
              </a:ext>
            </a:extLst>
          </p:cNvPr>
          <p:cNvSpPr/>
          <p:nvPr/>
        </p:nvSpPr>
        <p:spPr>
          <a:xfrm>
            <a:off x="533400" y="6016"/>
            <a:ext cx="76200" cy="10287000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37A0D9E4-DDC5-F73F-9443-76F690D65A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4533950"/>
            <a:ext cx="2488799" cy="12070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3E24ABD-1B08-FB4C-C24A-E276F9679F47}"/>
              </a:ext>
            </a:extLst>
          </p:cNvPr>
          <p:cNvSpPr txBox="1"/>
          <p:nvPr/>
        </p:nvSpPr>
        <p:spPr>
          <a:xfrm>
            <a:off x="1953633" y="3221682"/>
            <a:ext cx="559016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 sent to ED 1 hour later, with toxicity</a:t>
            </a:r>
          </a:p>
          <a:p>
            <a:pPr algn="ctr"/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Vital signs at ED;</a:t>
            </a:r>
          </a:p>
          <a:p>
            <a:pPr algn="ctr"/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BP; 90/60    PR; 125  T; 36.8   SpO2; 99%   RR;20</a:t>
            </a:r>
          </a:p>
          <a:p>
            <a:pPr algn="ctr"/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IV-line received 200 cc normal saline </a:t>
            </a:r>
          </a:p>
          <a:p>
            <a:pPr algn="ctr"/>
            <a:endParaRPr lang="x-none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769BEBA-CF7D-6717-7011-C08731955C2F}"/>
              </a:ext>
            </a:extLst>
          </p:cNvPr>
          <p:cNvSpPr txBox="1"/>
          <p:nvPr/>
        </p:nvSpPr>
        <p:spPr>
          <a:xfrm>
            <a:off x="11934710" y="3218218"/>
            <a:ext cx="559016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Complained of Diaphoresis and Burning Liver </a:t>
            </a:r>
          </a:p>
          <a:p>
            <a:pPr algn="ctr"/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Level of consciousness; Fluctuating, Lethargic</a:t>
            </a:r>
          </a:p>
          <a:p>
            <a:pPr algn="ctr"/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Mid-size reactive pupils</a:t>
            </a:r>
          </a:p>
          <a:p>
            <a:pPr algn="ctr"/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Normal lung, heart sounds</a:t>
            </a:r>
          </a:p>
          <a:p>
            <a:pPr algn="ctr"/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RLQ tenderness +</a:t>
            </a:r>
          </a:p>
          <a:p>
            <a:pPr algn="ctr"/>
            <a:r>
              <a:rPr 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Peripheral pulse and forces </a:t>
            </a:r>
            <a:endParaRPr lang="x-none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18">
            <a:extLst>
              <a:ext uri="{FF2B5EF4-FFF2-40B4-BE49-F238E27FC236}">
                <a16:creationId xmlns:a16="http://schemas.microsoft.com/office/drawing/2014/main" xmlns="" id="{69638BC2-8701-9766-B1B9-6ED66421DEE5}"/>
              </a:ext>
            </a:extLst>
          </p:cNvPr>
          <p:cNvSpPr txBox="1"/>
          <p:nvPr/>
        </p:nvSpPr>
        <p:spPr>
          <a:xfrm>
            <a:off x="3010505" y="145163"/>
            <a:ext cx="13375461" cy="19107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7280"/>
              </a:lnSpc>
              <a:spcBef>
                <a:spcPct val="0"/>
              </a:spcBef>
            </a:pPr>
            <a:r>
              <a:rPr lang="en-US" sz="7200" spc="-431" dirty="0">
                <a:latin typeface="Georgia Pro Light"/>
                <a:ea typeface="Georgia Pro Light"/>
                <a:cs typeface="Georgia Pro Light"/>
                <a:sym typeface="Georgia Pro Light"/>
              </a:rPr>
              <a:t>Emergency Department.</a:t>
            </a:r>
          </a:p>
        </p:txBody>
      </p:sp>
      <p:sp>
        <p:nvSpPr>
          <p:cNvPr id="11" name="AutoShape 27">
            <a:extLst>
              <a:ext uri="{FF2B5EF4-FFF2-40B4-BE49-F238E27FC236}">
                <a16:creationId xmlns:a16="http://schemas.microsoft.com/office/drawing/2014/main" xmlns="" id="{974C27FC-2DEB-9C37-697C-34E81F4C86D0}"/>
              </a:ext>
            </a:extLst>
          </p:cNvPr>
          <p:cNvSpPr/>
          <p:nvPr/>
        </p:nvSpPr>
        <p:spPr>
          <a:xfrm>
            <a:off x="5105400" y="2100969"/>
            <a:ext cx="9296386" cy="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0D5C519-78A4-095A-D347-7512DD0191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3" t="52529" r="83877" b="36438"/>
          <a:stretch>
            <a:fillRect/>
          </a:stretch>
        </p:blipFill>
        <p:spPr>
          <a:xfrm>
            <a:off x="14931056" y="1112956"/>
            <a:ext cx="1326947" cy="113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747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471E3B8-336E-D669-824A-969CE1E6A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F0E9D887-CE19-6BE1-3548-4087B738E5D1}"/>
              </a:ext>
            </a:extLst>
          </p:cNvPr>
          <p:cNvSpPr/>
          <p:nvPr/>
        </p:nvSpPr>
        <p:spPr>
          <a:xfrm>
            <a:off x="-4011" y="-6016"/>
            <a:ext cx="18288000" cy="10287000"/>
          </a:xfrm>
          <a:prstGeom prst="rect">
            <a:avLst/>
          </a:prstGeom>
          <a:solidFill>
            <a:srgbClr val="D4C9B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90BB7A3-17EB-E2DD-F1F7-3256DB47961F}"/>
              </a:ext>
            </a:extLst>
          </p:cNvPr>
          <p:cNvSpPr/>
          <p:nvPr/>
        </p:nvSpPr>
        <p:spPr>
          <a:xfrm>
            <a:off x="533400" y="6016"/>
            <a:ext cx="76200" cy="10287000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7FAE794-BCAC-1808-3FB1-F9E0A1F81642}"/>
              </a:ext>
            </a:extLst>
          </p:cNvPr>
          <p:cNvSpPr txBox="1"/>
          <p:nvPr/>
        </p:nvSpPr>
        <p:spPr>
          <a:xfrm>
            <a:off x="-304800" y="1342898"/>
            <a:ext cx="7227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  LIST;</a:t>
            </a:r>
            <a:endParaRPr lang="x-none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9FB36A27-BD94-D177-9547-DE1162B08D8C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82387" y="1675306"/>
            <a:ext cx="7315201" cy="81555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DDBA249-8EF2-568C-3C13-A8561B2AA205}"/>
              </a:ext>
            </a:extLst>
          </p:cNvPr>
          <p:cNvSpPr txBox="1"/>
          <p:nvPr/>
        </p:nvSpPr>
        <p:spPr>
          <a:xfrm>
            <a:off x="5062195" y="2928283"/>
            <a:ext cx="80010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Young married lady, History of renal colic</a:t>
            </a:r>
          </a:p>
          <a:p>
            <a:pPr algn="ctr"/>
            <a:r>
              <a:rPr lang="en-US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 mg Ketrolac and M.S</a:t>
            </a:r>
          </a:p>
          <a:p>
            <a:pPr algn="ctr"/>
            <a:r>
              <a:rPr lang="en-US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loss of consciousness and Apnea + </a:t>
            </a:r>
          </a:p>
          <a:p>
            <a:pPr algn="ctr"/>
            <a:r>
              <a:rPr lang="en-US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became conscious with Naloxone </a:t>
            </a:r>
          </a:p>
          <a:p>
            <a:pPr algn="ctr"/>
            <a:r>
              <a:rPr lang="en-US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PR; 125    BP; 90/60    RR;20</a:t>
            </a:r>
          </a:p>
          <a:p>
            <a:pPr algn="ctr"/>
            <a:r>
              <a:rPr lang="en-US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Fluctuating, Lethargic</a:t>
            </a:r>
          </a:p>
          <a:p>
            <a:pPr algn="ctr"/>
            <a:r>
              <a:rPr lang="en-US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Diaphoresis and Burning LUQ</a:t>
            </a:r>
          </a:p>
          <a:p>
            <a:pPr algn="ctr"/>
            <a:r>
              <a:rPr lang="en-US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RLQ tenderness +</a:t>
            </a:r>
            <a:endParaRPr lang="x-none" sz="4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4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4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x-none" sz="4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88A1B403-AE63-1341-712C-7CAD969D7C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300" b="92323"/>
          <a:stretch>
            <a:fillRect/>
          </a:stretch>
        </p:blipFill>
        <p:spPr>
          <a:xfrm>
            <a:off x="609600" y="738276"/>
            <a:ext cx="1143000" cy="68579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4B362361-8A83-7B46-045E-FA9ACA9B0C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19" t="17569" r="6043" b="71481"/>
          <a:stretch>
            <a:fillRect/>
          </a:stretch>
        </p:blipFill>
        <p:spPr>
          <a:xfrm>
            <a:off x="13612091" y="7734300"/>
            <a:ext cx="1435099" cy="22671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92DD856-5C05-01B7-93FA-46ADC3E6AE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3" t="52529" r="83877" b="36438"/>
          <a:stretch>
            <a:fillRect/>
          </a:stretch>
        </p:blipFill>
        <p:spPr>
          <a:xfrm>
            <a:off x="14931056" y="1098592"/>
            <a:ext cx="1326947" cy="113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585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6F0F9D6-9640-7BF8-F06A-5921D4732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90E9366-6EB2-ABAD-21FF-ADF324A67969}"/>
              </a:ext>
            </a:extLst>
          </p:cNvPr>
          <p:cNvSpPr/>
          <p:nvPr/>
        </p:nvSpPr>
        <p:spPr>
          <a:xfrm>
            <a:off x="-4011" y="-6016"/>
            <a:ext cx="18288000" cy="10287000"/>
          </a:xfrm>
          <a:prstGeom prst="rect">
            <a:avLst/>
          </a:prstGeom>
          <a:solidFill>
            <a:srgbClr val="D4C9B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84D088-F976-6D88-E679-D6AA912A7DFF}"/>
              </a:ext>
            </a:extLst>
          </p:cNvPr>
          <p:cNvSpPr/>
          <p:nvPr/>
        </p:nvSpPr>
        <p:spPr>
          <a:xfrm>
            <a:off x="533400" y="6016"/>
            <a:ext cx="76200" cy="10287000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18">
            <a:extLst>
              <a:ext uri="{FF2B5EF4-FFF2-40B4-BE49-F238E27FC236}">
                <a16:creationId xmlns:a16="http://schemas.microsoft.com/office/drawing/2014/main" xmlns="" id="{D3725994-354B-187E-1B19-586BF6D16951}"/>
              </a:ext>
            </a:extLst>
          </p:cNvPr>
          <p:cNvSpPr txBox="1"/>
          <p:nvPr/>
        </p:nvSpPr>
        <p:spPr>
          <a:xfrm>
            <a:off x="3010505" y="145163"/>
            <a:ext cx="13375461" cy="19107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7280"/>
              </a:lnSpc>
              <a:spcBef>
                <a:spcPct val="0"/>
              </a:spcBef>
            </a:pPr>
            <a:r>
              <a:rPr lang="en-US" sz="7200" spc="-431" dirty="0">
                <a:latin typeface="Georgia Pro Light"/>
                <a:ea typeface="Georgia Pro Light"/>
                <a:cs typeface="Georgia Pro Light"/>
                <a:sym typeface="Georgia Pro Light"/>
              </a:rPr>
              <a:t>Emergency Department.</a:t>
            </a:r>
          </a:p>
        </p:txBody>
      </p:sp>
      <p:sp>
        <p:nvSpPr>
          <p:cNvPr id="11" name="AutoShape 27">
            <a:extLst>
              <a:ext uri="{FF2B5EF4-FFF2-40B4-BE49-F238E27FC236}">
                <a16:creationId xmlns:a16="http://schemas.microsoft.com/office/drawing/2014/main" xmlns="" id="{B82F8866-6D91-7D17-8B0E-18EB9441027F}"/>
              </a:ext>
            </a:extLst>
          </p:cNvPr>
          <p:cNvSpPr/>
          <p:nvPr/>
        </p:nvSpPr>
        <p:spPr>
          <a:xfrm>
            <a:off x="5105400" y="2100969"/>
            <a:ext cx="9296386" cy="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sp>
      <p:sp>
        <p:nvSpPr>
          <p:cNvPr id="6" name="TextBox 15">
            <a:extLst>
              <a:ext uri="{FF2B5EF4-FFF2-40B4-BE49-F238E27FC236}">
                <a16:creationId xmlns:a16="http://schemas.microsoft.com/office/drawing/2014/main" xmlns="" id="{9E1DAA24-1ED7-DF5B-D7A7-CD41714AE2E7}"/>
              </a:ext>
            </a:extLst>
          </p:cNvPr>
          <p:cNvSpPr txBox="1"/>
          <p:nvPr/>
        </p:nvSpPr>
        <p:spPr>
          <a:xfrm>
            <a:off x="1178989" y="3122470"/>
            <a:ext cx="5643022" cy="77970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lvl="0" indent="-514350">
              <a:lnSpc>
                <a:spcPts val="384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IV line </a:t>
            </a:r>
          </a:p>
          <a:p>
            <a:pPr marL="514350" lvl="0" indent="-514350">
              <a:lnSpc>
                <a:spcPts val="384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ECG</a:t>
            </a:r>
          </a:p>
          <a:p>
            <a:pPr marL="514350" lvl="0" indent="-514350">
              <a:lnSpc>
                <a:spcPts val="384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Cardiac monitoring and pulse oximetry </a:t>
            </a:r>
          </a:p>
          <a:p>
            <a:pPr marL="514350" lvl="0" indent="-514350">
              <a:lnSpc>
                <a:spcPts val="384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Bs Glucometer          130</a:t>
            </a:r>
          </a:p>
          <a:p>
            <a:pPr marL="514350" lvl="0" indent="-514350">
              <a:lnSpc>
                <a:spcPts val="384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Amp Naloxone standby</a:t>
            </a:r>
          </a:p>
          <a:p>
            <a:pPr marL="514350" indent="-514350">
              <a:lnSpc>
                <a:spcPts val="384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Check CBC diff, Bun, Cr, Na, K, VBG, B-HCG,</a:t>
            </a:r>
          </a:p>
          <a:p>
            <a:pPr lvl="0">
              <a:lnSpc>
                <a:spcPts val="3840"/>
              </a:lnSpc>
              <a:spcBef>
                <a:spcPct val="0"/>
              </a:spcBef>
            </a:pP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     UA Toxicology</a:t>
            </a:r>
          </a:p>
          <a:p>
            <a:pPr marL="514350" lvl="0" indent="-514350">
              <a:lnSpc>
                <a:spcPts val="3840"/>
              </a:lnSpc>
              <a:spcBef>
                <a:spcPct val="0"/>
              </a:spcBef>
              <a:buFont typeface="+mj-lt"/>
              <a:buAutoNum type="arabicPeriod"/>
            </a:pPr>
            <a:r>
              <a:rPr lang="fa-IR" sz="3400" dirty="0">
                <a:latin typeface="Georgia Pro"/>
                <a:ea typeface="Georgia Pro"/>
                <a:cs typeface="Georgia Pro"/>
                <a:sym typeface="Georgia Pro"/>
              </a:rPr>
              <a:t>سونوگرافی کلیه مجاری رحم تخمدان اپاندیس</a:t>
            </a:r>
          </a:p>
          <a:p>
            <a:pPr marL="514350" lvl="0" indent="-514350">
              <a:lnSpc>
                <a:spcPts val="384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Serum N/S 500 cc    </a:t>
            </a:r>
          </a:p>
          <a:p>
            <a:pPr lvl="0">
              <a:lnSpc>
                <a:spcPts val="3840"/>
              </a:lnSpc>
              <a:spcBef>
                <a:spcPct val="0"/>
              </a:spcBef>
            </a:pPr>
            <a:endParaRPr lang="en-US" sz="3400" dirty="0">
              <a:latin typeface="Georgia Pro"/>
              <a:ea typeface="Georgia Pro"/>
              <a:cs typeface="Georgia Pro"/>
              <a:sym typeface="Georgia Pro"/>
            </a:endParaRPr>
          </a:p>
          <a:p>
            <a:pPr lvl="0" algn="ctr">
              <a:lnSpc>
                <a:spcPts val="3840"/>
              </a:lnSpc>
              <a:spcBef>
                <a:spcPct val="0"/>
              </a:spcBef>
            </a:pPr>
            <a:endParaRPr lang="en-US" sz="3400" dirty="0">
              <a:latin typeface="Georgia Pro"/>
              <a:ea typeface="Georgia Pro"/>
              <a:cs typeface="Georgia Pro"/>
              <a:sym typeface="Georgia Pro"/>
            </a:endParaRPr>
          </a:p>
          <a:p>
            <a:pPr lvl="0" algn="ctr">
              <a:lnSpc>
                <a:spcPts val="3840"/>
              </a:lnSpc>
              <a:spcBef>
                <a:spcPct val="0"/>
              </a:spcBef>
            </a:pPr>
            <a:endParaRPr lang="en-US" sz="3400" dirty="0">
              <a:latin typeface="Georgia Pro"/>
              <a:ea typeface="Georgia Pro"/>
              <a:cs typeface="Georgia Pro"/>
              <a:sym typeface="Georgia Pro"/>
            </a:endParaRPr>
          </a:p>
          <a:p>
            <a:pPr lvl="0" algn="ctr">
              <a:lnSpc>
                <a:spcPts val="3840"/>
              </a:lnSpc>
              <a:spcBef>
                <a:spcPct val="0"/>
              </a:spcBef>
            </a:pP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   </a:t>
            </a:r>
          </a:p>
        </p:txBody>
      </p:sp>
      <p:sp>
        <p:nvSpPr>
          <p:cNvPr id="8" name="AutoShape 8">
            <a:extLst>
              <a:ext uri="{FF2B5EF4-FFF2-40B4-BE49-F238E27FC236}">
                <a16:creationId xmlns:a16="http://schemas.microsoft.com/office/drawing/2014/main" xmlns="" id="{0E721C59-AF28-AC5F-C3D3-901555B9C38C}"/>
              </a:ext>
            </a:extLst>
          </p:cNvPr>
          <p:cNvSpPr/>
          <p:nvPr/>
        </p:nvSpPr>
        <p:spPr>
          <a:xfrm flipV="1">
            <a:off x="7391400" y="3023362"/>
            <a:ext cx="0" cy="6209987"/>
          </a:xfrm>
          <a:prstGeom prst="line">
            <a:avLst/>
          </a:prstGeom>
          <a:ln w="9525" cap="flat">
            <a:solidFill>
              <a:srgbClr val="03286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9A55906-B85A-50AE-7FB9-7A14BBD72BCA}"/>
              </a:ext>
            </a:extLst>
          </p:cNvPr>
          <p:cNvSpPr txBox="1"/>
          <p:nvPr/>
        </p:nvSpPr>
        <p:spPr>
          <a:xfrm>
            <a:off x="-358428" y="2304604"/>
            <a:ext cx="3074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15:45</a:t>
            </a:r>
            <a:endParaRPr lang="x-non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8A26C508-FAD1-91A1-FC84-A1C52B70EB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3" t="4193" r="73574" b="88401"/>
          <a:stretch>
            <a:fillRect/>
          </a:stretch>
        </p:blipFill>
        <p:spPr>
          <a:xfrm>
            <a:off x="4504074" y="5143500"/>
            <a:ext cx="1147811" cy="44932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0A63032-18EA-16FD-320D-726716A8AD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3" t="52529" r="83877" b="36438"/>
          <a:stretch>
            <a:fillRect/>
          </a:stretch>
        </p:blipFill>
        <p:spPr>
          <a:xfrm>
            <a:off x="14931056" y="1098592"/>
            <a:ext cx="1326947" cy="113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281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1B18378-1B6B-97F7-1C44-6235F3C8B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8ADBC59E-89D5-538E-B965-FDC85D354C63}"/>
              </a:ext>
            </a:extLst>
          </p:cNvPr>
          <p:cNvSpPr/>
          <p:nvPr/>
        </p:nvSpPr>
        <p:spPr>
          <a:xfrm>
            <a:off x="-4011" y="-6016"/>
            <a:ext cx="18288000" cy="10287000"/>
          </a:xfrm>
          <a:prstGeom prst="rect">
            <a:avLst/>
          </a:prstGeom>
          <a:solidFill>
            <a:srgbClr val="D4C9B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D1472F1-7164-01FD-1044-9124CC022B74}"/>
              </a:ext>
            </a:extLst>
          </p:cNvPr>
          <p:cNvSpPr/>
          <p:nvPr/>
        </p:nvSpPr>
        <p:spPr>
          <a:xfrm>
            <a:off x="533400" y="6016"/>
            <a:ext cx="76200" cy="10287000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TextBox 18">
            <a:extLst>
              <a:ext uri="{FF2B5EF4-FFF2-40B4-BE49-F238E27FC236}">
                <a16:creationId xmlns:a16="http://schemas.microsoft.com/office/drawing/2014/main" xmlns="" id="{A1456E13-F5D0-30DB-3A22-7136F348B220}"/>
              </a:ext>
            </a:extLst>
          </p:cNvPr>
          <p:cNvSpPr txBox="1"/>
          <p:nvPr/>
        </p:nvSpPr>
        <p:spPr>
          <a:xfrm>
            <a:off x="3010505" y="145163"/>
            <a:ext cx="13375461" cy="19107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7280"/>
              </a:lnSpc>
              <a:spcBef>
                <a:spcPct val="0"/>
              </a:spcBef>
            </a:pPr>
            <a:r>
              <a:rPr lang="en-US" sz="7200" spc="-431" dirty="0">
                <a:latin typeface="Georgia Pro Light"/>
                <a:ea typeface="Georgia Pro Light"/>
                <a:cs typeface="Georgia Pro Light"/>
                <a:sym typeface="Georgia Pro Light"/>
              </a:rPr>
              <a:t>Emergency Department.</a:t>
            </a:r>
          </a:p>
        </p:txBody>
      </p:sp>
      <p:sp>
        <p:nvSpPr>
          <p:cNvPr id="11" name="AutoShape 27">
            <a:extLst>
              <a:ext uri="{FF2B5EF4-FFF2-40B4-BE49-F238E27FC236}">
                <a16:creationId xmlns:a16="http://schemas.microsoft.com/office/drawing/2014/main" xmlns="" id="{5EA8BBF0-33E5-4BC1-B537-65100232CDA2}"/>
              </a:ext>
            </a:extLst>
          </p:cNvPr>
          <p:cNvSpPr/>
          <p:nvPr/>
        </p:nvSpPr>
        <p:spPr>
          <a:xfrm>
            <a:off x="5105400" y="2100969"/>
            <a:ext cx="9296386" cy="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sp>
      <p:sp>
        <p:nvSpPr>
          <p:cNvPr id="6" name="TextBox 15">
            <a:extLst>
              <a:ext uri="{FF2B5EF4-FFF2-40B4-BE49-F238E27FC236}">
                <a16:creationId xmlns:a16="http://schemas.microsoft.com/office/drawing/2014/main" xmlns="" id="{5E14CC48-C217-F8F7-698A-1C8FCF9961AD}"/>
              </a:ext>
            </a:extLst>
          </p:cNvPr>
          <p:cNvSpPr txBox="1"/>
          <p:nvPr/>
        </p:nvSpPr>
        <p:spPr>
          <a:xfrm>
            <a:off x="1178989" y="3122470"/>
            <a:ext cx="5643022" cy="77970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lvl="0" indent="-514350">
              <a:lnSpc>
                <a:spcPts val="384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IV line </a:t>
            </a:r>
          </a:p>
          <a:p>
            <a:pPr marL="514350" lvl="0" indent="-514350">
              <a:lnSpc>
                <a:spcPts val="384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ECG</a:t>
            </a:r>
          </a:p>
          <a:p>
            <a:pPr marL="514350" lvl="0" indent="-514350">
              <a:lnSpc>
                <a:spcPts val="384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Cardiac monitoring and pulse oximetry </a:t>
            </a:r>
          </a:p>
          <a:p>
            <a:pPr marL="514350" lvl="0" indent="-514350">
              <a:lnSpc>
                <a:spcPts val="384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Bs Glucometer          130</a:t>
            </a:r>
          </a:p>
          <a:p>
            <a:pPr marL="514350" lvl="0" indent="-514350">
              <a:lnSpc>
                <a:spcPts val="384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Amp Naloxone standby</a:t>
            </a:r>
          </a:p>
          <a:p>
            <a:pPr marL="514350" indent="-514350">
              <a:lnSpc>
                <a:spcPts val="384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Check CBC diff, Bun, Cr, Na, K, VBG, B-HCG,</a:t>
            </a:r>
          </a:p>
          <a:p>
            <a:pPr lvl="0">
              <a:lnSpc>
                <a:spcPts val="3840"/>
              </a:lnSpc>
              <a:spcBef>
                <a:spcPct val="0"/>
              </a:spcBef>
            </a:pP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     UA Toxicology</a:t>
            </a:r>
          </a:p>
          <a:p>
            <a:pPr marL="514350" lvl="0" indent="-514350">
              <a:lnSpc>
                <a:spcPts val="3840"/>
              </a:lnSpc>
              <a:spcBef>
                <a:spcPct val="0"/>
              </a:spcBef>
              <a:buFont typeface="+mj-lt"/>
              <a:buAutoNum type="arabicPeriod"/>
            </a:pPr>
            <a:r>
              <a:rPr lang="fa-IR" sz="3400" dirty="0">
                <a:latin typeface="Georgia Pro"/>
                <a:ea typeface="Georgia Pro"/>
                <a:cs typeface="Georgia Pro"/>
                <a:sym typeface="Georgia Pro"/>
              </a:rPr>
              <a:t>سونوگرافی کلیه مجاری رحم تخمدان اپاندیس</a:t>
            </a:r>
          </a:p>
          <a:p>
            <a:pPr marL="514350" lvl="0" indent="-514350">
              <a:lnSpc>
                <a:spcPts val="384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Serum N/S 500 cc    </a:t>
            </a:r>
          </a:p>
          <a:p>
            <a:pPr lvl="0">
              <a:lnSpc>
                <a:spcPts val="3840"/>
              </a:lnSpc>
              <a:spcBef>
                <a:spcPct val="0"/>
              </a:spcBef>
            </a:pPr>
            <a:endParaRPr lang="en-US" sz="3400" dirty="0">
              <a:latin typeface="Georgia Pro"/>
              <a:ea typeface="Georgia Pro"/>
              <a:cs typeface="Georgia Pro"/>
              <a:sym typeface="Georgia Pro"/>
            </a:endParaRPr>
          </a:p>
          <a:p>
            <a:pPr lvl="0" algn="ctr">
              <a:lnSpc>
                <a:spcPts val="3840"/>
              </a:lnSpc>
              <a:spcBef>
                <a:spcPct val="0"/>
              </a:spcBef>
            </a:pPr>
            <a:endParaRPr lang="en-US" sz="3400" dirty="0">
              <a:latin typeface="Georgia Pro"/>
              <a:ea typeface="Georgia Pro"/>
              <a:cs typeface="Georgia Pro"/>
              <a:sym typeface="Georgia Pro"/>
            </a:endParaRPr>
          </a:p>
          <a:p>
            <a:pPr lvl="0" algn="ctr">
              <a:lnSpc>
                <a:spcPts val="3840"/>
              </a:lnSpc>
              <a:spcBef>
                <a:spcPct val="0"/>
              </a:spcBef>
            </a:pPr>
            <a:endParaRPr lang="en-US" sz="3400" dirty="0">
              <a:latin typeface="Georgia Pro"/>
              <a:ea typeface="Georgia Pro"/>
              <a:cs typeface="Georgia Pro"/>
              <a:sym typeface="Georgia Pro"/>
            </a:endParaRPr>
          </a:p>
          <a:p>
            <a:pPr lvl="0" algn="ctr">
              <a:lnSpc>
                <a:spcPts val="3840"/>
              </a:lnSpc>
              <a:spcBef>
                <a:spcPct val="0"/>
              </a:spcBef>
            </a:pP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   </a:t>
            </a:r>
          </a:p>
        </p:txBody>
      </p:sp>
      <p:sp>
        <p:nvSpPr>
          <p:cNvPr id="8" name="AutoShape 8">
            <a:extLst>
              <a:ext uri="{FF2B5EF4-FFF2-40B4-BE49-F238E27FC236}">
                <a16:creationId xmlns:a16="http://schemas.microsoft.com/office/drawing/2014/main" xmlns="" id="{9246B788-12D8-97B5-CB90-A4B85EF7ED82}"/>
              </a:ext>
            </a:extLst>
          </p:cNvPr>
          <p:cNvSpPr/>
          <p:nvPr/>
        </p:nvSpPr>
        <p:spPr>
          <a:xfrm flipV="1">
            <a:off x="7010400" y="3023362"/>
            <a:ext cx="0" cy="6209987"/>
          </a:xfrm>
          <a:prstGeom prst="line">
            <a:avLst/>
          </a:prstGeom>
          <a:ln w="9525" cap="flat">
            <a:solidFill>
              <a:srgbClr val="03286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F845BFC-4788-BCB2-67BC-42B64E87188D}"/>
              </a:ext>
            </a:extLst>
          </p:cNvPr>
          <p:cNvSpPr txBox="1"/>
          <p:nvPr/>
        </p:nvSpPr>
        <p:spPr>
          <a:xfrm>
            <a:off x="-358428" y="2304604"/>
            <a:ext cx="3074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15:45</a:t>
            </a:r>
            <a:endParaRPr lang="x-non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FD7A992A-7CF5-72E3-B46F-64CF3A4750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5" t="68294"/>
          <a:stretch>
            <a:fillRect/>
          </a:stretch>
        </p:blipFill>
        <p:spPr>
          <a:xfrm>
            <a:off x="6629400" y="1802783"/>
            <a:ext cx="9067800" cy="8293717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xmlns="" id="{C670243F-45BE-E2A0-395D-93CD08BD3AB3}"/>
              </a:ext>
            </a:extLst>
          </p:cNvPr>
          <p:cNvSpPr/>
          <p:nvPr/>
        </p:nvSpPr>
        <p:spPr>
          <a:xfrm>
            <a:off x="8534399" y="3047516"/>
            <a:ext cx="6822011" cy="5411944"/>
          </a:xfrm>
          <a:prstGeom prst="ellipse">
            <a:avLst/>
          </a:prstGeom>
          <a:solidFill>
            <a:srgbClr val="FF68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5">
            <a:extLst>
              <a:ext uri="{FF2B5EF4-FFF2-40B4-BE49-F238E27FC236}">
                <a16:creationId xmlns:a16="http://schemas.microsoft.com/office/drawing/2014/main" xmlns="" id="{209BBE87-D622-F400-35BF-5E6B7A2271AD}"/>
              </a:ext>
            </a:extLst>
          </p:cNvPr>
          <p:cNvSpPr txBox="1"/>
          <p:nvPr/>
        </p:nvSpPr>
        <p:spPr>
          <a:xfrm>
            <a:off x="8845332" y="3500884"/>
            <a:ext cx="5909276" cy="43858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840"/>
              </a:lnSpc>
              <a:spcBef>
                <a:spcPct val="0"/>
              </a:spcBef>
            </a:pPr>
            <a:endParaRPr lang="en-US" sz="3400" dirty="0">
              <a:latin typeface="Georgia Pro"/>
              <a:ea typeface="Georgia Pro"/>
              <a:cs typeface="Georgia Pro"/>
              <a:sym typeface="Georgia Pro"/>
            </a:endParaRPr>
          </a:p>
          <a:p>
            <a:pPr lvl="0" algn="ctr">
              <a:lnSpc>
                <a:spcPts val="3840"/>
              </a:lnSpc>
              <a:spcBef>
                <a:spcPct val="0"/>
              </a:spcBef>
            </a:pPr>
            <a:endParaRPr lang="en-US" sz="3400" dirty="0">
              <a:latin typeface="Georgia Pro"/>
              <a:ea typeface="Georgia Pro"/>
              <a:cs typeface="Georgia Pro"/>
              <a:sym typeface="Georgia Pro"/>
            </a:endParaRPr>
          </a:p>
          <a:p>
            <a:pPr lvl="0" algn="ctr" rtl="1">
              <a:lnSpc>
                <a:spcPts val="3840"/>
              </a:lnSpc>
              <a:spcBef>
                <a:spcPct val="0"/>
              </a:spcBef>
            </a:pPr>
            <a:r>
              <a:rPr lang="fa-IR" sz="3400" dirty="0">
                <a:latin typeface="Georgia Pro"/>
                <a:ea typeface="Georgia Pro"/>
                <a:cs typeface="Georgia Pro"/>
                <a:sym typeface="Georgia Pro"/>
              </a:rPr>
              <a:t>ضخامت اندومتر 8 میلی‌متر</a:t>
            </a:r>
            <a:endParaRPr lang="en-US" sz="3400" dirty="0">
              <a:latin typeface="Georgia Pro"/>
              <a:ea typeface="Georgia Pro"/>
              <a:cs typeface="Georgia Pro"/>
              <a:sym typeface="Georgia Pro"/>
            </a:endParaRPr>
          </a:p>
          <a:p>
            <a:pPr lvl="0" algn="ctr" rtl="1">
              <a:lnSpc>
                <a:spcPts val="3840"/>
              </a:lnSpc>
              <a:spcBef>
                <a:spcPct val="0"/>
              </a:spcBef>
            </a:pP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   </a:t>
            </a:r>
            <a:r>
              <a:rPr lang="fa-IR" sz="3400" dirty="0">
                <a:latin typeface="Georgia Pro"/>
                <a:ea typeface="Georgia Pro"/>
                <a:cs typeface="Georgia Pro"/>
                <a:sym typeface="Georgia Pro"/>
              </a:rPr>
              <a:t>تخمدان دو طرف نمای </a:t>
            </a: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PCO</a:t>
            </a:r>
            <a:endParaRPr lang="fa-IR" sz="3400" dirty="0">
              <a:latin typeface="Georgia Pro"/>
              <a:ea typeface="Georgia Pro"/>
              <a:cs typeface="Georgia Pro"/>
              <a:sym typeface="Georgia Pro"/>
            </a:endParaRPr>
          </a:p>
          <a:p>
            <a:pPr lvl="0" algn="ctr" rtl="1">
              <a:lnSpc>
                <a:spcPts val="3840"/>
              </a:lnSpc>
              <a:spcBef>
                <a:spcPct val="0"/>
              </a:spcBef>
            </a:pPr>
            <a:r>
              <a:rPr lang="fa-IR" sz="3400" b="1" dirty="0">
                <a:latin typeface="Georgia Pro"/>
                <a:ea typeface="Georgia Pro"/>
                <a:cs typeface="Georgia Pro"/>
                <a:sym typeface="Georgia Pro"/>
              </a:rPr>
              <a:t>ناحیه هایپرهترواکو به ابعداد 34*50 میلی‌متر در آدنکس راست همراه با هماتوم </a:t>
            </a:r>
            <a:r>
              <a:rPr lang="fa-IR" sz="3400" dirty="0">
                <a:latin typeface="Georgia Pro"/>
                <a:ea typeface="Georgia Pro"/>
                <a:cs typeface="Georgia Pro"/>
                <a:sym typeface="Georgia Pro"/>
              </a:rPr>
              <a:t>رویت شد.</a:t>
            </a:r>
          </a:p>
          <a:p>
            <a:pPr lvl="0" algn="ctr" rtl="1">
              <a:lnSpc>
                <a:spcPts val="3840"/>
              </a:lnSpc>
              <a:spcBef>
                <a:spcPct val="0"/>
              </a:spcBef>
            </a:pPr>
            <a:r>
              <a:rPr lang="fa-IR" sz="3400" b="1" dirty="0">
                <a:latin typeface="Georgia Pro"/>
                <a:ea typeface="Georgia Pro"/>
                <a:cs typeface="Georgia Pro"/>
                <a:sym typeface="Georgia Pro"/>
              </a:rPr>
              <a:t>مایع آزاد شدید همراه با </a:t>
            </a:r>
            <a:r>
              <a:rPr lang="en-US" sz="3400" b="1" dirty="0">
                <a:latin typeface="Georgia Pro"/>
                <a:ea typeface="Georgia Pro"/>
                <a:cs typeface="Georgia Pro"/>
                <a:sym typeface="Georgia Pro"/>
              </a:rPr>
              <a:t>clot</a:t>
            </a:r>
            <a:r>
              <a:rPr lang="fa-IR" sz="3400" dirty="0">
                <a:latin typeface="Georgia Pro"/>
                <a:ea typeface="Georgia Pro"/>
                <a:cs typeface="Georgia Pro"/>
                <a:sym typeface="Georgia Pro"/>
              </a:rPr>
              <a:t> در فضای شکم</a:t>
            </a: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fa-IR" sz="3400" dirty="0">
                <a:latin typeface="Georgia Pro"/>
                <a:ea typeface="Georgia Pro"/>
                <a:cs typeface="Georgia Pro"/>
                <a:sym typeface="Georgia Pro"/>
              </a:rPr>
              <a:t>و</a:t>
            </a: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 </a:t>
            </a:r>
            <a:r>
              <a:rPr lang="fa-IR" sz="3400" dirty="0">
                <a:latin typeface="Georgia Pro"/>
                <a:ea typeface="Georgia Pro"/>
                <a:cs typeface="Georgia Pro"/>
                <a:sym typeface="Georgia Pro"/>
              </a:rPr>
              <a:t>لگن مشاهده شد.</a:t>
            </a:r>
            <a:endParaRPr lang="en-US" sz="3400" dirty="0">
              <a:latin typeface="Georgia Pro"/>
              <a:ea typeface="Georgia Pro"/>
              <a:cs typeface="Georgia Pro"/>
              <a:sym typeface="Georgia Pro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23C8466-9FE2-48DB-0948-892B8DF2569A}"/>
              </a:ext>
            </a:extLst>
          </p:cNvPr>
          <p:cNvSpPr txBox="1"/>
          <p:nvPr/>
        </p:nvSpPr>
        <p:spPr>
          <a:xfrm>
            <a:off x="6324600" y="2292572"/>
            <a:ext cx="3074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17:</a:t>
            </a:r>
            <a:r>
              <a:rPr lang="fa-I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x-non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DA955D4-7846-01CC-AB9A-02114C37C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57" t="10503" r="29630" b="66537"/>
          <a:stretch>
            <a:fillRect/>
          </a:stretch>
        </p:blipFill>
        <p:spPr>
          <a:xfrm rot="13906819">
            <a:off x="14044713" y="3713792"/>
            <a:ext cx="1371600" cy="2230098"/>
          </a:xfrm>
          <a:prstGeom prst="rect">
            <a:avLst/>
          </a:prstGeom>
        </p:spPr>
      </p:pic>
      <p:sp>
        <p:nvSpPr>
          <p:cNvPr id="9" name="TextBox 15">
            <a:extLst>
              <a:ext uri="{FF2B5EF4-FFF2-40B4-BE49-F238E27FC236}">
                <a16:creationId xmlns:a16="http://schemas.microsoft.com/office/drawing/2014/main" xmlns="" id="{9EED59F8-486C-455A-9E4E-F6DB85DAEFEF}"/>
              </a:ext>
            </a:extLst>
          </p:cNvPr>
          <p:cNvSpPr txBox="1"/>
          <p:nvPr/>
        </p:nvSpPr>
        <p:spPr>
          <a:xfrm>
            <a:off x="15682292" y="4610100"/>
            <a:ext cx="3901108" cy="24365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lvl="0" indent="-514350">
              <a:lnSpc>
                <a:spcPts val="384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2 IV line </a:t>
            </a:r>
          </a:p>
          <a:p>
            <a:pPr marL="514350" lvl="0" indent="-514350">
              <a:lnSpc>
                <a:spcPts val="384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2 Unit P.C</a:t>
            </a:r>
          </a:p>
          <a:p>
            <a:pPr marL="514350" lvl="0" indent="-514350">
              <a:lnSpc>
                <a:spcPts val="384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Foley fix </a:t>
            </a:r>
          </a:p>
          <a:p>
            <a:pPr lvl="0" algn="ctr">
              <a:lnSpc>
                <a:spcPts val="3840"/>
              </a:lnSpc>
              <a:spcBef>
                <a:spcPct val="0"/>
              </a:spcBef>
            </a:pPr>
            <a:endParaRPr lang="en-US" sz="3400" dirty="0">
              <a:latin typeface="Georgia Pro"/>
              <a:ea typeface="Georgia Pro"/>
              <a:cs typeface="Georgia Pro"/>
              <a:sym typeface="Georgia Pro"/>
            </a:endParaRPr>
          </a:p>
          <a:p>
            <a:pPr lvl="0" algn="ctr">
              <a:lnSpc>
                <a:spcPts val="3840"/>
              </a:lnSpc>
              <a:spcBef>
                <a:spcPct val="0"/>
              </a:spcBef>
            </a:pP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  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EF2691E6-2973-48C2-2D8C-C52C01C064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8685"/>
          <a:stretch>
            <a:fillRect/>
          </a:stretch>
        </p:blipFill>
        <p:spPr>
          <a:xfrm>
            <a:off x="15047154" y="8440037"/>
            <a:ext cx="2907219" cy="130033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93DCE3B8-264B-297F-BEBD-5F2A4FBB5180}"/>
              </a:ext>
            </a:extLst>
          </p:cNvPr>
          <p:cNvSpPr txBox="1"/>
          <p:nvPr/>
        </p:nvSpPr>
        <p:spPr>
          <a:xfrm>
            <a:off x="15356410" y="8730484"/>
            <a:ext cx="29072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Georgia Pro"/>
                <a:ea typeface="Georgia Pro"/>
                <a:cs typeface="Georgia Pro"/>
                <a:sym typeface="Georgia Pro"/>
              </a:rPr>
              <a:t>B-HCG +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C36201CC-86CA-E1C8-ABB6-22DA8781E17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3" t="52529" r="83877" b="36438"/>
          <a:stretch>
            <a:fillRect/>
          </a:stretch>
        </p:blipFill>
        <p:spPr>
          <a:xfrm>
            <a:off x="14931056" y="1098592"/>
            <a:ext cx="1326947" cy="113494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E5F834D9-1358-587E-AC32-07EAC22407F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3" t="4193" r="73574" b="88401"/>
          <a:stretch>
            <a:fillRect/>
          </a:stretch>
        </p:blipFill>
        <p:spPr>
          <a:xfrm>
            <a:off x="4504074" y="5143500"/>
            <a:ext cx="1147811" cy="44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557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5241124-3256-9A80-AA39-872439F2C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D420F315-D6C2-D9E2-2356-7627B2287A9F}"/>
              </a:ext>
            </a:extLst>
          </p:cNvPr>
          <p:cNvSpPr/>
          <p:nvPr/>
        </p:nvSpPr>
        <p:spPr>
          <a:xfrm>
            <a:off x="-4011" y="-6016"/>
            <a:ext cx="18288000" cy="10287000"/>
          </a:xfrm>
          <a:prstGeom prst="rect">
            <a:avLst/>
          </a:prstGeom>
          <a:solidFill>
            <a:srgbClr val="D4C9B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81F773A-3789-4FEC-FD2F-B814F1EE602D}"/>
              </a:ext>
            </a:extLst>
          </p:cNvPr>
          <p:cNvSpPr/>
          <p:nvPr/>
        </p:nvSpPr>
        <p:spPr>
          <a:xfrm>
            <a:off x="533400" y="6016"/>
            <a:ext cx="76200" cy="10287000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18">
            <a:extLst>
              <a:ext uri="{FF2B5EF4-FFF2-40B4-BE49-F238E27FC236}">
                <a16:creationId xmlns:a16="http://schemas.microsoft.com/office/drawing/2014/main" xmlns="" id="{89166DFE-F14C-6F18-7CC8-C55F42EA213C}"/>
              </a:ext>
            </a:extLst>
          </p:cNvPr>
          <p:cNvSpPr txBox="1"/>
          <p:nvPr/>
        </p:nvSpPr>
        <p:spPr>
          <a:xfrm>
            <a:off x="2452258" y="102068"/>
            <a:ext cx="13375461" cy="19107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7280"/>
              </a:lnSpc>
              <a:spcBef>
                <a:spcPct val="0"/>
              </a:spcBef>
            </a:pPr>
            <a:r>
              <a:rPr lang="en-US" sz="7200" spc="-431" dirty="0">
                <a:latin typeface="Georgia Pro Light"/>
                <a:ea typeface="Georgia Pro Light"/>
                <a:cs typeface="Georgia Pro Light"/>
                <a:sym typeface="Georgia Pro Light"/>
              </a:rPr>
              <a:t>Operating Room</a:t>
            </a:r>
          </a:p>
        </p:txBody>
      </p:sp>
      <p:sp>
        <p:nvSpPr>
          <p:cNvPr id="11" name="AutoShape 27">
            <a:extLst>
              <a:ext uri="{FF2B5EF4-FFF2-40B4-BE49-F238E27FC236}">
                <a16:creationId xmlns:a16="http://schemas.microsoft.com/office/drawing/2014/main" xmlns="" id="{DF94CE2F-8B03-39BF-17A1-70CDD63556EB}"/>
              </a:ext>
            </a:extLst>
          </p:cNvPr>
          <p:cNvSpPr/>
          <p:nvPr/>
        </p:nvSpPr>
        <p:spPr>
          <a:xfrm>
            <a:off x="5105400" y="2100969"/>
            <a:ext cx="9296386" cy="0"/>
          </a:xfrm>
          <a:prstGeom prst="line">
            <a:avLst/>
          </a:prstGeom>
          <a:ln>
            <a:headEnd type="none" w="sm" len="sm"/>
            <a:tailEnd type="none" w="sm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sp>
      <p:sp>
        <p:nvSpPr>
          <p:cNvPr id="6" name="TextBox 15">
            <a:extLst>
              <a:ext uri="{FF2B5EF4-FFF2-40B4-BE49-F238E27FC236}">
                <a16:creationId xmlns:a16="http://schemas.microsoft.com/office/drawing/2014/main" xmlns="" id="{62D8CC4A-6986-E3A1-1825-475162B8BD5C}"/>
              </a:ext>
            </a:extLst>
          </p:cNvPr>
          <p:cNvSpPr txBox="1"/>
          <p:nvPr/>
        </p:nvSpPr>
        <p:spPr>
          <a:xfrm>
            <a:off x="1178989" y="3122470"/>
            <a:ext cx="5643022" cy="8284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840"/>
              </a:lnSpc>
              <a:spcBef>
                <a:spcPct val="0"/>
              </a:spcBef>
            </a:pP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Conscious,</a:t>
            </a:r>
          </a:p>
          <a:p>
            <a:pPr lvl="0">
              <a:lnSpc>
                <a:spcPts val="3840"/>
              </a:lnSpc>
              <a:spcBef>
                <a:spcPct val="0"/>
              </a:spcBef>
            </a:pP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BP; 80/50, PR;140</a:t>
            </a:r>
          </a:p>
          <a:p>
            <a:pPr lvl="0">
              <a:lnSpc>
                <a:spcPts val="3840"/>
              </a:lnSpc>
              <a:spcBef>
                <a:spcPct val="0"/>
              </a:spcBef>
            </a:pPr>
            <a:endParaRPr lang="en-US" sz="3400" dirty="0">
              <a:latin typeface="Georgia Pro"/>
              <a:ea typeface="Georgia Pro"/>
              <a:cs typeface="Georgia Pro"/>
              <a:sym typeface="Georgia Pro"/>
            </a:endParaRPr>
          </a:p>
          <a:p>
            <a:pPr lvl="0">
              <a:lnSpc>
                <a:spcPts val="3840"/>
              </a:lnSpc>
              <a:spcBef>
                <a:spcPct val="0"/>
              </a:spcBef>
            </a:pPr>
            <a:r>
              <a:rPr lang="en-US" sz="3400" u="sng" dirty="0">
                <a:latin typeface="Georgia Pro"/>
                <a:ea typeface="Georgia Pro"/>
                <a:cs typeface="Georgia Pro"/>
                <a:sym typeface="Georgia Pro"/>
              </a:rPr>
              <a:t>CBC</a:t>
            </a:r>
          </a:p>
          <a:p>
            <a:pPr lvl="0">
              <a:lnSpc>
                <a:spcPts val="3840"/>
              </a:lnSpc>
              <a:spcBef>
                <a:spcPct val="0"/>
              </a:spcBef>
            </a:pPr>
            <a:r>
              <a:rPr lang="en-US" sz="3400" b="1" dirty="0">
                <a:latin typeface="Georgia Pro"/>
                <a:ea typeface="Georgia Pro"/>
                <a:cs typeface="Georgia Pro"/>
                <a:sym typeface="Georgia Pro"/>
              </a:rPr>
              <a:t>WBC; 18,000</a:t>
            </a:r>
          </a:p>
          <a:p>
            <a:pPr lvl="0">
              <a:lnSpc>
                <a:spcPts val="3840"/>
              </a:lnSpc>
              <a:spcBef>
                <a:spcPct val="0"/>
              </a:spcBef>
            </a:pPr>
            <a:endParaRPr lang="en-US" sz="3400" dirty="0">
              <a:latin typeface="Georgia Pro"/>
              <a:ea typeface="Georgia Pro"/>
              <a:cs typeface="Georgia Pro"/>
              <a:sym typeface="Georgia Pro"/>
            </a:endParaRPr>
          </a:p>
          <a:p>
            <a:pPr lvl="0">
              <a:lnSpc>
                <a:spcPts val="3840"/>
              </a:lnSpc>
              <a:spcBef>
                <a:spcPct val="0"/>
              </a:spcBef>
            </a:pPr>
            <a:endParaRPr lang="en-US" sz="3400" dirty="0">
              <a:latin typeface="Georgia Pro"/>
              <a:ea typeface="Georgia Pro"/>
              <a:cs typeface="Georgia Pro"/>
              <a:sym typeface="Georgia Pro"/>
            </a:endParaRPr>
          </a:p>
          <a:p>
            <a:pPr lvl="0">
              <a:lnSpc>
                <a:spcPts val="3840"/>
              </a:lnSpc>
              <a:spcBef>
                <a:spcPct val="0"/>
              </a:spcBef>
            </a:pPr>
            <a:endParaRPr lang="en-US" sz="3400" dirty="0">
              <a:latin typeface="Georgia Pro"/>
              <a:ea typeface="Georgia Pro"/>
              <a:cs typeface="Georgia Pro"/>
              <a:sym typeface="Georgia Pro"/>
            </a:endParaRPr>
          </a:p>
          <a:p>
            <a:pPr lvl="0">
              <a:lnSpc>
                <a:spcPts val="3840"/>
              </a:lnSpc>
              <a:spcBef>
                <a:spcPct val="0"/>
              </a:spcBef>
            </a:pPr>
            <a:r>
              <a:rPr lang="en-US" sz="3400" b="1" dirty="0">
                <a:latin typeface="Georgia Pro"/>
                <a:ea typeface="Georgia Pro"/>
                <a:cs typeface="Georgia Pro"/>
                <a:sym typeface="Georgia Pro"/>
              </a:rPr>
              <a:t>Hb; 10.1</a:t>
            </a:r>
          </a:p>
          <a:p>
            <a:pPr lvl="0">
              <a:lnSpc>
                <a:spcPts val="3840"/>
              </a:lnSpc>
              <a:spcBef>
                <a:spcPct val="0"/>
              </a:spcBef>
            </a:pP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HCT; 34.3</a:t>
            </a:r>
          </a:p>
          <a:p>
            <a:pPr lvl="0">
              <a:lnSpc>
                <a:spcPts val="3840"/>
              </a:lnSpc>
              <a:spcBef>
                <a:spcPct val="0"/>
              </a:spcBef>
            </a:pP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MCV; 96.1</a:t>
            </a:r>
          </a:p>
          <a:p>
            <a:pPr lvl="0">
              <a:lnSpc>
                <a:spcPts val="3840"/>
              </a:lnSpc>
              <a:spcBef>
                <a:spcPct val="0"/>
              </a:spcBef>
            </a:pP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PLT; 343,000</a:t>
            </a:r>
          </a:p>
          <a:p>
            <a:pPr lvl="0">
              <a:lnSpc>
                <a:spcPts val="3840"/>
              </a:lnSpc>
              <a:spcBef>
                <a:spcPct val="0"/>
              </a:spcBef>
            </a:pP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CR;1.02 </a:t>
            </a:r>
          </a:p>
          <a:p>
            <a:pPr lvl="0">
              <a:lnSpc>
                <a:spcPts val="3840"/>
              </a:lnSpc>
              <a:spcBef>
                <a:spcPct val="0"/>
              </a:spcBef>
            </a:pPr>
            <a:endParaRPr lang="en-US" sz="3400" dirty="0">
              <a:latin typeface="Georgia Pro"/>
              <a:ea typeface="Georgia Pro"/>
              <a:cs typeface="Georgia Pro"/>
              <a:sym typeface="Georgia Pro"/>
            </a:endParaRPr>
          </a:p>
          <a:p>
            <a:pPr lvl="0" algn="ctr">
              <a:lnSpc>
                <a:spcPts val="3840"/>
              </a:lnSpc>
              <a:spcBef>
                <a:spcPct val="0"/>
              </a:spcBef>
            </a:pPr>
            <a:endParaRPr lang="en-US" sz="3400" dirty="0">
              <a:latin typeface="Georgia Pro"/>
              <a:ea typeface="Georgia Pro"/>
              <a:cs typeface="Georgia Pro"/>
              <a:sym typeface="Georgia Pro"/>
            </a:endParaRPr>
          </a:p>
          <a:p>
            <a:pPr lvl="0" algn="ctr">
              <a:lnSpc>
                <a:spcPts val="3840"/>
              </a:lnSpc>
              <a:spcBef>
                <a:spcPct val="0"/>
              </a:spcBef>
            </a:pPr>
            <a:endParaRPr lang="en-US" sz="3400" dirty="0">
              <a:latin typeface="Georgia Pro"/>
              <a:ea typeface="Georgia Pro"/>
              <a:cs typeface="Georgia Pro"/>
              <a:sym typeface="Georgia Pro"/>
            </a:endParaRPr>
          </a:p>
          <a:p>
            <a:pPr lvl="0" algn="ctr">
              <a:lnSpc>
                <a:spcPts val="3840"/>
              </a:lnSpc>
              <a:spcBef>
                <a:spcPct val="0"/>
              </a:spcBef>
            </a:pPr>
            <a:r>
              <a:rPr lang="en-US" sz="3400" dirty="0">
                <a:latin typeface="Georgia Pro"/>
                <a:ea typeface="Georgia Pro"/>
                <a:cs typeface="Georgia Pro"/>
                <a:sym typeface="Georgia Pro"/>
              </a:rPr>
              <a:t>   </a:t>
            </a:r>
          </a:p>
        </p:txBody>
      </p:sp>
      <p:sp>
        <p:nvSpPr>
          <p:cNvPr id="8" name="AutoShape 8">
            <a:extLst>
              <a:ext uri="{FF2B5EF4-FFF2-40B4-BE49-F238E27FC236}">
                <a16:creationId xmlns:a16="http://schemas.microsoft.com/office/drawing/2014/main" xmlns="" id="{DCBC07AF-9159-9700-2B75-E8BD8B07E93E}"/>
              </a:ext>
            </a:extLst>
          </p:cNvPr>
          <p:cNvSpPr/>
          <p:nvPr/>
        </p:nvSpPr>
        <p:spPr>
          <a:xfrm flipV="1">
            <a:off x="7391400" y="3023362"/>
            <a:ext cx="0" cy="6209987"/>
          </a:xfrm>
          <a:prstGeom prst="line">
            <a:avLst/>
          </a:prstGeom>
          <a:ln w="9525" cap="flat">
            <a:solidFill>
              <a:srgbClr val="03286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BD82884-6D65-BA38-165A-622F7FEB9A87}"/>
              </a:ext>
            </a:extLst>
          </p:cNvPr>
          <p:cNvSpPr txBox="1"/>
          <p:nvPr/>
        </p:nvSpPr>
        <p:spPr>
          <a:xfrm>
            <a:off x="6754966" y="2304604"/>
            <a:ext cx="3074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17:50</a:t>
            </a:r>
            <a:endParaRPr lang="x-non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5">
            <a:extLst>
              <a:ext uri="{FF2B5EF4-FFF2-40B4-BE49-F238E27FC236}">
                <a16:creationId xmlns:a16="http://schemas.microsoft.com/office/drawing/2014/main" xmlns="" id="{76137237-249F-B825-2C13-2D2226AF276F}"/>
              </a:ext>
            </a:extLst>
          </p:cNvPr>
          <p:cNvSpPr txBox="1"/>
          <p:nvPr/>
        </p:nvSpPr>
        <p:spPr>
          <a:xfrm>
            <a:off x="4623229" y="7198268"/>
            <a:ext cx="3539088" cy="24365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3840"/>
              </a:lnSpc>
              <a:spcBef>
                <a:spcPct val="0"/>
              </a:spcBef>
            </a:pPr>
            <a:r>
              <a:rPr lang="en-US" sz="3400" b="1" u="sng" dirty="0">
                <a:latin typeface="Georgia Pro"/>
                <a:ea typeface="Georgia Pro"/>
                <a:cs typeface="Georgia Pro"/>
                <a:sym typeface="Georgia Pro"/>
              </a:rPr>
              <a:t>VBG</a:t>
            </a:r>
          </a:p>
          <a:p>
            <a:pPr marL="0" lvl="0" indent="0">
              <a:lnSpc>
                <a:spcPts val="3840"/>
              </a:lnSpc>
              <a:spcBef>
                <a:spcPct val="0"/>
              </a:spcBef>
            </a:pPr>
            <a:r>
              <a:rPr lang="en-US" sz="3400" b="1" dirty="0">
                <a:latin typeface="Georgia Pro"/>
                <a:ea typeface="Georgia Pro"/>
                <a:cs typeface="Georgia Pro"/>
                <a:sym typeface="Georgia Pro"/>
              </a:rPr>
              <a:t>PH; 7.26</a:t>
            </a:r>
          </a:p>
          <a:p>
            <a:pPr marL="0" lvl="0" indent="0">
              <a:lnSpc>
                <a:spcPts val="3840"/>
              </a:lnSpc>
              <a:spcBef>
                <a:spcPct val="0"/>
              </a:spcBef>
            </a:pPr>
            <a:r>
              <a:rPr lang="en-US" sz="3400" b="1" dirty="0">
                <a:latin typeface="Georgia Pro"/>
                <a:ea typeface="Georgia Pro"/>
                <a:cs typeface="Georgia Pro"/>
                <a:sym typeface="Georgia Pro"/>
              </a:rPr>
              <a:t>BE; -10.1</a:t>
            </a:r>
          </a:p>
          <a:p>
            <a:pPr marL="0" lvl="0" indent="0">
              <a:lnSpc>
                <a:spcPts val="3840"/>
              </a:lnSpc>
              <a:spcBef>
                <a:spcPct val="0"/>
              </a:spcBef>
            </a:pPr>
            <a:r>
              <a:rPr lang="en-US" sz="3400" b="1" dirty="0">
                <a:latin typeface="Georgia Pro"/>
                <a:ea typeface="Georgia Pro"/>
                <a:cs typeface="Georgia Pro"/>
                <a:sym typeface="Georgia Pro"/>
              </a:rPr>
              <a:t>HCO3; 16.0</a:t>
            </a:r>
          </a:p>
          <a:p>
            <a:pPr marL="0" lvl="0" indent="0">
              <a:lnSpc>
                <a:spcPts val="3840"/>
              </a:lnSpc>
              <a:spcBef>
                <a:spcPct val="0"/>
              </a:spcBef>
            </a:pPr>
            <a:r>
              <a:rPr lang="en-US" sz="3400" b="1" dirty="0">
                <a:latin typeface="Georgia Pro"/>
                <a:ea typeface="Georgia Pro"/>
                <a:cs typeface="Georgia Pro"/>
                <a:sym typeface="Georgia Pro"/>
              </a:rPr>
              <a:t>PCO2; 36.2</a:t>
            </a:r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xmlns="" id="{B5AD9901-A086-E928-C57A-C98A7213ED81}"/>
              </a:ext>
            </a:extLst>
          </p:cNvPr>
          <p:cNvSpPr txBox="1"/>
          <p:nvPr/>
        </p:nvSpPr>
        <p:spPr>
          <a:xfrm>
            <a:off x="4623229" y="4517104"/>
            <a:ext cx="2553199" cy="19492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3840"/>
              </a:lnSpc>
              <a:spcBef>
                <a:spcPct val="0"/>
              </a:spcBef>
            </a:pPr>
            <a:r>
              <a:rPr lang="en-US" sz="3200" dirty="0">
                <a:latin typeface="Georgia Pro"/>
                <a:ea typeface="Georgia Pro"/>
                <a:cs typeface="Georgia Pro"/>
                <a:sym typeface="Georgia Pro"/>
              </a:rPr>
              <a:t>Neu; 87%</a:t>
            </a:r>
          </a:p>
          <a:p>
            <a:pPr marL="0" lvl="0" indent="0">
              <a:lnSpc>
                <a:spcPts val="3840"/>
              </a:lnSpc>
              <a:spcBef>
                <a:spcPct val="0"/>
              </a:spcBef>
            </a:pPr>
            <a:r>
              <a:rPr lang="en-US" sz="3200" dirty="0">
                <a:latin typeface="Georgia Pro"/>
                <a:ea typeface="Georgia Pro"/>
                <a:cs typeface="Georgia Pro"/>
                <a:sym typeface="Georgia Pro"/>
              </a:rPr>
              <a:t>Lymph; 10%</a:t>
            </a:r>
          </a:p>
          <a:p>
            <a:pPr marL="0" lvl="0" indent="0">
              <a:lnSpc>
                <a:spcPts val="3840"/>
              </a:lnSpc>
              <a:spcBef>
                <a:spcPct val="0"/>
              </a:spcBef>
            </a:pPr>
            <a:r>
              <a:rPr lang="en-US" sz="3200" dirty="0">
                <a:latin typeface="Georgia Pro"/>
                <a:ea typeface="Georgia Pro"/>
                <a:cs typeface="Georgia Pro"/>
                <a:sym typeface="Georgia Pro"/>
              </a:rPr>
              <a:t>Mono; 2%</a:t>
            </a:r>
          </a:p>
          <a:p>
            <a:pPr marL="0" lvl="0" indent="0">
              <a:lnSpc>
                <a:spcPts val="3840"/>
              </a:lnSpc>
              <a:spcBef>
                <a:spcPct val="0"/>
              </a:spcBef>
            </a:pPr>
            <a:r>
              <a:rPr lang="en-US" sz="3200" dirty="0">
                <a:latin typeface="Georgia Pro"/>
                <a:ea typeface="Georgia Pro"/>
                <a:cs typeface="Georgia Pro"/>
                <a:sym typeface="Georgia Pro"/>
              </a:rPr>
              <a:t>Eos; 1% 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ACB6FDF8-B12D-367B-6A68-B2C9451B0B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" t="76095" r="49441" b="689"/>
          <a:stretch>
            <a:fillRect/>
          </a:stretch>
        </p:blipFill>
        <p:spPr>
          <a:xfrm>
            <a:off x="9144000" y="3543300"/>
            <a:ext cx="7848599" cy="3686298"/>
          </a:xfrm>
          <a:prstGeom prst="rect">
            <a:avLst/>
          </a:prstGeom>
        </p:spPr>
      </p:pic>
      <p:sp>
        <p:nvSpPr>
          <p:cNvPr id="15" name="TextBox 15">
            <a:extLst>
              <a:ext uri="{FF2B5EF4-FFF2-40B4-BE49-F238E27FC236}">
                <a16:creationId xmlns:a16="http://schemas.microsoft.com/office/drawing/2014/main" xmlns="" id="{C2E5B582-D8F3-E348-D6A8-C8D388B223D0}"/>
              </a:ext>
            </a:extLst>
          </p:cNvPr>
          <p:cNvSpPr txBox="1"/>
          <p:nvPr/>
        </p:nvSpPr>
        <p:spPr>
          <a:xfrm>
            <a:off x="9641068" y="4755220"/>
            <a:ext cx="6867258" cy="19492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840"/>
              </a:lnSpc>
              <a:spcBef>
                <a:spcPct val="0"/>
              </a:spcBef>
            </a:pPr>
            <a:r>
              <a:rPr lang="en-US" sz="3500" dirty="0">
                <a:latin typeface="Georgia Pro"/>
                <a:ea typeface="Georgia Pro"/>
                <a:cs typeface="Georgia Pro"/>
                <a:sym typeface="Georgia Pro"/>
              </a:rPr>
              <a:t>OR Report;</a:t>
            </a:r>
          </a:p>
          <a:p>
            <a:pPr lvl="0" algn="ctr">
              <a:lnSpc>
                <a:spcPts val="3840"/>
              </a:lnSpc>
              <a:spcBef>
                <a:spcPct val="0"/>
              </a:spcBef>
            </a:pPr>
            <a:r>
              <a:rPr lang="en-US" sz="3500" dirty="0">
                <a:latin typeface="Georgia Pro"/>
                <a:ea typeface="Georgia Pro"/>
                <a:cs typeface="Georgia Pro"/>
                <a:sym typeface="Georgia Pro"/>
              </a:rPr>
              <a:t>Dx; Ruptured EP</a:t>
            </a:r>
          </a:p>
          <a:p>
            <a:pPr lvl="0" algn="ctr">
              <a:lnSpc>
                <a:spcPts val="3840"/>
              </a:lnSpc>
              <a:spcBef>
                <a:spcPct val="0"/>
              </a:spcBef>
            </a:pPr>
            <a:r>
              <a:rPr lang="en-US" sz="3500" dirty="0">
                <a:latin typeface="Georgia Pro"/>
                <a:ea typeface="Georgia Pro"/>
                <a:cs typeface="Georgia Pro"/>
                <a:sym typeface="Georgia Pro"/>
              </a:rPr>
              <a:t>Right Salpingectomy</a:t>
            </a:r>
          </a:p>
          <a:p>
            <a:pPr lvl="0" algn="ctr">
              <a:lnSpc>
                <a:spcPts val="3840"/>
              </a:lnSpc>
              <a:spcBef>
                <a:spcPct val="0"/>
              </a:spcBef>
            </a:pPr>
            <a:r>
              <a:rPr lang="en-US" sz="3500" dirty="0">
                <a:latin typeface="Georgia Pro"/>
                <a:ea typeface="Georgia Pro"/>
                <a:cs typeface="Georgia Pro"/>
                <a:sym typeface="Georgia Pro"/>
              </a:rPr>
              <a:t>1 liter Blood and 300 cc Clot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xmlns="" id="{910517C3-F5B9-320E-C4F8-04041B40AF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57" t="10503" r="29630" b="66537"/>
          <a:stretch>
            <a:fillRect/>
          </a:stretch>
        </p:blipFill>
        <p:spPr>
          <a:xfrm rot="14405645" flipH="1">
            <a:off x="16026128" y="5760410"/>
            <a:ext cx="964395" cy="1568019"/>
          </a:xfrm>
          <a:prstGeom prst="rect">
            <a:avLst/>
          </a:prstGeom>
        </p:spPr>
      </p:pic>
      <p:sp>
        <p:nvSpPr>
          <p:cNvPr id="21" name="TextBox 15">
            <a:extLst>
              <a:ext uri="{FF2B5EF4-FFF2-40B4-BE49-F238E27FC236}">
                <a16:creationId xmlns:a16="http://schemas.microsoft.com/office/drawing/2014/main" xmlns="" id="{22A039E4-3578-167A-B621-64CB34F401D0}"/>
              </a:ext>
            </a:extLst>
          </p:cNvPr>
          <p:cNvSpPr txBox="1"/>
          <p:nvPr/>
        </p:nvSpPr>
        <p:spPr>
          <a:xfrm>
            <a:off x="16022154" y="4963927"/>
            <a:ext cx="2489938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840"/>
              </a:lnSpc>
              <a:spcBef>
                <a:spcPct val="0"/>
              </a:spcBef>
            </a:pPr>
            <a:r>
              <a:rPr lang="en-US" sz="3500" dirty="0">
                <a:latin typeface="Georgia Pro"/>
                <a:ea typeface="Georgia Pro"/>
                <a:cs typeface="Georgia Pro"/>
                <a:sym typeface="Georgia Pro"/>
              </a:rPr>
              <a:t>BP;110/80</a:t>
            </a:r>
          </a:p>
          <a:p>
            <a:pPr lvl="0">
              <a:lnSpc>
                <a:spcPts val="3840"/>
              </a:lnSpc>
              <a:spcBef>
                <a:spcPct val="0"/>
              </a:spcBef>
            </a:pPr>
            <a:r>
              <a:rPr lang="en-US" sz="3500" dirty="0">
                <a:latin typeface="Georgia Pro"/>
                <a:ea typeface="Georgia Pro"/>
                <a:cs typeface="Georgia Pro"/>
                <a:sym typeface="Georgia Pro"/>
              </a:rPr>
              <a:t>PR;112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AAB20E8-44AA-8BA9-8BD6-877A6139D7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8685"/>
          <a:stretch>
            <a:fillRect/>
          </a:stretch>
        </p:blipFill>
        <p:spPr>
          <a:xfrm>
            <a:off x="10826541" y="2729112"/>
            <a:ext cx="3869906" cy="1661868"/>
          </a:xfrm>
          <a:prstGeom prst="rect">
            <a:avLst/>
          </a:prstGeom>
        </p:spPr>
      </p:pic>
      <p:sp>
        <p:nvSpPr>
          <p:cNvPr id="14" name="TextBox 15">
            <a:extLst>
              <a:ext uri="{FF2B5EF4-FFF2-40B4-BE49-F238E27FC236}">
                <a16:creationId xmlns:a16="http://schemas.microsoft.com/office/drawing/2014/main" xmlns="" id="{7A15DD1D-80B1-59EB-98A5-D3FC84FF467E}"/>
              </a:ext>
            </a:extLst>
          </p:cNvPr>
          <p:cNvSpPr txBox="1"/>
          <p:nvPr/>
        </p:nvSpPr>
        <p:spPr>
          <a:xfrm>
            <a:off x="11137352" y="3086100"/>
            <a:ext cx="3264434" cy="9746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840"/>
              </a:lnSpc>
              <a:spcBef>
                <a:spcPct val="0"/>
              </a:spcBef>
            </a:pPr>
            <a:r>
              <a:rPr lang="en-US" sz="3500" dirty="0">
                <a:latin typeface="Georgia Pro"/>
                <a:ea typeface="Georgia Pro"/>
                <a:cs typeface="Georgia Pro"/>
                <a:sym typeface="Georgia Pro"/>
              </a:rPr>
              <a:t>G4 P0 Ab2 EP1</a:t>
            </a:r>
          </a:p>
          <a:p>
            <a:pPr lvl="0">
              <a:lnSpc>
                <a:spcPts val="3840"/>
              </a:lnSpc>
              <a:spcBef>
                <a:spcPct val="0"/>
              </a:spcBef>
            </a:pPr>
            <a:r>
              <a:rPr lang="en-US" sz="3200" u="sng" dirty="0">
                <a:latin typeface="Georgia Pro"/>
                <a:ea typeface="Georgia Pro"/>
                <a:cs typeface="Georgia Pro"/>
                <a:sym typeface="Georgia Pro"/>
              </a:rPr>
              <a:t>LMP; 2 weeks ago   </a:t>
            </a:r>
          </a:p>
        </p:txBody>
      </p:sp>
      <p:sp>
        <p:nvSpPr>
          <p:cNvPr id="24" name="TextBox 15">
            <a:extLst>
              <a:ext uri="{FF2B5EF4-FFF2-40B4-BE49-F238E27FC236}">
                <a16:creationId xmlns:a16="http://schemas.microsoft.com/office/drawing/2014/main" xmlns="" id="{0705CD68-105C-E309-AB36-3D782559250D}"/>
              </a:ext>
            </a:extLst>
          </p:cNvPr>
          <p:cNvSpPr txBox="1"/>
          <p:nvPr/>
        </p:nvSpPr>
        <p:spPr>
          <a:xfrm>
            <a:off x="9273694" y="7666450"/>
            <a:ext cx="7602005" cy="19492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3840"/>
              </a:lnSpc>
              <a:spcBef>
                <a:spcPct val="0"/>
              </a:spcBef>
            </a:pPr>
            <a:r>
              <a:rPr lang="en-US" sz="4000" dirty="0">
                <a:latin typeface="Times New Roman" panose="02020603050405020304" pitchFamily="18" charset="0"/>
                <a:ea typeface="Georgia Pro"/>
                <a:cs typeface="Times New Roman" panose="02020603050405020304" pitchFamily="18" charset="0"/>
                <a:sym typeface="Georgia Pro"/>
              </a:rPr>
              <a:t>Received cefazoline, Gentamycin, clindamycin, 2 units P.C.</a:t>
            </a:r>
          </a:p>
          <a:p>
            <a:pPr lvl="0" algn="ctr">
              <a:lnSpc>
                <a:spcPts val="3840"/>
              </a:lnSpc>
              <a:spcBef>
                <a:spcPct val="0"/>
              </a:spcBef>
            </a:pPr>
            <a:r>
              <a:rPr lang="en-US" sz="4000" dirty="0">
                <a:latin typeface="Times New Roman" panose="02020603050405020304" pitchFamily="18" charset="0"/>
                <a:ea typeface="Georgia Pro"/>
                <a:cs typeface="Times New Roman" panose="02020603050405020304" pitchFamily="18" charset="0"/>
                <a:sym typeface="Georgia Pro"/>
              </a:rPr>
              <a:t>Conscious, proper urine output</a:t>
            </a:r>
          </a:p>
          <a:p>
            <a:pPr lvl="0" algn="ctr">
              <a:lnSpc>
                <a:spcPts val="3840"/>
              </a:lnSpc>
              <a:spcBef>
                <a:spcPct val="0"/>
              </a:spcBef>
            </a:pPr>
            <a:r>
              <a:rPr lang="en-US" sz="4000" dirty="0">
                <a:latin typeface="Times New Roman" panose="02020603050405020304" pitchFamily="18" charset="0"/>
                <a:ea typeface="Georgia Pro"/>
                <a:cs typeface="Times New Roman" panose="02020603050405020304" pitchFamily="18" charset="0"/>
                <a:sym typeface="Georgia Pro"/>
              </a:rPr>
              <a:t>Discharged with good condition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8433BCC4-008A-2C53-E1ED-CBDE9D39C0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3" t="52529" r="83877" b="36438"/>
          <a:stretch>
            <a:fillRect/>
          </a:stretch>
        </p:blipFill>
        <p:spPr>
          <a:xfrm>
            <a:off x="14931056" y="1098592"/>
            <a:ext cx="1326947" cy="113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517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676E096-F1AE-EEB4-A148-ABEE82B07915}"/>
              </a:ext>
            </a:extLst>
          </p:cNvPr>
          <p:cNvSpPr/>
          <p:nvPr/>
        </p:nvSpPr>
        <p:spPr>
          <a:xfrm>
            <a:off x="-4011" y="-6016"/>
            <a:ext cx="18288000" cy="10287000"/>
          </a:xfrm>
          <a:prstGeom prst="rect">
            <a:avLst/>
          </a:prstGeom>
          <a:solidFill>
            <a:srgbClr val="D4C9B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345944F3-3965-3C67-C070-5480C67CAE5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033" y="-6016"/>
            <a:ext cx="10287000" cy="10287000"/>
          </a:xfrm>
          <a:prstGeom prst="rect">
            <a:avLst/>
          </a:prstGeom>
        </p:spPr>
      </p:pic>
      <p:sp>
        <p:nvSpPr>
          <p:cNvPr id="2" name="TextBox 18">
            <a:extLst>
              <a:ext uri="{FF2B5EF4-FFF2-40B4-BE49-F238E27FC236}">
                <a16:creationId xmlns:a16="http://schemas.microsoft.com/office/drawing/2014/main" xmlns="" id="{63EEDCDB-273A-D535-145F-0D86CC4780D5}"/>
              </a:ext>
            </a:extLst>
          </p:cNvPr>
          <p:cNvSpPr txBox="1"/>
          <p:nvPr/>
        </p:nvSpPr>
        <p:spPr>
          <a:xfrm>
            <a:off x="5943600" y="7200900"/>
            <a:ext cx="13860333" cy="2240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17280"/>
              </a:lnSpc>
              <a:spcBef>
                <a:spcPct val="0"/>
              </a:spcBef>
            </a:pPr>
            <a:r>
              <a:rPr lang="en-US" sz="15000" b="1" spc="-431" dirty="0">
                <a:latin typeface="Papyrus" panose="03070502060502030205" pitchFamily="66" charset="0"/>
                <a:ea typeface="Georgia Pro Light"/>
                <a:cs typeface="Times New Roman" panose="02020603050405020304" pitchFamily="18" charset="0"/>
                <a:sym typeface="Georgia Pro Light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8760188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Custom 78">
      <a:dk1>
        <a:srgbClr val="40263F"/>
      </a:dk1>
      <a:lt1>
        <a:sysClr val="window" lastClr="FFFFFF"/>
      </a:lt1>
      <a:dk2>
        <a:srgbClr val="D4C9BE"/>
      </a:dk2>
      <a:lt2>
        <a:srgbClr val="D4C9BE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913DB040-6816-4415-960D-8178C78575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3593</TotalTime>
  <Words>450</Words>
  <Application>Microsoft Office PowerPoint</Application>
  <PresentationFormat>Custom</PresentationFormat>
  <Paragraphs>121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Papyrus</vt:lpstr>
      <vt:lpstr>MS Mincho</vt:lpstr>
      <vt:lpstr>Georgia Pro Light</vt:lpstr>
      <vt:lpstr>Calibri</vt:lpstr>
      <vt:lpstr>Georgia Pro</vt:lpstr>
      <vt:lpstr>Arial</vt:lpstr>
      <vt:lpstr>Century Gothic</vt:lpstr>
      <vt:lpstr>Times New Roman</vt:lpstr>
      <vt:lpstr>Nunito Sans</vt:lpstr>
      <vt:lpstr>Savon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Simple Marketing Plan Slides</dc:title>
  <dc:creator>msi Pc</dc:creator>
  <cp:lastModifiedBy>internet1</cp:lastModifiedBy>
  <cp:revision>83</cp:revision>
  <dcterms:created xsi:type="dcterms:W3CDTF">2006-08-16T00:00:00Z</dcterms:created>
  <dcterms:modified xsi:type="dcterms:W3CDTF">2026-05-13T06:58:56Z</dcterms:modified>
  <dc:identifier>DAGwcJkKrXo</dc:identifier>
</cp:coreProperties>
</file>