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64" r:id="rId5"/>
    <p:sldId id="265" r:id="rId6"/>
    <p:sldId id="271" r:id="rId7"/>
    <p:sldId id="266" r:id="rId8"/>
    <p:sldId id="267" r:id="rId9"/>
    <p:sldId id="272" r:id="rId10"/>
    <p:sldId id="268" r:id="rId11"/>
    <p:sldId id="269" r:id="rId12"/>
    <p:sldId id="270" r:id="rId13"/>
    <p:sldId id="259" r:id="rId14"/>
    <p:sldId id="260" r:id="rId15"/>
    <p:sldId id="261" r:id="rId16"/>
    <p:sldId id="262" r:id="rId17"/>
    <p:sldId id="263" r:id="rId18"/>
  </p:sldIdLst>
  <p:sldSz cx="12192000" cy="6858000"/>
  <p:notesSz cx="6858000" cy="9144000"/>
  <p:defaultTextStyle>
    <a:defPPr>
      <a:defRPr lang="prs-AF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anet" initials="R" lastIdx="2" clrIdx="0">
    <p:extLst>
      <p:ext uri="{19B8F6BF-5375-455C-9EA6-DF929625EA0E}">
        <p15:presenceInfo xmlns:p15="http://schemas.microsoft.com/office/powerpoint/2012/main" userId="Rayane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1" d="100"/>
          <a:sy n="81" d="100"/>
        </p:scale>
        <p:origin x="3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2-23T19:03:32.003" idx="1">
    <p:pos x="3618" y="1907"/>
    <p:text/>
    <p:extLst>
      <p:ext uri="{C676402C-5697-4E1C-873F-D02D1690AC5C}">
        <p15:threadingInfo xmlns:p15="http://schemas.microsoft.com/office/powerpoint/2012/main" timeZoneBias="-210"/>
      </p:ext>
    </p:extLst>
  </p:cm>
  <p:cm authorId="1" dt="2026-02-23T19:04:27.949" idx="2">
    <p:pos x="3618" y="2043"/>
    <p:text>insert</p:text>
    <p:extLst>
      <p:ext uri="{C676402C-5697-4E1C-873F-D02D1690AC5C}">
        <p15:threadingInfo xmlns:p15="http://schemas.microsoft.com/office/powerpoint/2012/main" timeZoneBias="-210">
          <p15:parentCm authorId="1" idx="1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prs-AF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FEA0412-49FB-4EF8-84F5-44D3C6EB42C0}" type="datetimeFigureOut">
              <a:rPr lang="prs-AF" smtClean="0"/>
              <a:t>2026/2/25</a:t>
            </a:fld>
            <a:endParaRPr lang="prs-AF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prs-AF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rs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prs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9058AD4-9B80-4C48-BE79-37D8A37A4038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2836015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058AD4-9B80-4C48-BE79-37D8A37A4038}" type="slidenum">
              <a:rPr lang="prs-AF" smtClean="0"/>
              <a:t>1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1775944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2B444-338A-41F5-ABFA-1F71D4A0EAAD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217088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B3CC1-FCCD-4799-AC94-B274BA6EFAC7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673396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FDE78-0F54-4821-B1D7-7B50F84ECA62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1226954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E375F-5866-4823-AC8D-7D73F1008D3B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250834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B6C41-96DC-4B3E-84A0-F70BEE6D3573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4205105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B1CFE-D050-4FA9-B474-E6D459A3F66C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1174767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F086-538A-465A-BCBA-383579BB17AC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470925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9169F-1E02-411E-8027-B4F1AD135712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829219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ADAFE-3DEF-41F2-9B0D-96ABE64D4FE9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736699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3552-2D41-4C56-98C5-3FABB20A57F6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20009415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3552-2D41-4C56-98C5-3FABB20A57F6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167880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3552-2D41-4C56-98C5-3FABB20A57F6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426307847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3552-2D41-4C56-98C5-3FABB20A57F6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903783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C3552-2D41-4C56-98C5-3FABB20A57F6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122383572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68611-DB1D-41D4-9033-53D3EB718531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1161960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18DF2-3E4A-433A-A76E-10AAE449A2BB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1409506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C3552-2D41-4C56-98C5-3FABB20A57F6}" type="datetime8">
              <a:rPr lang="prs-AF" smtClean="0"/>
              <a:t>2026/2/25 10:08 سهار</a:t>
            </a:fld>
            <a:endParaRPr lang="prs-AF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rs-AF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AE05CCF-21D9-44C9-96BC-D8D4B3EF2B3B}" type="slidenum">
              <a:rPr lang="prs-AF" smtClean="0"/>
              <a:t>‹#›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943677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1693"/>
            <a:ext cx="9144000" cy="8001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Adequacy of the airway should be considered in four aspects</a:t>
            </a:r>
            <a:endParaRPr lang="prs-AF" sz="24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43100"/>
            <a:ext cx="9144000" cy="4501662"/>
          </a:xfrm>
        </p:spPr>
        <p:txBody>
          <a:bodyPr>
            <a:normAutofit lnSpcReduction="10000"/>
          </a:bodyPr>
          <a:lstStyle/>
          <a:p>
            <a:pPr marL="342900" indent="-342900" algn="l" rtl="0">
              <a:buFont typeface="+mj-lt"/>
              <a:buAutoNum type="arabicParenR"/>
            </a:pPr>
            <a:r>
              <a:rPr lang="en-US" sz="1600" dirty="0" smtClean="0">
                <a:solidFill>
                  <a:srgbClr val="FF0000"/>
                </a:solidFill>
              </a:rPr>
              <a:t> Patency</a:t>
            </a:r>
            <a:r>
              <a:rPr lang="en-US" sz="1400" dirty="0" smtClean="0">
                <a:solidFill>
                  <a:srgbClr val="FF0000"/>
                </a:solidFill>
              </a:rPr>
              <a:t>: </a:t>
            </a:r>
            <a:r>
              <a:rPr lang="en-US" sz="1400" dirty="0" smtClean="0"/>
              <a:t> Partial or complete obstruction compromises ventilation of the lungs and likewise gas exchange.</a:t>
            </a:r>
          </a:p>
          <a:p>
            <a:pPr marL="342900" indent="-342900" algn="l" rtl="0">
              <a:buFont typeface="+mj-lt"/>
              <a:buAutoNum type="arabicParenR"/>
            </a:pPr>
            <a:endParaRPr lang="en-US" sz="1600" dirty="0"/>
          </a:p>
          <a:p>
            <a:pPr marL="342900" indent="-342900" algn="l" rtl="0">
              <a:buFont typeface="+mj-lt"/>
              <a:buAutoNum type="arabicParenR"/>
            </a:pPr>
            <a:endParaRPr lang="en-US" sz="1600" dirty="0" smtClean="0"/>
          </a:p>
          <a:p>
            <a:pPr marL="342900" indent="-342900" algn="l" rtl="0">
              <a:buFont typeface="+mj-lt"/>
              <a:buAutoNum type="arabicParenR"/>
            </a:pPr>
            <a:r>
              <a:rPr lang="en-US" sz="1600" dirty="0" smtClean="0">
                <a:solidFill>
                  <a:srgbClr val="FF0000"/>
                </a:solidFill>
              </a:rPr>
              <a:t> Protective reflexes</a:t>
            </a:r>
            <a:r>
              <a:rPr lang="en-US" sz="1400" dirty="0" smtClean="0">
                <a:solidFill>
                  <a:srgbClr val="FF0000"/>
                </a:solidFill>
              </a:rPr>
              <a:t>:  </a:t>
            </a:r>
            <a:r>
              <a:rPr lang="en-US" sz="1400" dirty="0" smtClean="0"/>
              <a:t>These reflexes help maintain patency and  prevent aspiration of material into the lower airways</a:t>
            </a:r>
          </a:p>
          <a:p>
            <a:pPr marL="342900" indent="-342900" algn="l" rtl="0">
              <a:buFont typeface="+mj-lt"/>
              <a:buAutoNum type="arabicParenR"/>
            </a:pPr>
            <a:endParaRPr lang="en-US" sz="1600" dirty="0" smtClean="0"/>
          </a:p>
          <a:p>
            <a:pPr marL="342900" indent="-342900" algn="l" rtl="0">
              <a:buFont typeface="+mj-lt"/>
              <a:buAutoNum type="arabicParenR"/>
            </a:pPr>
            <a:endParaRPr lang="en-US" sz="1600" dirty="0"/>
          </a:p>
          <a:p>
            <a:pPr marL="342900" indent="-342900" algn="l" rtl="0">
              <a:buFont typeface="+mj-lt"/>
              <a:buAutoNum type="arabicParenR"/>
            </a:pPr>
            <a:r>
              <a:rPr lang="en-US" sz="1600" dirty="0" smtClean="0">
                <a:solidFill>
                  <a:srgbClr val="FF0000"/>
                </a:solidFill>
              </a:rPr>
              <a:t> Inspired oxygen concentration: </a:t>
            </a:r>
            <a:r>
              <a:rPr lang="en-US" sz="1600" dirty="0" smtClean="0"/>
              <a:t> </a:t>
            </a:r>
            <a:r>
              <a:rPr lang="en-US" sz="1400" dirty="0" smtClean="0"/>
              <a:t>Gas entering the pulmonary alveoli  must have an appropriate oxygen concentration.</a:t>
            </a:r>
          </a:p>
          <a:p>
            <a:pPr marL="342900" indent="-342900" algn="l" rtl="0">
              <a:buFont typeface="+mj-lt"/>
              <a:buAutoNum type="arabicParenR"/>
            </a:pPr>
            <a:endParaRPr lang="en-US" sz="1600" dirty="0" smtClean="0"/>
          </a:p>
          <a:p>
            <a:pPr marL="342900" indent="-342900" algn="l" rtl="0">
              <a:buFont typeface="+mj-lt"/>
              <a:buAutoNum type="arabicParenR"/>
            </a:pPr>
            <a:endParaRPr lang="en-US" sz="1600" dirty="0"/>
          </a:p>
          <a:p>
            <a:pPr marL="342900" indent="-342900" algn="l" rtl="0">
              <a:buFont typeface="+mj-lt"/>
              <a:buAutoNum type="arabicParenR"/>
            </a:pPr>
            <a:r>
              <a:rPr lang="en-US" sz="1600" dirty="0" smtClean="0">
                <a:solidFill>
                  <a:srgbClr val="FF0000"/>
                </a:solidFill>
              </a:rPr>
              <a:t> Respiratory drive:  </a:t>
            </a:r>
            <a:r>
              <a:rPr lang="en-US" sz="1400" dirty="0" smtClean="0"/>
              <a:t>A patent, secure airway is of little benefit  without the movement of gas between the atmosphere and the  pulmonary alveoli. This is achieved by the processes of inspiration  and expiration</a:t>
            </a:r>
          </a:p>
          <a:p>
            <a:pPr algn="l" rtl="0"/>
            <a:endParaRPr lang="prs-AF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1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32338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>
                <a:solidFill>
                  <a:srgbClr val="FF0000"/>
                </a:solidFill>
              </a:rPr>
              <a:t>Patency</a:t>
            </a:r>
            <a:endParaRPr lang="prs-AF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sz="1600" dirty="0" smtClean="0"/>
              <a:t>Airway obstruction is </a:t>
            </a:r>
            <a:r>
              <a:rPr lang="en-US" sz="1600" dirty="0" smtClean="0">
                <a:solidFill>
                  <a:srgbClr val="FF0000"/>
                </a:solidFill>
              </a:rPr>
              <a:t>most frequently </a:t>
            </a:r>
            <a:r>
              <a:rPr lang="en-US" sz="1600" dirty="0" smtClean="0"/>
              <a:t>due to reduced muscle tone.</a:t>
            </a:r>
          </a:p>
          <a:p>
            <a:pPr algn="l" rtl="0"/>
            <a:endParaRPr lang="en-US" sz="1600" dirty="0" smtClean="0"/>
          </a:p>
          <a:p>
            <a:pPr algn="l" rtl="0"/>
            <a:endParaRPr lang="en-US" sz="1600" dirty="0"/>
          </a:p>
          <a:p>
            <a:pPr algn="l" rtl="0"/>
            <a:endParaRPr lang="en-US" sz="1600" dirty="0" smtClean="0"/>
          </a:p>
          <a:p>
            <a:pPr algn="l" rtl="0"/>
            <a:endParaRPr lang="en-US" sz="1600" dirty="0"/>
          </a:p>
          <a:p>
            <a:pPr algn="l" rtl="0"/>
            <a:r>
              <a:rPr lang="en-US" sz="1600" dirty="0" smtClean="0"/>
              <a:t>Other causes include the presence of </a:t>
            </a:r>
            <a:r>
              <a:rPr lang="en-US" sz="1600" dirty="0" smtClean="0">
                <a:solidFill>
                  <a:srgbClr val="FF0000"/>
                </a:solidFill>
              </a:rPr>
              <a:t>blood, mucus, vomitus, or  a foreign body </a:t>
            </a:r>
            <a:r>
              <a:rPr lang="en-US" sz="1600" dirty="0" smtClean="0"/>
              <a:t>in the lumen of the airway.</a:t>
            </a:r>
          </a:p>
          <a:p>
            <a:pPr algn="l" rtl="0"/>
            <a:endParaRPr lang="en-US" sz="1600" dirty="0" smtClean="0"/>
          </a:p>
          <a:p>
            <a:pPr algn="l" rtl="0"/>
            <a:endParaRPr lang="en-US" sz="1600" dirty="0"/>
          </a:p>
          <a:p>
            <a:pPr algn="l" rtl="0"/>
            <a:endParaRPr lang="en-US" sz="1600" dirty="0" smtClean="0"/>
          </a:p>
          <a:p>
            <a:pPr algn="l" rtl="0"/>
            <a:endParaRPr lang="en-US" sz="1600" dirty="0"/>
          </a:p>
          <a:p>
            <a:pPr algn="l" rtl="0"/>
            <a:r>
              <a:rPr lang="en-US" sz="1600" dirty="0" smtClean="0">
                <a:solidFill>
                  <a:srgbClr val="FF0000"/>
                </a:solidFill>
              </a:rPr>
              <a:t>edema, inflammation,  swelling, </a:t>
            </a:r>
            <a:r>
              <a:rPr lang="en-US" sz="1600" dirty="0" smtClean="0"/>
              <a:t>or enlargement of the tissues  lining or adjacent to the  airway.</a:t>
            </a:r>
            <a:endParaRPr lang="prs-AF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2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278980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5652"/>
          </a:xfrm>
        </p:spPr>
        <p:txBody>
          <a:bodyPr>
            <a:normAutofit/>
          </a:bodyPr>
          <a:lstStyle/>
          <a:p>
            <a:pPr algn="ctr" rtl="0"/>
            <a:r>
              <a:rPr lang="en-US" sz="2400" dirty="0" smtClean="0">
                <a:solidFill>
                  <a:srgbClr val="FF0000"/>
                </a:solidFill>
              </a:rPr>
              <a:t>Difficult Airway</a:t>
            </a:r>
            <a:endParaRPr lang="prs-AF" sz="2400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3246" y="1204546"/>
            <a:ext cx="8044961" cy="529296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3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126573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sz="3600" dirty="0" smtClean="0">
                <a:solidFill>
                  <a:srgbClr val="FF0000"/>
                </a:solidFill>
              </a:rPr>
              <a:t>Trauma and the Airway</a:t>
            </a:r>
            <a:endParaRPr lang="prs-AF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1600" dirty="0" smtClean="0"/>
              <a:t>Approximately </a:t>
            </a:r>
            <a:r>
              <a:rPr lang="en-US" sz="1600" dirty="0" smtClean="0">
                <a:solidFill>
                  <a:srgbClr val="FF0000"/>
                </a:solidFill>
              </a:rPr>
              <a:t>15% of severely injured </a:t>
            </a:r>
            <a:r>
              <a:rPr lang="en-US" sz="1600" dirty="0" smtClean="0"/>
              <a:t>patients  have maxillofacial</a:t>
            </a:r>
          </a:p>
          <a:p>
            <a:pPr algn="l" rtl="0"/>
            <a:endParaRPr lang="en-US" dirty="0" smtClean="0"/>
          </a:p>
          <a:p>
            <a:pPr marL="0" indent="0" algn="l" rtl="0">
              <a:buNone/>
            </a:pPr>
            <a:endParaRPr lang="en-US" dirty="0"/>
          </a:p>
          <a:p>
            <a:pPr algn="l" rtl="0"/>
            <a:r>
              <a:rPr lang="en-US" sz="1600" dirty="0" smtClean="0">
                <a:solidFill>
                  <a:srgbClr val="FF0000"/>
                </a:solidFill>
              </a:rPr>
              <a:t>5% to 10% of patients with  blunt </a:t>
            </a:r>
            <a:r>
              <a:rPr lang="en-US" sz="1600" dirty="0" smtClean="0"/>
              <a:t>trauma have an associated cervical spine injury (often associated with head injury)</a:t>
            </a:r>
          </a:p>
          <a:p>
            <a:pPr algn="l" rtl="0"/>
            <a:endParaRPr lang="en-US" sz="1600" dirty="0" smtClean="0"/>
          </a:p>
          <a:p>
            <a:pPr algn="l" rtl="0"/>
            <a:endParaRPr lang="en-US" sz="1600" dirty="0"/>
          </a:p>
          <a:p>
            <a:pPr algn="l" rtl="0"/>
            <a:endParaRPr lang="en-US" sz="1600" dirty="0"/>
          </a:p>
          <a:p>
            <a:pPr algn="l" rtl="0"/>
            <a:r>
              <a:rPr lang="en-US" sz="1600" dirty="0" smtClean="0">
                <a:solidFill>
                  <a:srgbClr val="FF0000"/>
                </a:solidFill>
              </a:rPr>
              <a:t>Postoperative bleeding </a:t>
            </a:r>
            <a:r>
              <a:rPr lang="en-US" sz="1600" dirty="0" smtClean="0"/>
              <a:t>after  operations to the neck (thyroid gland, carotid, larynx) may compress  or </a:t>
            </a:r>
            <a:r>
              <a:rPr lang="en-US" sz="1600" dirty="0" smtClean="0">
                <a:solidFill>
                  <a:srgbClr val="FF0000"/>
                </a:solidFill>
              </a:rPr>
              <a:t>displace the airway</a:t>
            </a:r>
            <a:r>
              <a:rPr lang="en-US" sz="1600" dirty="0" smtClean="0"/>
              <a:t>, leading to difficulty in intubation.</a:t>
            </a:r>
            <a:endParaRPr lang="prs-AF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4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75414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Tracheostomy</a:t>
            </a:r>
            <a:endParaRPr lang="prs-AF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1600" dirty="0" smtClean="0"/>
              <a:t>A tracheostomy is an opening in the trachea—usually between  the </a:t>
            </a:r>
            <a:r>
              <a:rPr lang="en-US" sz="1600" dirty="0" smtClean="0">
                <a:solidFill>
                  <a:srgbClr val="FF0000"/>
                </a:solidFill>
              </a:rPr>
              <a:t>second and third </a:t>
            </a:r>
            <a:r>
              <a:rPr lang="en-US" sz="1600" dirty="0" smtClean="0"/>
              <a:t>tracheal rings</a:t>
            </a:r>
          </a:p>
          <a:p>
            <a:pPr algn="l" rtl="0"/>
            <a:endParaRPr lang="en-US" sz="1600" dirty="0"/>
          </a:p>
          <a:p>
            <a:pPr algn="l" rtl="0"/>
            <a:endParaRPr lang="en-US" sz="1600" dirty="0" smtClean="0"/>
          </a:p>
          <a:p>
            <a:pPr algn="l" rtl="0"/>
            <a:endParaRPr lang="en-US" sz="1600" dirty="0"/>
          </a:p>
          <a:p>
            <a:pPr algn="l" rtl="0"/>
            <a:endParaRPr lang="en-US" sz="1600" dirty="0" smtClean="0"/>
          </a:p>
          <a:p>
            <a:pPr algn="l" rtl="0"/>
            <a:endParaRPr lang="en-US" sz="1600" dirty="0"/>
          </a:p>
          <a:p>
            <a:pPr marL="0" indent="0" algn="l" rtl="0">
              <a:buNone/>
            </a:pPr>
            <a:endParaRPr lang="en-US" sz="1600" dirty="0" smtClean="0"/>
          </a:p>
          <a:p>
            <a:pPr algn="l" rtl="0"/>
            <a:r>
              <a:rPr lang="en-US" sz="1600" dirty="0" smtClean="0"/>
              <a:t>that may  be created </a:t>
            </a:r>
            <a:r>
              <a:rPr lang="en-US" sz="1600" dirty="0" smtClean="0">
                <a:solidFill>
                  <a:srgbClr val="FF0000"/>
                </a:solidFill>
              </a:rPr>
              <a:t>surgically </a:t>
            </a:r>
            <a:r>
              <a:rPr lang="en-US" sz="1600" dirty="0" smtClean="0"/>
              <a:t>or made </a:t>
            </a:r>
            <a:r>
              <a:rPr lang="en-US" sz="1600" dirty="0" smtClean="0">
                <a:solidFill>
                  <a:srgbClr val="FF0000"/>
                </a:solidFill>
              </a:rPr>
              <a:t>percutaneously</a:t>
            </a:r>
            <a:r>
              <a:rPr lang="en-US" sz="1600" dirty="0" smtClean="0"/>
              <a:t> (PDT)</a:t>
            </a:r>
            <a:endParaRPr lang="prs-AF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5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47973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rs-AF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6155" y="764931"/>
            <a:ext cx="3122280" cy="544720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6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77920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rs-AF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4355" y="844061"/>
            <a:ext cx="8713176" cy="508195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7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64900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2856"/>
            <a:ext cx="10515600" cy="1325563"/>
          </a:xfrm>
        </p:spPr>
        <p:txBody>
          <a:bodyPr/>
          <a:lstStyle/>
          <a:p>
            <a:endParaRPr lang="prs-AF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7592" y="1318846"/>
            <a:ext cx="7816362" cy="444481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8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48454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rs-AF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1799" y="1002323"/>
            <a:ext cx="6084277" cy="456128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9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021611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Tracheostomy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displaced </a:t>
            </a:r>
            <a:endParaRPr lang="prs-AF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/>
              <a:t>Tracheostomy tubes may be displaced from the lumen :</a:t>
            </a:r>
            <a:r>
              <a:rPr lang="en-US" dirty="0" smtClean="0"/>
              <a:t> </a:t>
            </a:r>
            <a:endParaRPr lang="en-US" dirty="0"/>
          </a:p>
          <a:p>
            <a:pPr marL="0" indent="0" algn="l" rtl="0">
              <a:buNone/>
            </a:pPr>
            <a:r>
              <a:rPr lang="en-US" sz="2400" dirty="0"/>
              <a:t>(</a:t>
            </a:r>
            <a:r>
              <a:rPr lang="en-US" sz="2400" dirty="0" smtClean="0"/>
              <a:t>trachea </a:t>
            </a:r>
            <a:r>
              <a:rPr lang="en-US" sz="2400" dirty="0"/>
              <a:t>but </a:t>
            </a:r>
            <a:r>
              <a:rPr lang="en-US" sz="2400" dirty="0">
                <a:solidFill>
                  <a:srgbClr val="FF0000"/>
                </a:solidFill>
              </a:rPr>
              <a:t>appear to be normal </a:t>
            </a:r>
            <a:r>
              <a:rPr lang="en-US" sz="2400" dirty="0"/>
              <a:t>when viewed externally</a:t>
            </a:r>
            <a:r>
              <a:rPr lang="en-US" sz="2400" dirty="0" smtClean="0"/>
              <a:t>.)</a:t>
            </a:r>
          </a:p>
          <a:p>
            <a:pPr marL="0" indent="0" algn="l" rtl="0">
              <a:buNone/>
            </a:pPr>
            <a:r>
              <a:rPr lang="en-US" sz="2400" dirty="0" smtClean="0"/>
              <a:t> </a:t>
            </a:r>
          </a:p>
          <a:p>
            <a:pPr algn="l" rtl="0"/>
            <a:r>
              <a:rPr lang="en-US" sz="1600" dirty="0" smtClean="0"/>
              <a:t>Difficulty with breathing</a:t>
            </a:r>
          </a:p>
          <a:p>
            <a:pPr algn="l" rtl="0"/>
            <a:r>
              <a:rPr lang="en-US" sz="1600" dirty="0"/>
              <a:t>Difficulty with Ventilation</a:t>
            </a:r>
            <a:endParaRPr lang="en-US" sz="1600" dirty="0" smtClean="0"/>
          </a:p>
          <a:p>
            <a:pPr algn="l" rtl="0"/>
            <a:r>
              <a:rPr lang="en-US" sz="1600" dirty="0" smtClean="0"/>
              <a:t>Difficulty tracheal suctioning</a:t>
            </a:r>
          </a:p>
          <a:p>
            <a:pPr algn="l" rtl="0"/>
            <a:r>
              <a:rPr lang="en-US" sz="1600" dirty="0" smtClean="0"/>
              <a:t>presence of </a:t>
            </a:r>
            <a:r>
              <a:rPr lang="en-US" sz="1600" dirty="0"/>
              <a:t>a </a:t>
            </a:r>
            <a:r>
              <a:rPr lang="en-US" sz="1600" dirty="0" smtClean="0"/>
              <a:t>pneumothorax </a:t>
            </a:r>
            <a:r>
              <a:rPr lang="en-US" sz="1600" dirty="0" err="1" smtClean="0"/>
              <a:t>pneumomediastinum</a:t>
            </a:r>
            <a:endParaRPr lang="en-US" sz="1600" dirty="0" smtClean="0"/>
          </a:p>
          <a:p>
            <a:pPr algn="l" rtl="0"/>
            <a:r>
              <a:rPr lang="en-US" sz="1600" dirty="0" smtClean="0"/>
              <a:t> </a:t>
            </a:r>
            <a:r>
              <a:rPr lang="en-US" sz="1600" dirty="0"/>
              <a:t>surgical emphysema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10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290868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rs-AF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6915" y="571501"/>
            <a:ext cx="8730762" cy="520645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11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157664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rs-AF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9908" y="1055077"/>
            <a:ext cx="10333892" cy="41274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12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21427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rs-AF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641838"/>
            <a:ext cx="9993923" cy="553512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13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205396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821"/>
          </a:xfrm>
        </p:spPr>
        <p:txBody>
          <a:bodyPr>
            <a:normAutofit/>
          </a:bodyPr>
          <a:lstStyle/>
          <a:p>
            <a:pPr algn="ctr"/>
            <a:r>
              <a:rPr lang="fa-IR" sz="2800" dirty="0" smtClean="0"/>
              <a:t>مراقبت از تراکوستومی</a:t>
            </a:r>
            <a:endParaRPr lang="prs-AF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50830" y="1116623"/>
            <a:ext cx="8387861" cy="506034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14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111514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rs-AF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7738" y="615462"/>
            <a:ext cx="8713177" cy="556150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15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2116476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62" y="391502"/>
            <a:ext cx="10515600" cy="1325563"/>
          </a:xfrm>
        </p:spPr>
        <p:txBody>
          <a:bodyPr/>
          <a:lstStyle/>
          <a:p>
            <a:endParaRPr lang="prs-AF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5031" y="518746"/>
            <a:ext cx="9574823" cy="565821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16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659573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rs-AF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500" y="509954"/>
            <a:ext cx="9639300" cy="5667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5CCF-21D9-44C9-96BC-D8D4B3EF2B3B}" type="slidenum">
              <a:rPr lang="prs-AF" smtClean="0"/>
              <a:t>17</a:t>
            </a:fld>
            <a:endParaRPr lang="prs-AF"/>
          </a:p>
        </p:txBody>
      </p:sp>
    </p:spTree>
    <p:extLst>
      <p:ext uri="{BB962C8B-B14F-4D97-AF65-F5344CB8AC3E}">
        <p14:creationId xmlns:p14="http://schemas.microsoft.com/office/powerpoint/2010/main" val="3235110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418</TotalTime>
  <Words>305</Words>
  <Application>Microsoft Office PowerPoint</Application>
  <PresentationFormat>Widescreen</PresentationFormat>
  <Paragraphs>70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Tahoma</vt:lpstr>
      <vt:lpstr>Trebuchet MS</vt:lpstr>
      <vt:lpstr>Wingdings 3</vt:lpstr>
      <vt:lpstr>Facet</vt:lpstr>
      <vt:lpstr>Adequacy of the airway should be considered in four aspects</vt:lpstr>
      <vt:lpstr>Patency</vt:lpstr>
      <vt:lpstr>Difficult Airway</vt:lpstr>
      <vt:lpstr>Trauma and the Airway</vt:lpstr>
      <vt:lpstr>Tracheostomy</vt:lpstr>
      <vt:lpstr>PowerPoint Presentation</vt:lpstr>
      <vt:lpstr>PowerPoint Presentation</vt:lpstr>
      <vt:lpstr>PowerPoint Presentation</vt:lpstr>
      <vt:lpstr>PowerPoint Presentation</vt:lpstr>
      <vt:lpstr>Tracheostomy  displaced </vt:lpstr>
      <vt:lpstr>PowerPoint Presentation</vt:lpstr>
      <vt:lpstr>PowerPoint Presentation</vt:lpstr>
      <vt:lpstr>PowerPoint Presentation</vt:lpstr>
      <vt:lpstr>مراقبت از تراکوستومی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Adequacy of the airway should be considered in four aspects</dc:title>
  <dc:creator>Rayanet</dc:creator>
  <cp:lastModifiedBy>internet1</cp:lastModifiedBy>
  <cp:revision>26</cp:revision>
  <dcterms:created xsi:type="dcterms:W3CDTF">2026-02-22T15:08:06Z</dcterms:created>
  <dcterms:modified xsi:type="dcterms:W3CDTF">2026-02-25T07:03:48Z</dcterms:modified>
</cp:coreProperties>
</file>