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5" r:id="rId3"/>
    <p:sldId id="296" r:id="rId4"/>
    <p:sldId id="297" r:id="rId5"/>
    <p:sldId id="298" r:id="rId6"/>
    <p:sldId id="299" r:id="rId7"/>
    <p:sldId id="257" r:id="rId8"/>
    <p:sldId id="258" r:id="rId9"/>
    <p:sldId id="259" r:id="rId10"/>
    <p:sldId id="260" r:id="rId11"/>
    <p:sldId id="261" r:id="rId12"/>
    <p:sldId id="284" r:id="rId13"/>
    <p:sldId id="285" r:id="rId14"/>
    <p:sldId id="286" r:id="rId15"/>
    <p:sldId id="300" r:id="rId16"/>
    <p:sldId id="262" r:id="rId17"/>
    <p:sldId id="263" r:id="rId18"/>
    <p:sldId id="264" r:id="rId19"/>
    <p:sldId id="265" r:id="rId20"/>
    <p:sldId id="301" r:id="rId21"/>
    <p:sldId id="287" r:id="rId22"/>
    <p:sldId id="266" r:id="rId23"/>
    <p:sldId id="267" r:id="rId24"/>
    <p:sldId id="268" r:id="rId25"/>
    <p:sldId id="280" r:id="rId26"/>
    <p:sldId id="288" r:id="rId27"/>
    <p:sldId id="270" r:id="rId28"/>
    <p:sldId id="271" r:id="rId29"/>
    <p:sldId id="289" r:id="rId30"/>
    <p:sldId id="290" r:id="rId31"/>
    <p:sldId id="291" r:id="rId32"/>
    <p:sldId id="292" r:id="rId33"/>
    <p:sldId id="293" r:id="rId34"/>
    <p:sldId id="294" r:id="rId35"/>
    <p:sldId id="275" r:id="rId36"/>
    <p:sldId id="281" r:id="rId37"/>
    <p:sldId id="282" r:id="rId38"/>
    <p:sldId id="283" r:id="rId39"/>
    <p:sldId id="277" r:id="rId40"/>
    <p:sldId id="278" r:id="rId41"/>
    <p:sldId id="279" r:id="rId42"/>
  </p:sldIdLst>
  <p:sldSz cx="12192000" cy="6858000"/>
  <p:notesSz cx="6858000" cy="9144000"/>
  <p:defaultTextStyle>
    <a:defPPr>
      <a:defRPr lang="fa-I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3F6E3-85E2-4552-8E43-553F6A35F6F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a-IR"/>
          </a:p>
        </p:txBody>
      </p:sp>
      <p:sp>
        <p:nvSpPr>
          <p:cNvPr id="3" name="Subtitle 2">
            <a:extLst>
              <a:ext uri="{FF2B5EF4-FFF2-40B4-BE49-F238E27FC236}">
                <a16:creationId xmlns:a16="http://schemas.microsoft.com/office/drawing/2014/main" id="{E23E8DBE-382A-4804-9758-4E764E2910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a-IR"/>
          </a:p>
        </p:txBody>
      </p:sp>
      <p:sp>
        <p:nvSpPr>
          <p:cNvPr id="4" name="Date Placeholder 3">
            <a:extLst>
              <a:ext uri="{FF2B5EF4-FFF2-40B4-BE49-F238E27FC236}">
                <a16:creationId xmlns:a16="http://schemas.microsoft.com/office/drawing/2014/main" id="{EB92CDB3-5662-42A0-8CB3-95C76CD664EE}"/>
              </a:ext>
            </a:extLst>
          </p:cNvPr>
          <p:cNvSpPr>
            <a:spLocks noGrp="1"/>
          </p:cNvSpPr>
          <p:nvPr>
            <p:ph type="dt" sz="half" idx="10"/>
          </p:nvPr>
        </p:nvSpPr>
        <p:spPr/>
        <p:txBody>
          <a:bodyPr/>
          <a:lstStyle/>
          <a:p>
            <a:fld id="{7E946167-AF73-4324-8CCC-27EE4778590E}" type="datetimeFigureOut">
              <a:rPr lang="fa-IR" smtClean="0"/>
              <a:t>04/12/1447</a:t>
            </a:fld>
            <a:endParaRPr lang="fa-IR"/>
          </a:p>
        </p:txBody>
      </p:sp>
      <p:sp>
        <p:nvSpPr>
          <p:cNvPr id="5" name="Footer Placeholder 4">
            <a:extLst>
              <a:ext uri="{FF2B5EF4-FFF2-40B4-BE49-F238E27FC236}">
                <a16:creationId xmlns:a16="http://schemas.microsoft.com/office/drawing/2014/main" id="{EE348E0B-754A-4047-A78D-B1732B670C96}"/>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id="{16DF8433-7625-41AA-957B-875DA2F6C75A}"/>
              </a:ext>
            </a:extLst>
          </p:cNvPr>
          <p:cNvSpPr>
            <a:spLocks noGrp="1"/>
          </p:cNvSpPr>
          <p:nvPr>
            <p:ph type="sldNum" sz="quarter" idx="12"/>
          </p:nvPr>
        </p:nvSpPr>
        <p:spPr/>
        <p:txBody>
          <a:bodyPr/>
          <a:lstStyle/>
          <a:p>
            <a:fld id="{FCA3BF0C-543B-4937-A7F3-F91523C72B39}" type="slidenum">
              <a:rPr lang="fa-IR" smtClean="0"/>
              <a:t>‹#›</a:t>
            </a:fld>
            <a:endParaRPr lang="fa-IR"/>
          </a:p>
        </p:txBody>
      </p:sp>
    </p:spTree>
    <p:extLst>
      <p:ext uri="{BB962C8B-B14F-4D97-AF65-F5344CB8AC3E}">
        <p14:creationId xmlns:p14="http://schemas.microsoft.com/office/powerpoint/2010/main" val="644000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51927-4F57-4E00-BAF0-B7F0BB2D3C50}"/>
              </a:ext>
            </a:extLst>
          </p:cNvPr>
          <p:cNvSpPr>
            <a:spLocks noGrp="1"/>
          </p:cNvSpPr>
          <p:nvPr>
            <p:ph type="title"/>
          </p:nvPr>
        </p:nvSpPr>
        <p:spPr/>
        <p:txBody>
          <a:bodyPr/>
          <a:lstStyle/>
          <a:p>
            <a:r>
              <a:rPr lang="en-US"/>
              <a:t>Click to edit Master title style</a:t>
            </a:r>
            <a:endParaRPr lang="fa-IR"/>
          </a:p>
        </p:txBody>
      </p:sp>
      <p:sp>
        <p:nvSpPr>
          <p:cNvPr id="3" name="Content Placeholder 2">
            <a:extLst>
              <a:ext uri="{FF2B5EF4-FFF2-40B4-BE49-F238E27FC236}">
                <a16:creationId xmlns:a16="http://schemas.microsoft.com/office/drawing/2014/main" id="{E4B40229-770C-4EA6-A26D-0B2871DBC79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a:extLst>
              <a:ext uri="{FF2B5EF4-FFF2-40B4-BE49-F238E27FC236}">
                <a16:creationId xmlns:a16="http://schemas.microsoft.com/office/drawing/2014/main" id="{3452CE45-B665-4E64-95A7-0BDCB84D8B8F}"/>
              </a:ext>
            </a:extLst>
          </p:cNvPr>
          <p:cNvSpPr>
            <a:spLocks noGrp="1"/>
          </p:cNvSpPr>
          <p:nvPr>
            <p:ph type="dt" sz="half" idx="10"/>
          </p:nvPr>
        </p:nvSpPr>
        <p:spPr/>
        <p:txBody>
          <a:bodyPr/>
          <a:lstStyle/>
          <a:p>
            <a:fld id="{7E946167-AF73-4324-8CCC-27EE4778590E}" type="datetimeFigureOut">
              <a:rPr lang="fa-IR" smtClean="0"/>
              <a:t>04/12/1447</a:t>
            </a:fld>
            <a:endParaRPr lang="fa-IR"/>
          </a:p>
        </p:txBody>
      </p:sp>
      <p:sp>
        <p:nvSpPr>
          <p:cNvPr id="5" name="Footer Placeholder 4">
            <a:extLst>
              <a:ext uri="{FF2B5EF4-FFF2-40B4-BE49-F238E27FC236}">
                <a16:creationId xmlns:a16="http://schemas.microsoft.com/office/drawing/2014/main" id="{7CBAB033-6362-4FD3-9710-24FB22621C85}"/>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id="{1C69C560-6DDD-4662-BC5C-C55EB4FA479B}"/>
              </a:ext>
            </a:extLst>
          </p:cNvPr>
          <p:cNvSpPr>
            <a:spLocks noGrp="1"/>
          </p:cNvSpPr>
          <p:nvPr>
            <p:ph type="sldNum" sz="quarter" idx="12"/>
          </p:nvPr>
        </p:nvSpPr>
        <p:spPr/>
        <p:txBody>
          <a:bodyPr/>
          <a:lstStyle/>
          <a:p>
            <a:fld id="{FCA3BF0C-543B-4937-A7F3-F91523C72B39}" type="slidenum">
              <a:rPr lang="fa-IR" smtClean="0"/>
              <a:t>‹#›</a:t>
            </a:fld>
            <a:endParaRPr lang="fa-IR"/>
          </a:p>
        </p:txBody>
      </p:sp>
    </p:spTree>
    <p:extLst>
      <p:ext uri="{BB962C8B-B14F-4D97-AF65-F5344CB8AC3E}">
        <p14:creationId xmlns:p14="http://schemas.microsoft.com/office/powerpoint/2010/main" val="3584173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173FC-D658-4566-A9F2-A27B5D0879F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a-IR"/>
          </a:p>
        </p:txBody>
      </p:sp>
      <p:sp>
        <p:nvSpPr>
          <p:cNvPr id="3" name="Text Placeholder 2">
            <a:extLst>
              <a:ext uri="{FF2B5EF4-FFF2-40B4-BE49-F238E27FC236}">
                <a16:creationId xmlns:a16="http://schemas.microsoft.com/office/drawing/2014/main" id="{B07D4194-2277-45DC-80B2-B2E0D37024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E3797E5-0DC4-416D-804D-6C61FB760AB9}"/>
              </a:ext>
            </a:extLst>
          </p:cNvPr>
          <p:cNvSpPr>
            <a:spLocks noGrp="1"/>
          </p:cNvSpPr>
          <p:nvPr>
            <p:ph type="dt" sz="half" idx="10"/>
          </p:nvPr>
        </p:nvSpPr>
        <p:spPr/>
        <p:txBody>
          <a:bodyPr/>
          <a:lstStyle/>
          <a:p>
            <a:fld id="{7E946167-AF73-4324-8CCC-27EE4778590E}" type="datetimeFigureOut">
              <a:rPr lang="fa-IR" smtClean="0"/>
              <a:t>04/12/1447</a:t>
            </a:fld>
            <a:endParaRPr lang="fa-IR"/>
          </a:p>
        </p:txBody>
      </p:sp>
      <p:sp>
        <p:nvSpPr>
          <p:cNvPr id="5" name="Footer Placeholder 4">
            <a:extLst>
              <a:ext uri="{FF2B5EF4-FFF2-40B4-BE49-F238E27FC236}">
                <a16:creationId xmlns:a16="http://schemas.microsoft.com/office/drawing/2014/main" id="{D9C3810B-3207-4D12-8E63-B6B5E42C159E}"/>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id="{F6020B05-D8CB-4117-A631-AC1EEE8AD914}"/>
              </a:ext>
            </a:extLst>
          </p:cNvPr>
          <p:cNvSpPr>
            <a:spLocks noGrp="1"/>
          </p:cNvSpPr>
          <p:nvPr>
            <p:ph type="sldNum" sz="quarter" idx="12"/>
          </p:nvPr>
        </p:nvSpPr>
        <p:spPr/>
        <p:txBody>
          <a:bodyPr/>
          <a:lstStyle/>
          <a:p>
            <a:fld id="{FCA3BF0C-543B-4937-A7F3-F91523C72B39}" type="slidenum">
              <a:rPr lang="fa-IR" smtClean="0"/>
              <a:t>‹#›</a:t>
            </a:fld>
            <a:endParaRPr lang="fa-IR"/>
          </a:p>
        </p:txBody>
      </p:sp>
    </p:spTree>
    <p:extLst>
      <p:ext uri="{BB962C8B-B14F-4D97-AF65-F5344CB8AC3E}">
        <p14:creationId xmlns:p14="http://schemas.microsoft.com/office/powerpoint/2010/main" val="57128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522C3-D308-4C2D-9780-E58B455F0D69}"/>
              </a:ext>
            </a:extLst>
          </p:cNvPr>
          <p:cNvSpPr>
            <a:spLocks noGrp="1"/>
          </p:cNvSpPr>
          <p:nvPr>
            <p:ph type="title"/>
          </p:nvPr>
        </p:nvSpPr>
        <p:spPr/>
        <p:txBody>
          <a:bodyPr/>
          <a:lstStyle/>
          <a:p>
            <a:r>
              <a:rPr lang="en-US"/>
              <a:t>Click to edit Master title style</a:t>
            </a:r>
            <a:endParaRPr lang="fa-IR"/>
          </a:p>
        </p:txBody>
      </p:sp>
      <p:sp>
        <p:nvSpPr>
          <p:cNvPr id="3" name="Content Placeholder 2">
            <a:extLst>
              <a:ext uri="{FF2B5EF4-FFF2-40B4-BE49-F238E27FC236}">
                <a16:creationId xmlns:a16="http://schemas.microsoft.com/office/drawing/2014/main" id="{1E7B961C-A300-4848-92A0-DA33511C9E1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Content Placeholder 3">
            <a:extLst>
              <a:ext uri="{FF2B5EF4-FFF2-40B4-BE49-F238E27FC236}">
                <a16:creationId xmlns:a16="http://schemas.microsoft.com/office/drawing/2014/main" id="{6E744D6A-50D8-4CBB-9375-4E9EDA7E55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5" name="Date Placeholder 4">
            <a:extLst>
              <a:ext uri="{FF2B5EF4-FFF2-40B4-BE49-F238E27FC236}">
                <a16:creationId xmlns:a16="http://schemas.microsoft.com/office/drawing/2014/main" id="{8F2DE9A6-DA14-438C-A898-B14DA6B4505E}"/>
              </a:ext>
            </a:extLst>
          </p:cNvPr>
          <p:cNvSpPr>
            <a:spLocks noGrp="1"/>
          </p:cNvSpPr>
          <p:nvPr>
            <p:ph type="dt" sz="half" idx="10"/>
          </p:nvPr>
        </p:nvSpPr>
        <p:spPr/>
        <p:txBody>
          <a:bodyPr/>
          <a:lstStyle/>
          <a:p>
            <a:fld id="{7E946167-AF73-4324-8CCC-27EE4778590E}" type="datetimeFigureOut">
              <a:rPr lang="fa-IR" smtClean="0"/>
              <a:t>04/12/1447</a:t>
            </a:fld>
            <a:endParaRPr lang="fa-IR"/>
          </a:p>
        </p:txBody>
      </p:sp>
      <p:sp>
        <p:nvSpPr>
          <p:cNvPr id="6" name="Footer Placeholder 5">
            <a:extLst>
              <a:ext uri="{FF2B5EF4-FFF2-40B4-BE49-F238E27FC236}">
                <a16:creationId xmlns:a16="http://schemas.microsoft.com/office/drawing/2014/main" id="{0115C0AA-984F-4667-BEB7-B9667423D350}"/>
              </a:ext>
            </a:extLst>
          </p:cNvPr>
          <p:cNvSpPr>
            <a:spLocks noGrp="1"/>
          </p:cNvSpPr>
          <p:nvPr>
            <p:ph type="ftr" sz="quarter" idx="11"/>
          </p:nvPr>
        </p:nvSpPr>
        <p:spPr/>
        <p:txBody>
          <a:bodyPr/>
          <a:lstStyle/>
          <a:p>
            <a:endParaRPr lang="fa-IR"/>
          </a:p>
        </p:txBody>
      </p:sp>
      <p:sp>
        <p:nvSpPr>
          <p:cNvPr id="7" name="Slide Number Placeholder 6">
            <a:extLst>
              <a:ext uri="{FF2B5EF4-FFF2-40B4-BE49-F238E27FC236}">
                <a16:creationId xmlns:a16="http://schemas.microsoft.com/office/drawing/2014/main" id="{A4C5DC36-769A-4BEE-B3AA-7786ED665D43}"/>
              </a:ext>
            </a:extLst>
          </p:cNvPr>
          <p:cNvSpPr>
            <a:spLocks noGrp="1"/>
          </p:cNvSpPr>
          <p:nvPr>
            <p:ph type="sldNum" sz="quarter" idx="12"/>
          </p:nvPr>
        </p:nvSpPr>
        <p:spPr/>
        <p:txBody>
          <a:bodyPr/>
          <a:lstStyle/>
          <a:p>
            <a:fld id="{FCA3BF0C-543B-4937-A7F3-F91523C72B39}" type="slidenum">
              <a:rPr lang="fa-IR" smtClean="0"/>
              <a:t>‹#›</a:t>
            </a:fld>
            <a:endParaRPr lang="fa-IR"/>
          </a:p>
        </p:txBody>
      </p:sp>
    </p:spTree>
    <p:extLst>
      <p:ext uri="{BB962C8B-B14F-4D97-AF65-F5344CB8AC3E}">
        <p14:creationId xmlns:p14="http://schemas.microsoft.com/office/powerpoint/2010/main" val="31520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817C0-62C6-432C-93D0-AAA6CB727B28}"/>
              </a:ext>
            </a:extLst>
          </p:cNvPr>
          <p:cNvSpPr>
            <a:spLocks noGrp="1"/>
          </p:cNvSpPr>
          <p:nvPr>
            <p:ph type="title"/>
          </p:nvPr>
        </p:nvSpPr>
        <p:spPr>
          <a:xfrm>
            <a:off x="839788" y="365125"/>
            <a:ext cx="10515600" cy="1325563"/>
          </a:xfrm>
        </p:spPr>
        <p:txBody>
          <a:bodyPr/>
          <a:lstStyle/>
          <a:p>
            <a:r>
              <a:rPr lang="en-US"/>
              <a:t>Click to edit Master title style</a:t>
            </a:r>
            <a:endParaRPr lang="fa-IR"/>
          </a:p>
        </p:txBody>
      </p:sp>
      <p:sp>
        <p:nvSpPr>
          <p:cNvPr id="3" name="Text Placeholder 2">
            <a:extLst>
              <a:ext uri="{FF2B5EF4-FFF2-40B4-BE49-F238E27FC236}">
                <a16:creationId xmlns:a16="http://schemas.microsoft.com/office/drawing/2014/main" id="{88EC044B-FB8E-4A8E-B54C-60851998E11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3F9ED23-7BD9-44F3-9250-E723BDDDC9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5" name="Text Placeholder 4">
            <a:extLst>
              <a:ext uri="{FF2B5EF4-FFF2-40B4-BE49-F238E27FC236}">
                <a16:creationId xmlns:a16="http://schemas.microsoft.com/office/drawing/2014/main" id="{67AF64C4-88AE-4566-B5D9-7136F8606A3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0C473EB-B3F2-47D3-9B32-84CE93D5F37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7" name="Date Placeholder 6">
            <a:extLst>
              <a:ext uri="{FF2B5EF4-FFF2-40B4-BE49-F238E27FC236}">
                <a16:creationId xmlns:a16="http://schemas.microsoft.com/office/drawing/2014/main" id="{05E154FA-7FB1-4138-9621-B81BBCB2DEA4}"/>
              </a:ext>
            </a:extLst>
          </p:cNvPr>
          <p:cNvSpPr>
            <a:spLocks noGrp="1"/>
          </p:cNvSpPr>
          <p:nvPr>
            <p:ph type="dt" sz="half" idx="10"/>
          </p:nvPr>
        </p:nvSpPr>
        <p:spPr/>
        <p:txBody>
          <a:bodyPr/>
          <a:lstStyle/>
          <a:p>
            <a:fld id="{7E946167-AF73-4324-8CCC-27EE4778590E}" type="datetimeFigureOut">
              <a:rPr lang="fa-IR" smtClean="0"/>
              <a:t>04/12/1447</a:t>
            </a:fld>
            <a:endParaRPr lang="fa-IR"/>
          </a:p>
        </p:txBody>
      </p:sp>
      <p:sp>
        <p:nvSpPr>
          <p:cNvPr id="8" name="Footer Placeholder 7">
            <a:extLst>
              <a:ext uri="{FF2B5EF4-FFF2-40B4-BE49-F238E27FC236}">
                <a16:creationId xmlns:a16="http://schemas.microsoft.com/office/drawing/2014/main" id="{573E3E85-C0A8-48A6-9012-065A010A8826}"/>
              </a:ext>
            </a:extLst>
          </p:cNvPr>
          <p:cNvSpPr>
            <a:spLocks noGrp="1"/>
          </p:cNvSpPr>
          <p:nvPr>
            <p:ph type="ftr" sz="quarter" idx="11"/>
          </p:nvPr>
        </p:nvSpPr>
        <p:spPr/>
        <p:txBody>
          <a:bodyPr/>
          <a:lstStyle/>
          <a:p>
            <a:endParaRPr lang="fa-IR"/>
          </a:p>
        </p:txBody>
      </p:sp>
      <p:sp>
        <p:nvSpPr>
          <p:cNvPr id="9" name="Slide Number Placeholder 8">
            <a:extLst>
              <a:ext uri="{FF2B5EF4-FFF2-40B4-BE49-F238E27FC236}">
                <a16:creationId xmlns:a16="http://schemas.microsoft.com/office/drawing/2014/main" id="{E5CF8B18-44BC-4B48-9C00-9B338031470E}"/>
              </a:ext>
            </a:extLst>
          </p:cNvPr>
          <p:cNvSpPr>
            <a:spLocks noGrp="1"/>
          </p:cNvSpPr>
          <p:nvPr>
            <p:ph type="sldNum" sz="quarter" idx="12"/>
          </p:nvPr>
        </p:nvSpPr>
        <p:spPr/>
        <p:txBody>
          <a:bodyPr/>
          <a:lstStyle/>
          <a:p>
            <a:fld id="{FCA3BF0C-543B-4937-A7F3-F91523C72B39}" type="slidenum">
              <a:rPr lang="fa-IR" smtClean="0"/>
              <a:t>‹#›</a:t>
            </a:fld>
            <a:endParaRPr lang="fa-IR"/>
          </a:p>
        </p:txBody>
      </p:sp>
    </p:spTree>
    <p:extLst>
      <p:ext uri="{BB962C8B-B14F-4D97-AF65-F5344CB8AC3E}">
        <p14:creationId xmlns:p14="http://schemas.microsoft.com/office/powerpoint/2010/main" val="21627854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461B9-AFB7-40AF-8AF0-B6EBA2762093}"/>
              </a:ext>
            </a:extLst>
          </p:cNvPr>
          <p:cNvSpPr>
            <a:spLocks noGrp="1"/>
          </p:cNvSpPr>
          <p:nvPr>
            <p:ph type="title"/>
          </p:nvPr>
        </p:nvSpPr>
        <p:spPr/>
        <p:txBody>
          <a:bodyPr/>
          <a:lstStyle/>
          <a:p>
            <a:r>
              <a:rPr lang="en-US"/>
              <a:t>Click to edit Master title style</a:t>
            </a:r>
            <a:endParaRPr lang="fa-IR"/>
          </a:p>
        </p:txBody>
      </p:sp>
      <p:sp>
        <p:nvSpPr>
          <p:cNvPr id="3" name="Date Placeholder 2">
            <a:extLst>
              <a:ext uri="{FF2B5EF4-FFF2-40B4-BE49-F238E27FC236}">
                <a16:creationId xmlns:a16="http://schemas.microsoft.com/office/drawing/2014/main" id="{7972356F-EFAE-4DF0-B702-BF895104206A}"/>
              </a:ext>
            </a:extLst>
          </p:cNvPr>
          <p:cNvSpPr>
            <a:spLocks noGrp="1"/>
          </p:cNvSpPr>
          <p:nvPr>
            <p:ph type="dt" sz="half" idx="10"/>
          </p:nvPr>
        </p:nvSpPr>
        <p:spPr/>
        <p:txBody>
          <a:bodyPr/>
          <a:lstStyle/>
          <a:p>
            <a:fld id="{7E946167-AF73-4324-8CCC-27EE4778590E}" type="datetimeFigureOut">
              <a:rPr lang="fa-IR" smtClean="0"/>
              <a:t>04/12/1447</a:t>
            </a:fld>
            <a:endParaRPr lang="fa-IR"/>
          </a:p>
        </p:txBody>
      </p:sp>
      <p:sp>
        <p:nvSpPr>
          <p:cNvPr id="4" name="Footer Placeholder 3">
            <a:extLst>
              <a:ext uri="{FF2B5EF4-FFF2-40B4-BE49-F238E27FC236}">
                <a16:creationId xmlns:a16="http://schemas.microsoft.com/office/drawing/2014/main" id="{C74DB659-4126-4CD7-9A6B-306989ED6E47}"/>
              </a:ext>
            </a:extLst>
          </p:cNvPr>
          <p:cNvSpPr>
            <a:spLocks noGrp="1"/>
          </p:cNvSpPr>
          <p:nvPr>
            <p:ph type="ftr" sz="quarter" idx="11"/>
          </p:nvPr>
        </p:nvSpPr>
        <p:spPr/>
        <p:txBody>
          <a:bodyPr/>
          <a:lstStyle/>
          <a:p>
            <a:endParaRPr lang="fa-IR"/>
          </a:p>
        </p:txBody>
      </p:sp>
      <p:sp>
        <p:nvSpPr>
          <p:cNvPr id="5" name="Slide Number Placeholder 4">
            <a:extLst>
              <a:ext uri="{FF2B5EF4-FFF2-40B4-BE49-F238E27FC236}">
                <a16:creationId xmlns:a16="http://schemas.microsoft.com/office/drawing/2014/main" id="{3E1C04FA-E88B-4998-A732-65AA9448087C}"/>
              </a:ext>
            </a:extLst>
          </p:cNvPr>
          <p:cNvSpPr>
            <a:spLocks noGrp="1"/>
          </p:cNvSpPr>
          <p:nvPr>
            <p:ph type="sldNum" sz="quarter" idx="12"/>
          </p:nvPr>
        </p:nvSpPr>
        <p:spPr/>
        <p:txBody>
          <a:bodyPr/>
          <a:lstStyle/>
          <a:p>
            <a:fld id="{FCA3BF0C-543B-4937-A7F3-F91523C72B39}" type="slidenum">
              <a:rPr lang="fa-IR" smtClean="0"/>
              <a:t>‹#›</a:t>
            </a:fld>
            <a:endParaRPr lang="fa-IR"/>
          </a:p>
        </p:txBody>
      </p:sp>
    </p:spTree>
    <p:extLst>
      <p:ext uri="{BB962C8B-B14F-4D97-AF65-F5344CB8AC3E}">
        <p14:creationId xmlns:p14="http://schemas.microsoft.com/office/powerpoint/2010/main" val="4206953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315268C-24E8-459E-AE00-19DB2E2F9BEB}"/>
              </a:ext>
            </a:extLst>
          </p:cNvPr>
          <p:cNvSpPr>
            <a:spLocks noGrp="1"/>
          </p:cNvSpPr>
          <p:nvPr>
            <p:ph type="dt" sz="half" idx="10"/>
          </p:nvPr>
        </p:nvSpPr>
        <p:spPr/>
        <p:txBody>
          <a:bodyPr/>
          <a:lstStyle/>
          <a:p>
            <a:fld id="{7E946167-AF73-4324-8CCC-27EE4778590E}" type="datetimeFigureOut">
              <a:rPr lang="fa-IR" smtClean="0"/>
              <a:t>04/12/1447</a:t>
            </a:fld>
            <a:endParaRPr lang="fa-IR"/>
          </a:p>
        </p:txBody>
      </p:sp>
      <p:sp>
        <p:nvSpPr>
          <p:cNvPr id="3" name="Footer Placeholder 2">
            <a:extLst>
              <a:ext uri="{FF2B5EF4-FFF2-40B4-BE49-F238E27FC236}">
                <a16:creationId xmlns:a16="http://schemas.microsoft.com/office/drawing/2014/main" id="{C863DB9A-2F04-4DD0-8F8D-6803BE9ED614}"/>
              </a:ext>
            </a:extLst>
          </p:cNvPr>
          <p:cNvSpPr>
            <a:spLocks noGrp="1"/>
          </p:cNvSpPr>
          <p:nvPr>
            <p:ph type="ftr" sz="quarter" idx="11"/>
          </p:nvPr>
        </p:nvSpPr>
        <p:spPr/>
        <p:txBody>
          <a:bodyPr/>
          <a:lstStyle/>
          <a:p>
            <a:endParaRPr lang="fa-IR"/>
          </a:p>
        </p:txBody>
      </p:sp>
      <p:sp>
        <p:nvSpPr>
          <p:cNvPr id="4" name="Slide Number Placeholder 3">
            <a:extLst>
              <a:ext uri="{FF2B5EF4-FFF2-40B4-BE49-F238E27FC236}">
                <a16:creationId xmlns:a16="http://schemas.microsoft.com/office/drawing/2014/main" id="{EED9D9AB-14EC-45C7-8DA9-D74C493D314E}"/>
              </a:ext>
            </a:extLst>
          </p:cNvPr>
          <p:cNvSpPr>
            <a:spLocks noGrp="1"/>
          </p:cNvSpPr>
          <p:nvPr>
            <p:ph type="sldNum" sz="quarter" idx="12"/>
          </p:nvPr>
        </p:nvSpPr>
        <p:spPr/>
        <p:txBody>
          <a:bodyPr/>
          <a:lstStyle/>
          <a:p>
            <a:fld id="{FCA3BF0C-543B-4937-A7F3-F91523C72B39}" type="slidenum">
              <a:rPr lang="fa-IR" smtClean="0"/>
              <a:t>‹#›</a:t>
            </a:fld>
            <a:endParaRPr lang="fa-IR"/>
          </a:p>
        </p:txBody>
      </p:sp>
    </p:spTree>
    <p:extLst>
      <p:ext uri="{BB962C8B-B14F-4D97-AF65-F5344CB8AC3E}">
        <p14:creationId xmlns:p14="http://schemas.microsoft.com/office/powerpoint/2010/main" val="819269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01ABF-D57B-4F83-B694-B79E575BFE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a-IR"/>
          </a:p>
        </p:txBody>
      </p:sp>
      <p:sp>
        <p:nvSpPr>
          <p:cNvPr id="3" name="Content Placeholder 2">
            <a:extLst>
              <a:ext uri="{FF2B5EF4-FFF2-40B4-BE49-F238E27FC236}">
                <a16:creationId xmlns:a16="http://schemas.microsoft.com/office/drawing/2014/main" id="{68BCF028-1DAA-4C8E-B143-126D4B0EAC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Text Placeholder 3">
            <a:extLst>
              <a:ext uri="{FF2B5EF4-FFF2-40B4-BE49-F238E27FC236}">
                <a16:creationId xmlns:a16="http://schemas.microsoft.com/office/drawing/2014/main" id="{AC5A7800-3447-42BA-AC98-BF04E6A65E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490F91-EA45-4943-A4C8-379602FB2A48}"/>
              </a:ext>
            </a:extLst>
          </p:cNvPr>
          <p:cNvSpPr>
            <a:spLocks noGrp="1"/>
          </p:cNvSpPr>
          <p:nvPr>
            <p:ph type="dt" sz="half" idx="10"/>
          </p:nvPr>
        </p:nvSpPr>
        <p:spPr/>
        <p:txBody>
          <a:bodyPr/>
          <a:lstStyle/>
          <a:p>
            <a:fld id="{7E946167-AF73-4324-8CCC-27EE4778590E}" type="datetimeFigureOut">
              <a:rPr lang="fa-IR" smtClean="0"/>
              <a:t>04/12/1447</a:t>
            </a:fld>
            <a:endParaRPr lang="fa-IR"/>
          </a:p>
        </p:txBody>
      </p:sp>
      <p:sp>
        <p:nvSpPr>
          <p:cNvPr id="6" name="Footer Placeholder 5">
            <a:extLst>
              <a:ext uri="{FF2B5EF4-FFF2-40B4-BE49-F238E27FC236}">
                <a16:creationId xmlns:a16="http://schemas.microsoft.com/office/drawing/2014/main" id="{7AA1186C-5538-43DA-BB49-1F1A83ABB12C}"/>
              </a:ext>
            </a:extLst>
          </p:cNvPr>
          <p:cNvSpPr>
            <a:spLocks noGrp="1"/>
          </p:cNvSpPr>
          <p:nvPr>
            <p:ph type="ftr" sz="quarter" idx="11"/>
          </p:nvPr>
        </p:nvSpPr>
        <p:spPr/>
        <p:txBody>
          <a:bodyPr/>
          <a:lstStyle/>
          <a:p>
            <a:endParaRPr lang="fa-IR"/>
          </a:p>
        </p:txBody>
      </p:sp>
      <p:sp>
        <p:nvSpPr>
          <p:cNvPr id="7" name="Slide Number Placeholder 6">
            <a:extLst>
              <a:ext uri="{FF2B5EF4-FFF2-40B4-BE49-F238E27FC236}">
                <a16:creationId xmlns:a16="http://schemas.microsoft.com/office/drawing/2014/main" id="{F895E805-C68A-452D-9C97-9390114B7C4D}"/>
              </a:ext>
            </a:extLst>
          </p:cNvPr>
          <p:cNvSpPr>
            <a:spLocks noGrp="1"/>
          </p:cNvSpPr>
          <p:nvPr>
            <p:ph type="sldNum" sz="quarter" idx="12"/>
          </p:nvPr>
        </p:nvSpPr>
        <p:spPr/>
        <p:txBody>
          <a:bodyPr/>
          <a:lstStyle/>
          <a:p>
            <a:fld id="{FCA3BF0C-543B-4937-A7F3-F91523C72B39}" type="slidenum">
              <a:rPr lang="fa-IR" smtClean="0"/>
              <a:t>‹#›</a:t>
            </a:fld>
            <a:endParaRPr lang="fa-IR"/>
          </a:p>
        </p:txBody>
      </p:sp>
    </p:spTree>
    <p:extLst>
      <p:ext uri="{BB962C8B-B14F-4D97-AF65-F5344CB8AC3E}">
        <p14:creationId xmlns:p14="http://schemas.microsoft.com/office/powerpoint/2010/main" val="37982798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DF561-F94C-45BC-92C4-A12D2234E9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a-IR"/>
          </a:p>
        </p:txBody>
      </p:sp>
      <p:sp>
        <p:nvSpPr>
          <p:cNvPr id="3" name="Picture Placeholder 2">
            <a:extLst>
              <a:ext uri="{FF2B5EF4-FFF2-40B4-BE49-F238E27FC236}">
                <a16:creationId xmlns:a16="http://schemas.microsoft.com/office/drawing/2014/main" id="{0FD2B7A4-68BD-44F7-8D65-308C1DEBD3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a:extLst>
              <a:ext uri="{FF2B5EF4-FFF2-40B4-BE49-F238E27FC236}">
                <a16:creationId xmlns:a16="http://schemas.microsoft.com/office/drawing/2014/main" id="{821320EA-DB67-47C4-8252-837B79C009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9A8DC7-8096-44E7-86DB-9614B71737AE}"/>
              </a:ext>
            </a:extLst>
          </p:cNvPr>
          <p:cNvSpPr>
            <a:spLocks noGrp="1"/>
          </p:cNvSpPr>
          <p:nvPr>
            <p:ph type="dt" sz="half" idx="10"/>
          </p:nvPr>
        </p:nvSpPr>
        <p:spPr/>
        <p:txBody>
          <a:bodyPr/>
          <a:lstStyle/>
          <a:p>
            <a:fld id="{7E946167-AF73-4324-8CCC-27EE4778590E}" type="datetimeFigureOut">
              <a:rPr lang="fa-IR" smtClean="0"/>
              <a:t>04/12/1447</a:t>
            </a:fld>
            <a:endParaRPr lang="fa-IR"/>
          </a:p>
        </p:txBody>
      </p:sp>
      <p:sp>
        <p:nvSpPr>
          <p:cNvPr id="6" name="Footer Placeholder 5">
            <a:extLst>
              <a:ext uri="{FF2B5EF4-FFF2-40B4-BE49-F238E27FC236}">
                <a16:creationId xmlns:a16="http://schemas.microsoft.com/office/drawing/2014/main" id="{4D7AF223-C94B-42AF-B966-518B77E2B8C5}"/>
              </a:ext>
            </a:extLst>
          </p:cNvPr>
          <p:cNvSpPr>
            <a:spLocks noGrp="1"/>
          </p:cNvSpPr>
          <p:nvPr>
            <p:ph type="ftr" sz="quarter" idx="11"/>
          </p:nvPr>
        </p:nvSpPr>
        <p:spPr/>
        <p:txBody>
          <a:bodyPr/>
          <a:lstStyle/>
          <a:p>
            <a:endParaRPr lang="fa-IR"/>
          </a:p>
        </p:txBody>
      </p:sp>
      <p:sp>
        <p:nvSpPr>
          <p:cNvPr id="7" name="Slide Number Placeholder 6">
            <a:extLst>
              <a:ext uri="{FF2B5EF4-FFF2-40B4-BE49-F238E27FC236}">
                <a16:creationId xmlns:a16="http://schemas.microsoft.com/office/drawing/2014/main" id="{564A6218-1320-473F-B7A2-DACB7A975BCC}"/>
              </a:ext>
            </a:extLst>
          </p:cNvPr>
          <p:cNvSpPr>
            <a:spLocks noGrp="1"/>
          </p:cNvSpPr>
          <p:nvPr>
            <p:ph type="sldNum" sz="quarter" idx="12"/>
          </p:nvPr>
        </p:nvSpPr>
        <p:spPr/>
        <p:txBody>
          <a:bodyPr/>
          <a:lstStyle/>
          <a:p>
            <a:fld id="{FCA3BF0C-543B-4937-A7F3-F91523C72B39}" type="slidenum">
              <a:rPr lang="fa-IR" smtClean="0"/>
              <a:t>‹#›</a:t>
            </a:fld>
            <a:endParaRPr lang="fa-IR"/>
          </a:p>
        </p:txBody>
      </p:sp>
    </p:spTree>
    <p:extLst>
      <p:ext uri="{BB962C8B-B14F-4D97-AF65-F5344CB8AC3E}">
        <p14:creationId xmlns:p14="http://schemas.microsoft.com/office/powerpoint/2010/main" val="1329219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7DF70-B802-444C-8450-E4D4035EB634}"/>
              </a:ext>
            </a:extLst>
          </p:cNvPr>
          <p:cNvSpPr>
            <a:spLocks noGrp="1"/>
          </p:cNvSpPr>
          <p:nvPr>
            <p:ph type="title"/>
          </p:nvPr>
        </p:nvSpPr>
        <p:spPr/>
        <p:txBody>
          <a:bodyPr/>
          <a:lstStyle/>
          <a:p>
            <a:r>
              <a:rPr lang="en-US"/>
              <a:t>Click to edit Master title style</a:t>
            </a:r>
            <a:endParaRPr lang="fa-IR"/>
          </a:p>
        </p:txBody>
      </p:sp>
      <p:sp>
        <p:nvSpPr>
          <p:cNvPr id="3" name="Vertical Text Placeholder 2">
            <a:extLst>
              <a:ext uri="{FF2B5EF4-FFF2-40B4-BE49-F238E27FC236}">
                <a16:creationId xmlns:a16="http://schemas.microsoft.com/office/drawing/2014/main" id="{36F0D284-456D-4EB5-B1F9-92136A9233A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a:extLst>
              <a:ext uri="{FF2B5EF4-FFF2-40B4-BE49-F238E27FC236}">
                <a16:creationId xmlns:a16="http://schemas.microsoft.com/office/drawing/2014/main" id="{69AF10CA-6844-44BA-81F8-6B3C2DCA8A27}"/>
              </a:ext>
            </a:extLst>
          </p:cNvPr>
          <p:cNvSpPr>
            <a:spLocks noGrp="1"/>
          </p:cNvSpPr>
          <p:nvPr>
            <p:ph type="dt" sz="half" idx="10"/>
          </p:nvPr>
        </p:nvSpPr>
        <p:spPr/>
        <p:txBody>
          <a:bodyPr/>
          <a:lstStyle/>
          <a:p>
            <a:fld id="{7E946167-AF73-4324-8CCC-27EE4778590E}" type="datetimeFigureOut">
              <a:rPr lang="fa-IR" smtClean="0"/>
              <a:t>04/12/1447</a:t>
            </a:fld>
            <a:endParaRPr lang="fa-IR"/>
          </a:p>
        </p:txBody>
      </p:sp>
      <p:sp>
        <p:nvSpPr>
          <p:cNvPr id="5" name="Footer Placeholder 4">
            <a:extLst>
              <a:ext uri="{FF2B5EF4-FFF2-40B4-BE49-F238E27FC236}">
                <a16:creationId xmlns:a16="http://schemas.microsoft.com/office/drawing/2014/main" id="{0417D42B-9AAC-4B17-B037-0C214C8E44AE}"/>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id="{6A1BA9DB-2049-4877-91FE-C5AF7B142EE0}"/>
              </a:ext>
            </a:extLst>
          </p:cNvPr>
          <p:cNvSpPr>
            <a:spLocks noGrp="1"/>
          </p:cNvSpPr>
          <p:nvPr>
            <p:ph type="sldNum" sz="quarter" idx="12"/>
          </p:nvPr>
        </p:nvSpPr>
        <p:spPr/>
        <p:txBody>
          <a:bodyPr/>
          <a:lstStyle/>
          <a:p>
            <a:fld id="{FCA3BF0C-543B-4937-A7F3-F91523C72B39}" type="slidenum">
              <a:rPr lang="fa-IR" smtClean="0"/>
              <a:t>‹#›</a:t>
            </a:fld>
            <a:endParaRPr lang="fa-IR"/>
          </a:p>
        </p:txBody>
      </p:sp>
    </p:spTree>
    <p:extLst>
      <p:ext uri="{BB962C8B-B14F-4D97-AF65-F5344CB8AC3E}">
        <p14:creationId xmlns:p14="http://schemas.microsoft.com/office/powerpoint/2010/main" val="3876901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6D064C-151A-40F5-880A-39DC2E6922C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a-IR"/>
          </a:p>
        </p:txBody>
      </p:sp>
      <p:sp>
        <p:nvSpPr>
          <p:cNvPr id="3" name="Vertical Text Placeholder 2">
            <a:extLst>
              <a:ext uri="{FF2B5EF4-FFF2-40B4-BE49-F238E27FC236}">
                <a16:creationId xmlns:a16="http://schemas.microsoft.com/office/drawing/2014/main" id="{59A40E55-F239-498A-8809-319D5E6DD84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a:extLst>
              <a:ext uri="{FF2B5EF4-FFF2-40B4-BE49-F238E27FC236}">
                <a16:creationId xmlns:a16="http://schemas.microsoft.com/office/drawing/2014/main" id="{02318560-DB54-4610-8D77-8A95DAAED2E1}"/>
              </a:ext>
            </a:extLst>
          </p:cNvPr>
          <p:cNvSpPr>
            <a:spLocks noGrp="1"/>
          </p:cNvSpPr>
          <p:nvPr>
            <p:ph type="dt" sz="half" idx="10"/>
          </p:nvPr>
        </p:nvSpPr>
        <p:spPr/>
        <p:txBody>
          <a:bodyPr/>
          <a:lstStyle/>
          <a:p>
            <a:fld id="{7E946167-AF73-4324-8CCC-27EE4778590E}" type="datetimeFigureOut">
              <a:rPr lang="fa-IR" smtClean="0"/>
              <a:t>04/12/1447</a:t>
            </a:fld>
            <a:endParaRPr lang="fa-IR"/>
          </a:p>
        </p:txBody>
      </p:sp>
      <p:sp>
        <p:nvSpPr>
          <p:cNvPr id="5" name="Footer Placeholder 4">
            <a:extLst>
              <a:ext uri="{FF2B5EF4-FFF2-40B4-BE49-F238E27FC236}">
                <a16:creationId xmlns:a16="http://schemas.microsoft.com/office/drawing/2014/main" id="{8F906E94-0D75-40D9-AC59-4741D6FBE0AE}"/>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id="{32B0615D-41F5-41DF-BE00-3C0D3267DDA3}"/>
              </a:ext>
            </a:extLst>
          </p:cNvPr>
          <p:cNvSpPr>
            <a:spLocks noGrp="1"/>
          </p:cNvSpPr>
          <p:nvPr>
            <p:ph type="sldNum" sz="quarter" idx="12"/>
          </p:nvPr>
        </p:nvSpPr>
        <p:spPr/>
        <p:txBody>
          <a:bodyPr/>
          <a:lstStyle/>
          <a:p>
            <a:fld id="{FCA3BF0C-543B-4937-A7F3-F91523C72B39}" type="slidenum">
              <a:rPr lang="fa-IR" smtClean="0"/>
              <a:t>‹#›</a:t>
            </a:fld>
            <a:endParaRPr lang="fa-IR"/>
          </a:p>
        </p:txBody>
      </p:sp>
    </p:spTree>
    <p:extLst>
      <p:ext uri="{BB962C8B-B14F-4D97-AF65-F5344CB8AC3E}">
        <p14:creationId xmlns:p14="http://schemas.microsoft.com/office/powerpoint/2010/main" val="975226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4768DF2-3FC1-493D-A379-7167FF51FB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a-IR"/>
          </a:p>
        </p:txBody>
      </p:sp>
      <p:sp>
        <p:nvSpPr>
          <p:cNvPr id="3" name="Text Placeholder 2">
            <a:extLst>
              <a:ext uri="{FF2B5EF4-FFF2-40B4-BE49-F238E27FC236}">
                <a16:creationId xmlns:a16="http://schemas.microsoft.com/office/drawing/2014/main" id="{7D62DA6E-F320-4049-BFA6-85DFDD4E62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a:extLst>
              <a:ext uri="{FF2B5EF4-FFF2-40B4-BE49-F238E27FC236}">
                <a16:creationId xmlns:a16="http://schemas.microsoft.com/office/drawing/2014/main" id="{A099E453-E307-434E-9D3E-5859AD71D1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946167-AF73-4324-8CCC-27EE4778590E}" type="datetimeFigureOut">
              <a:rPr lang="fa-IR" smtClean="0"/>
              <a:t>04/12/1447</a:t>
            </a:fld>
            <a:endParaRPr lang="fa-IR"/>
          </a:p>
        </p:txBody>
      </p:sp>
      <p:sp>
        <p:nvSpPr>
          <p:cNvPr id="5" name="Footer Placeholder 4">
            <a:extLst>
              <a:ext uri="{FF2B5EF4-FFF2-40B4-BE49-F238E27FC236}">
                <a16:creationId xmlns:a16="http://schemas.microsoft.com/office/drawing/2014/main" id="{59423D66-4A31-479B-8FF6-1069A21782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a-IR"/>
          </a:p>
        </p:txBody>
      </p:sp>
      <p:sp>
        <p:nvSpPr>
          <p:cNvPr id="6" name="Slide Number Placeholder 5">
            <a:extLst>
              <a:ext uri="{FF2B5EF4-FFF2-40B4-BE49-F238E27FC236}">
                <a16:creationId xmlns:a16="http://schemas.microsoft.com/office/drawing/2014/main" id="{0BF1D13C-D2F0-4946-A0C6-52E270D10EB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A3BF0C-543B-4937-A7F3-F91523C72B39}" type="slidenum">
              <a:rPr lang="fa-IR" smtClean="0"/>
              <a:t>‹#›</a:t>
            </a:fld>
            <a:endParaRPr lang="fa-IR"/>
          </a:p>
        </p:txBody>
      </p:sp>
    </p:spTree>
    <p:extLst>
      <p:ext uri="{BB962C8B-B14F-4D97-AF65-F5344CB8AC3E}">
        <p14:creationId xmlns:p14="http://schemas.microsoft.com/office/powerpoint/2010/main" val="17182044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a-I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52576-9696-4044-B86F-C43E1F1EC9EC}"/>
              </a:ext>
            </a:extLst>
          </p:cNvPr>
          <p:cNvSpPr>
            <a:spLocks noGrp="1"/>
          </p:cNvSpPr>
          <p:nvPr>
            <p:ph type="ctrTitle"/>
          </p:nvPr>
        </p:nvSpPr>
        <p:spPr>
          <a:xfrm>
            <a:off x="1524000" y="556592"/>
            <a:ext cx="9130748" cy="6003234"/>
          </a:xfrm>
        </p:spPr>
        <p:txBody>
          <a:bodyPr>
            <a:noAutofit/>
          </a:bodyPr>
          <a:lstStyle/>
          <a:p>
            <a:pPr rtl="1"/>
            <a:r>
              <a:rPr lang="en-US" sz="4000" b="1" dirty="0">
                <a:cs typeface="B Nazanin" panose="00000400000000000000" pitchFamily="2" charset="-78"/>
              </a:rPr>
              <a:t>Medical decision making in Radiology</a:t>
            </a:r>
            <a:br>
              <a:rPr lang="en-US" sz="4000" b="1" dirty="0">
                <a:cs typeface="B Nazanin" panose="00000400000000000000" pitchFamily="2" charset="-78"/>
              </a:rPr>
            </a:br>
            <a:r>
              <a:rPr lang="fa-IR" sz="4000" b="1" dirty="0">
                <a:solidFill>
                  <a:srgbClr val="0070C0"/>
                </a:solidFill>
                <a:cs typeface="B Nazanin" panose="00000400000000000000" pitchFamily="2" charset="-78"/>
              </a:rPr>
              <a:t>تصمیم‌گیری پزشکی در رادیولوژی:</a:t>
            </a:r>
            <a:br>
              <a:rPr lang="fa-IR" sz="4000" b="1" dirty="0">
                <a:solidFill>
                  <a:srgbClr val="0070C0"/>
                </a:solidFill>
                <a:cs typeface="B Nazanin" panose="00000400000000000000" pitchFamily="2" charset="-78"/>
              </a:rPr>
            </a:br>
            <a:r>
              <a:rPr lang="fa-IR" sz="4000" b="1" dirty="0">
                <a:solidFill>
                  <a:srgbClr val="0070C0"/>
                </a:solidFill>
                <a:cs typeface="B Nazanin" panose="00000400000000000000" pitchFamily="2" charset="-78"/>
              </a:rPr>
              <a:t> رویکرد جامع مبتنی بر شواهد</a:t>
            </a:r>
            <a:br>
              <a:rPr lang="fa-IR" sz="4000" dirty="0">
                <a:solidFill>
                  <a:srgbClr val="0070C0"/>
                </a:solidFill>
                <a:cs typeface="B Nazanin" panose="00000400000000000000" pitchFamily="2" charset="-78"/>
              </a:rPr>
            </a:br>
            <a:r>
              <a:rPr lang="fa-IR" sz="4000" dirty="0">
                <a:cs typeface="B Nazanin" panose="00000400000000000000" pitchFamily="2" charset="-78"/>
              </a:rPr>
              <a:t>از استدلال بیزین تا مدیریت خطاها، یافته‌های اتفاقی</a:t>
            </a:r>
            <a:br>
              <a:rPr lang="fa-IR" sz="4000" dirty="0">
                <a:cs typeface="B Nazanin" panose="00000400000000000000" pitchFamily="2" charset="-78"/>
              </a:rPr>
            </a:br>
            <a:r>
              <a:rPr lang="fa-IR" sz="4000" dirty="0">
                <a:cs typeface="B Nazanin" panose="00000400000000000000" pitchFamily="2" charset="-78"/>
              </a:rPr>
              <a:t>ارائه برای</a:t>
            </a:r>
            <a:br>
              <a:rPr lang="fa-IR" sz="4000" dirty="0">
                <a:cs typeface="B Nazanin" panose="00000400000000000000" pitchFamily="2" charset="-78"/>
              </a:rPr>
            </a:br>
            <a:r>
              <a:rPr lang="fa-IR" sz="4000" dirty="0">
                <a:cs typeface="B Nazanin" panose="00000400000000000000" pitchFamily="2" charset="-78"/>
              </a:rPr>
              <a:t>متخصصین و دستیاران بالینی </a:t>
            </a:r>
            <a:br>
              <a:rPr lang="fa-IR" sz="4000" dirty="0">
                <a:cs typeface="B Nazanin" panose="00000400000000000000" pitchFamily="2" charset="-78"/>
              </a:rPr>
            </a:br>
            <a:r>
              <a:rPr lang="fa-IR" sz="4000" dirty="0">
                <a:cs typeface="B Nazanin" panose="00000400000000000000" pitchFamily="2" charset="-78"/>
              </a:rPr>
              <a:t>متخصصین و دستیاران رادیولوژی</a:t>
            </a:r>
            <a:br>
              <a:rPr lang="fa-IR" sz="4000" dirty="0">
                <a:cs typeface="B Nazanin" panose="00000400000000000000" pitchFamily="2" charset="-78"/>
              </a:rPr>
            </a:br>
            <a:br>
              <a:rPr lang="fa-IR" sz="4000" dirty="0">
                <a:cs typeface="B Nazanin" panose="00000400000000000000" pitchFamily="2" charset="-78"/>
              </a:rPr>
            </a:br>
            <a:r>
              <a:rPr lang="fa-IR" sz="4000" dirty="0">
                <a:cs typeface="B Nazanin" panose="00000400000000000000" pitchFamily="2" charset="-78"/>
              </a:rPr>
              <a:t>دکتر جعفر احمدی</a:t>
            </a:r>
            <a:br>
              <a:rPr lang="fa-IR" sz="4000" dirty="0">
                <a:cs typeface="B Nazanin" panose="00000400000000000000" pitchFamily="2" charset="-78"/>
              </a:rPr>
            </a:br>
            <a:r>
              <a:rPr lang="fa-IR" sz="4000" dirty="0">
                <a:cs typeface="B Nazanin" panose="00000400000000000000" pitchFamily="2" charset="-78"/>
              </a:rPr>
              <a:t>رادیولوژیست</a:t>
            </a:r>
            <a:br>
              <a:rPr lang="fa-IR" sz="4000" dirty="0">
                <a:cs typeface="B Nazanin" panose="00000400000000000000" pitchFamily="2" charset="-78"/>
              </a:rPr>
            </a:br>
            <a:endParaRPr lang="fa-IR" sz="4000" dirty="0">
              <a:cs typeface="B Nazanin" panose="00000400000000000000" pitchFamily="2" charset="-78"/>
            </a:endParaRPr>
          </a:p>
        </p:txBody>
      </p:sp>
    </p:spTree>
    <p:extLst>
      <p:ext uri="{BB962C8B-B14F-4D97-AF65-F5344CB8AC3E}">
        <p14:creationId xmlns:p14="http://schemas.microsoft.com/office/powerpoint/2010/main" val="4139081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802E2-2D17-49DC-96E0-472E782B26B5}"/>
              </a:ext>
            </a:extLst>
          </p:cNvPr>
          <p:cNvSpPr>
            <a:spLocks noGrp="1"/>
          </p:cNvSpPr>
          <p:nvPr>
            <p:ph type="ctrTitle"/>
          </p:nvPr>
        </p:nvSpPr>
        <p:spPr>
          <a:xfrm>
            <a:off x="609600" y="543338"/>
            <a:ext cx="10058400" cy="6314661"/>
          </a:xfrm>
        </p:spPr>
        <p:txBody>
          <a:bodyPr>
            <a:noAutofit/>
          </a:bodyPr>
          <a:lstStyle/>
          <a:p>
            <a:pPr rtl="1"/>
            <a:r>
              <a:rPr lang="en-US" sz="3000" b="1" dirty="0">
                <a:cs typeface="B Nazanin" panose="00000400000000000000" pitchFamily="2" charset="-78"/>
              </a:rPr>
              <a:t>Medical Decision Making</a:t>
            </a:r>
            <a:br>
              <a:rPr lang="en-US" sz="3000" b="1" dirty="0">
                <a:cs typeface="B Nazanin" panose="00000400000000000000" pitchFamily="2" charset="-78"/>
              </a:rPr>
            </a:br>
            <a:r>
              <a:rPr lang="en-US" sz="3000" b="1" dirty="0">
                <a:cs typeface="B Nazanin" panose="00000400000000000000" pitchFamily="2" charset="-78"/>
              </a:rPr>
              <a:t>(MDM)</a:t>
            </a:r>
            <a:br>
              <a:rPr lang="en-US" sz="3000" dirty="0">
                <a:cs typeface="B Nazanin" panose="00000400000000000000" pitchFamily="2" charset="-78"/>
              </a:rPr>
            </a:br>
            <a:r>
              <a:rPr lang="fa-IR" sz="3000" dirty="0">
                <a:cs typeface="B Nazanin" panose="00000400000000000000" pitchFamily="2" charset="-78"/>
              </a:rPr>
              <a:t>فرآیند شناختی و سیستماتیکی است که در آن پزشک:</a:t>
            </a:r>
            <a:br>
              <a:rPr lang="fa-IR" sz="3000" dirty="0">
                <a:cs typeface="B Nazanin" panose="00000400000000000000" pitchFamily="2" charset="-78"/>
              </a:rPr>
            </a:br>
            <a:r>
              <a:rPr lang="fa-IR" sz="3000" dirty="0">
                <a:cs typeface="B Nazanin" panose="00000400000000000000" pitchFamily="2" charset="-78"/>
              </a:rPr>
              <a:t>داده‌های بالینی بیمار را جمع‌آوری می‌کند</a:t>
            </a:r>
            <a:br>
              <a:rPr lang="fa-IR" sz="3000" dirty="0">
                <a:cs typeface="B Nazanin" panose="00000400000000000000" pitchFamily="2" charset="-78"/>
              </a:rPr>
            </a:br>
            <a:r>
              <a:rPr lang="fa-IR" sz="3000" dirty="0">
                <a:cs typeface="B Nazanin" panose="00000400000000000000" pitchFamily="2" charset="-78"/>
              </a:rPr>
              <a:t>تشخیص‌های افتراقی را ایجاد می‌کند</a:t>
            </a:r>
            <a:br>
              <a:rPr lang="fa-IR" sz="3000" dirty="0">
                <a:cs typeface="B Nazanin" panose="00000400000000000000" pitchFamily="2" charset="-78"/>
              </a:rPr>
            </a:br>
            <a:r>
              <a:rPr lang="fa-IR" sz="3000" dirty="0">
                <a:cs typeface="B Nazanin" panose="00000400000000000000" pitchFamily="2" charset="-78"/>
              </a:rPr>
              <a:t>احتمال بیماری‌ها را ارزیابی می‌کند</a:t>
            </a:r>
            <a:br>
              <a:rPr lang="fa-IR" sz="3000" dirty="0">
                <a:cs typeface="B Nazanin" panose="00000400000000000000" pitchFamily="2" charset="-78"/>
              </a:rPr>
            </a:br>
            <a:r>
              <a:rPr lang="fa-IR" sz="3000" dirty="0">
                <a:cs typeface="B Nazanin" panose="00000400000000000000" pitchFamily="2" charset="-78"/>
              </a:rPr>
              <a:t>تست‌های مناسب را انتخاب می‌کند</a:t>
            </a:r>
            <a:br>
              <a:rPr lang="fa-IR" sz="3000" dirty="0">
                <a:cs typeface="B Nazanin" panose="00000400000000000000" pitchFamily="2" charset="-78"/>
              </a:rPr>
            </a:br>
            <a:r>
              <a:rPr lang="fa-IR" sz="3000" dirty="0">
                <a:cs typeface="B Nazanin" panose="00000400000000000000" pitchFamily="2" charset="-78"/>
              </a:rPr>
              <a:t>درمان را بر اساس شواهد انتخاب می‌کند</a:t>
            </a:r>
            <a:br>
              <a:rPr lang="fa-IR" sz="3000" dirty="0">
                <a:cs typeface="B Nazanin" panose="00000400000000000000" pitchFamily="2" charset="-78"/>
              </a:rPr>
            </a:br>
            <a:r>
              <a:rPr lang="fa-IR" sz="3000" dirty="0">
                <a:cs typeface="B Nazanin" panose="00000400000000000000" pitchFamily="2" charset="-78"/>
              </a:rPr>
              <a:t>و پیامدهای تصمیم را پایش می‌کند</a:t>
            </a:r>
            <a:br>
              <a:rPr lang="fa-IR" sz="3000" dirty="0">
                <a:cs typeface="B Nazanin" panose="00000400000000000000" pitchFamily="2" charset="-78"/>
              </a:rPr>
            </a:br>
            <a:br>
              <a:rPr lang="fa-IR" sz="3000" dirty="0">
                <a:cs typeface="B Nazanin" panose="00000400000000000000" pitchFamily="2" charset="-78"/>
              </a:rPr>
            </a:br>
            <a:r>
              <a:rPr lang="en-US" sz="3000" dirty="0">
                <a:cs typeface="B Nazanin" panose="00000400000000000000" pitchFamily="2" charset="-78"/>
              </a:rPr>
              <a:t>MDM</a:t>
            </a:r>
            <a:r>
              <a:rPr lang="fa-IR" sz="3000" dirty="0">
                <a:cs typeface="B Nazanin" panose="00000400000000000000" pitchFamily="2" charset="-78"/>
              </a:rPr>
              <a:t> </a:t>
            </a:r>
            <a:r>
              <a:rPr lang="en-US" sz="3000" dirty="0">
                <a:cs typeface="B Nazanin" panose="00000400000000000000" pitchFamily="2" charset="-78"/>
              </a:rPr>
              <a:t> </a:t>
            </a:r>
            <a:r>
              <a:rPr lang="fa-IR" sz="3000" dirty="0">
                <a:cs typeface="B Nazanin" panose="00000400000000000000" pitchFamily="2" charset="-78"/>
              </a:rPr>
              <a:t>ترکیبی از:</a:t>
            </a:r>
            <a:br>
              <a:rPr lang="fa-IR" sz="3000" dirty="0">
                <a:cs typeface="B Nazanin" panose="00000400000000000000" pitchFamily="2" charset="-78"/>
              </a:rPr>
            </a:br>
            <a:r>
              <a:rPr lang="fa-IR" sz="3000" dirty="0">
                <a:cs typeface="B Nazanin" panose="00000400000000000000" pitchFamily="2" charset="-78"/>
              </a:rPr>
              <a:t>علم پزشکی</a:t>
            </a:r>
            <a:br>
              <a:rPr lang="fa-IR" sz="3000" dirty="0">
                <a:cs typeface="B Nazanin" panose="00000400000000000000" pitchFamily="2" charset="-78"/>
              </a:rPr>
            </a:br>
            <a:r>
              <a:rPr lang="fa-IR" sz="3000" dirty="0">
                <a:cs typeface="B Nazanin" panose="00000400000000000000" pitchFamily="2" charset="-78"/>
              </a:rPr>
              <a:t>تجربه بالینی</a:t>
            </a:r>
            <a:br>
              <a:rPr lang="fa-IR" sz="3000" dirty="0">
                <a:cs typeface="B Nazanin" panose="00000400000000000000" pitchFamily="2" charset="-78"/>
              </a:rPr>
            </a:br>
            <a:r>
              <a:rPr lang="fa-IR" sz="3000" dirty="0">
                <a:cs typeface="B Nazanin" panose="00000400000000000000" pitchFamily="2" charset="-78"/>
              </a:rPr>
              <a:t>تحلیل احتمالات</a:t>
            </a:r>
            <a:br>
              <a:rPr lang="fa-IR" sz="3000" dirty="0">
                <a:cs typeface="B Nazanin" panose="00000400000000000000" pitchFamily="2" charset="-78"/>
              </a:rPr>
            </a:br>
            <a:r>
              <a:rPr lang="fa-IR" sz="3000" dirty="0">
                <a:cs typeface="B Nazanin" panose="00000400000000000000" pitchFamily="2" charset="-78"/>
              </a:rPr>
              <a:t>ارزش‌ها و ترجیحات بیمار</a:t>
            </a:r>
            <a:br>
              <a:rPr lang="fa-IR" sz="3000" dirty="0">
                <a:cs typeface="B Nazanin" panose="00000400000000000000" pitchFamily="2" charset="-78"/>
              </a:rPr>
            </a:br>
            <a:endParaRPr lang="fa-IR" sz="3000" dirty="0">
              <a:cs typeface="B Nazanin" panose="00000400000000000000" pitchFamily="2" charset="-78"/>
            </a:endParaRPr>
          </a:p>
        </p:txBody>
      </p:sp>
    </p:spTree>
    <p:extLst>
      <p:ext uri="{BB962C8B-B14F-4D97-AF65-F5344CB8AC3E}">
        <p14:creationId xmlns:p14="http://schemas.microsoft.com/office/powerpoint/2010/main" val="3814521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E0E8F-5ADA-449D-88F1-411E7B05CDD4}"/>
              </a:ext>
            </a:extLst>
          </p:cNvPr>
          <p:cNvSpPr>
            <a:spLocks noGrp="1"/>
          </p:cNvSpPr>
          <p:nvPr>
            <p:ph type="ctrTitle"/>
          </p:nvPr>
        </p:nvSpPr>
        <p:spPr>
          <a:xfrm>
            <a:off x="384313" y="0"/>
            <a:ext cx="11237844" cy="7182677"/>
          </a:xfrm>
        </p:spPr>
        <p:txBody>
          <a:bodyPr>
            <a:noAutofit/>
          </a:bodyPr>
          <a:lstStyle/>
          <a:p>
            <a:pPr rtl="1"/>
            <a:r>
              <a:rPr lang="fa-IR" sz="3000" b="1" dirty="0"/>
              <a:t>ارکان چهارگانه تصمیم‌گیری پزشکی</a:t>
            </a:r>
            <a:br>
              <a:rPr lang="fa-IR" sz="3000" b="1" dirty="0"/>
            </a:br>
            <a:br>
              <a:rPr lang="fa-IR" sz="3000" b="1" dirty="0"/>
            </a:br>
            <a:r>
              <a:rPr lang="fa-IR" sz="3000" dirty="0"/>
              <a:t>تصمیم‌گیری بالینی در محل تلاقی چهار عنصر شکل می‌گیرد:</a:t>
            </a:r>
            <a:br>
              <a:rPr lang="fa-IR" sz="3000" dirty="0"/>
            </a:br>
            <a:r>
              <a:rPr lang="fa-IR" sz="3000" b="1" dirty="0"/>
              <a:t>1. </a:t>
            </a:r>
            <a:r>
              <a:rPr lang="en-US" sz="3000" b="1" dirty="0"/>
              <a:t>Evidence</a:t>
            </a:r>
            <a:br>
              <a:rPr lang="en-US" sz="3000" b="1" dirty="0"/>
            </a:br>
            <a:r>
              <a:rPr lang="fa-IR" sz="3000" dirty="0"/>
              <a:t>بهترین شواهد علمی</a:t>
            </a:r>
            <a:br>
              <a:rPr lang="fa-IR" sz="3000" dirty="0"/>
            </a:br>
            <a:r>
              <a:rPr lang="en-US" sz="3000" dirty="0"/>
              <a:t>RCT – Meta-analysis – Guidelines</a:t>
            </a:r>
            <a:br>
              <a:rPr lang="fa-IR" sz="3000" dirty="0"/>
            </a:br>
            <a:br>
              <a:rPr lang="en-US" sz="3000" dirty="0"/>
            </a:br>
            <a:r>
              <a:rPr lang="en-US" sz="3000" b="1" dirty="0"/>
              <a:t>2. Clinical Expertise</a:t>
            </a:r>
            <a:br>
              <a:rPr lang="fa-IR" sz="3000" b="1" dirty="0"/>
            </a:br>
            <a:r>
              <a:rPr lang="fa-IR" sz="3000" dirty="0"/>
              <a:t>تجربه و مهارت پزشک</a:t>
            </a:r>
            <a:br>
              <a:rPr lang="fa-IR" sz="3000" dirty="0"/>
            </a:br>
            <a:br>
              <a:rPr lang="fa-IR" sz="3000" dirty="0"/>
            </a:br>
            <a:r>
              <a:rPr lang="fa-IR" sz="3000" b="1" dirty="0"/>
              <a:t>3. </a:t>
            </a:r>
            <a:r>
              <a:rPr lang="en-US" sz="3000" b="1" dirty="0"/>
              <a:t>Patient Context</a:t>
            </a:r>
            <a:br>
              <a:rPr lang="en-US" sz="3000" b="1" dirty="0"/>
            </a:br>
            <a:r>
              <a:rPr lang="fa-IR" sz="3000" dirty="0"/>
              <a:t>شرایط فردی بیمار، سن، بیماری‌های همراه</a:t>
            </a:r>
            <a:br>
              <a:rPr lang="fa-IR" sz="3000" dirty="0"/>
            </a:br>
            <a:br>
              <a:rPr lang="fa-IR" sz="3000" dirty="0"/>
            </a:br>
            <a:r>
              <a:rPr lang="fa-IR" sz="3000" b="1" dirty="0"/>
              <a:t>4. </a:t>
            </a:r>
            <a:r>
              <a:rPr lang="en-US" sz="3000" b="1" dirty="0"/>
              <a:t>Patient Values</a:t>
            </a:r>
            <a:br>
              <a:rPr lang="en-US" sz="3000" b="1" dirty="0"/>
            </a:br>
            <a:r>
              <a:rPr lang="fa-IR" sz="3000" dirty="0"/>
              <a:t>ترجیحات بیمار درباره: کیفیت زندگی ، ریسک درمان ، هزینه</a:t>
            </a:r>
            <a:br>
              <a:rPr lang="fa-IR" sz="3000" dirty="0"/>
            </a:br>
            <a:endParaRPr lang="fa-IR" sz="3000" dirty="0"/>
          </a:p>
        </p:txBody>
      </p:sp>
    </p:spTree>
    <p:extLst>
      <p:ext uri="{BB962C8B-B14F-4D97-AF65-F5344CB8AC3E}">
        <p14:creationId xmlns:p14="http://schemas.microsoft.com/office/powerpoint/2010/main" val="271810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33B90-394E-4C23-9F73-C2762D6BC200}"/>
              </a:ext>
            </a:extLst>
          </p:cNvPr>
          <p:cNvSpPr>
            <a:spLocks noGrp="1"/>
          </p:cNvSpPr>
          <p:nvPr>
            <p:ph type="ctrTitle"/>
          </p:nvPr>
        </p:nvSpPr>
        <p:spPr>
          <a:xfrm>
            <a:off x="967409" y="609600"/>
            <a:ext cx="9700591" cy="6248399"/>
          </a:xfrm>
        </p:spPr>
        <p:txBody>
          <a:bodyPr>
            <a:noAutofit/>
          </a:bodyPr>
          <a:lstStyle/>
          <a:p>
            <a:pPr rtl="1"/>
            <a:r>
              <a:rPr lang="fa-IR" sz="3200" b="1" dirty="0">
                <a:cs typeface="B Nazanin" panose="00000400000000000000" pitchFamily="2" charset="-78"/>
              </a:rPr>
              <a:t>اهمیت Medical Decision Making</a:t>
            </a:r>
            <a:br>
              <a:rPr lang="fa-IR" sz="3200" b="1" dirty="0">
                <a:cs typeface="B Nazanin" panose="00000400000000000000" pitchFamily="2" charset="-78"/>
              </a:rPr>
            </a:br>
            <a:r>
              <a:rPr lang="fa-IR" sz="3200" dirty="0">
                <a:cs typeface="B Nazanin" panose="00000400000000000000" pitchFamily="2" charset="-78"/>
              </a:rPr>
              <a:t>کیفیت تصمیم‌گیری پزشکی مستقیماً بر این موارد اثر می‌گذارد:</a:t>
            </a:r>
            <a:br>
              <a:rPr lang="fa-IR" sz="3200" dirty="0">
                <a:cs typeface="B Nazanin" panose="00000400000000000000" pitchFamily="2" charset="-78"/>
              </a:rPr>
            </a:br>
            <a:r>
              <a:rPr lang="fa-IR" sz="3200" dirty="0">
                <a:cs typeface="B Nazanin" panose="00000400000000000000" pitchFamily="2" charset="-78"/>
              </a:rPr>
              <a:t>دقت تشخیص</a:t>
            </a:r>
            <a:br>
              <a:rPr lang="fa-IR" sz="3200" dirty="0">
                <a:cs typeface="B Nazanin" panose="00000400000000000000" pitchFamily="2" charset="-78"/>
              </a:rPr>
            </a:br>
            <a:r>
              <a:rPr lang="fa-IR" sz="3200" dirty="0">
                <a:cs typeface="B Nazanin" panose="00000400000000000000" pitchFamily="2" charset="-78"/>
              </a:rPr>
              <a:t>ایمنی بیمار</a:t>
            </a:r>
            <a:br>
              <a:rPr lang="fa-IR" sz="3200" dirty="0">
                <a:cs typeface="B Nazanin" panose="00000400000000000000" pitchFamily="2" charset="-78"/>
              </a:rPr>
            </a:br>
            <a:r>
              <a:rPr lang="fa-IR" sz="3200" dirty="0">
                <a:cs typeface="B Nazanin" panose="00000400000000000000" pitchFamily="2" charset="-78"/>
              </a:rPr>
              <a:t>کاهش خطاهای پزشکی</a:t>
            </a:r>
            <a:br>
              <a:rPr lang="fa-IR" sz="3200" dirty="0">
                <a:cs typeface="B Nazanin" panose="00000400000000000000" pitchFamily="2" charset="-78"/>
              </a:rPr>
            </a:br>
            <a:r>
              <a:rPr lang="fa-IR" sz="3200" dirty="0">
                <a:cs typeface="B Nazanin" panose="00000400000000000000" pitchFamily="2" charset="-78"/>
              </a:rPr>
              <a:t>جلوگیری از تست‌های غیرضروری</a:t>
            </a:r>
            <a:br>
              <a:rPr lang="fa-IR" sz="3200" dirty="0">
                <a:cs typeface="B Nazanin" panose="00000400000000000000" pitchFamily="2" charset="-78"/>
              </a:rPr>
            </a:br>
            <a:r>
              <a:rPr lang="fa-IR" sz="3200" dirty="0">
                <a:cs typeface="B Nazanin" panose="00000400000000000000" pitchFamily="2" charset="-78"/>
              </a:rPr>
              <a:t>جلوگیری از درمان‌های بی‌مورد</a:t>
            </a:r>
            <a:br>
              <a:rPr lang="fa-IR" sz="3200" dirty="0">
                <a:cs typeface="B Nazanin" panose="00000400000000000000" pitchFamily="2" charset="-78"/>
              </a:rPr>
            </a:br>
            <a:r>
              <a:rPr lang="fa-IR" sz="3200" dirty="0">
                <a:cs typeface="B Nazanin" panose="00000400000000000000" pitchFamily="2" charset="-78"/>
              </a:rPr>
              <a:t>کاهش هزینه‌های درمانی</a:t>
            </a:r>
            <a:br>
              <a:rPr lang="fa-IR" sz="3200" dirty="0">
                <a:cs typeface="B Nazanin" panose="00000400000000000000" pitchFamily="2" charset="-78"/>
              </a:rPr>
            </a:br>
            <a:r>
              <a:rPr lang="fa-IR" sz="3200" dirty="0">
                <a:cs typeface="B Nazanin" panose="00000400000000000000" pitchFamily="2" charset="-78"/>
              </a:rPr>
              <a:t>افزایش رضایت بیمار</a:t>
            </a:r>
            <a:br>
              <a:rPr lang="fa-IR" sz="3200" dirty="0">
                <a:cs typeface="B Nazanin" panose="00000400000000000000" pitchFamily="2" charset="-78"/>
              </a:rPr>
            </a:br>
            <a:r>
              <a:rPr lang="fa-IR" sz="3200" dirty="0">
                <a:cs typeface="B Nazanin" panose="00000400000000000000" pitchFamily="2" charset="-78"/>
              </a:rPr>
              <a:t>کاهش ریسک‌های حقوقی</a:t>
            </a:r>
            <a:br>
              <a:rPr lang="fa-IR" sz="3200" dirty="0">
                <a:cs typeface="B Nazanin" panose="00000400000000000000" pitchFamily="2" charset="-78"/>
              </a:rPr>
            </a:br>
            <a:r>
              <a:rPr lang="fa-IR" sz="3200" dirty="0">
                <a:cs typeface="B Nazanin" panose="00000400000000000000" pitchFamily="2" charset="-78"/>
              </a:rPr>
              <a:t>در واقع:</a:t>
            </a:r>
            <a:br>
              <a:rPr lang="fa-IR" sz="3200" dirty="0">
                <a:cs typeface="B Nazanin" panose="00000400000000000000" pitchFamily="2" charset="-78"/>
              </a:rPr>
            </a:br>
            <a:r>
              <a:rPr lang="fa-IR" sz="3200" b="1" dirty="0">
                <a:cs typeface="B Nazanin" panose="00000400000000000000" pitchFamily="2" charset="-78"/>
              </a:rPr>
              <a:t>کیفیت طبابت = کیفیت تصمیم‌گیری</a:t>
            </a:r>
            <a:br>
              <a:rPr lang="fa-IR" sz="3200" b="1" dirty="0">
                <a:cs typeface="B Nazanin" panose="00000400000000000000" pitchFamily="2" charset="-78"/>
              </a:rPr>
            </a:br>
            <a:r>
              <a:rPr lang="fa-IR" sz="3200" b="1" dirty="0">
                <a:solidFill>
                  <a:schemeClr val="accent1">
                    <a:lumMod val="75000"/>
                  </a:schemeClr>
                </a:solidFill>
                <a:cs typeface="B Nazanin" panose="00000400000000000000" pitchFamily="2" charset="-78"/>
              </a:rPr>
              <a:t>پزشکی علم عدم قطعیت و هنر احتمالات است.</a:t>
            </a:r>
            <a:br>
              <a:rPr lang="fa-IR" sz="3200" dirty="0">
                <a:solidFill>
                  <a:schemeClr val="accent1">
                    <a:lumMod val="75000"/>
                  </a:schemeClr>
                </a:solidFill>
                <a:cs typeface="B Nazanin" panose="00000400000000000000" pitchFamily="2" charset="-78"/>
              </a:rPr>
            </a:br>
            <a:endParaRPr lang="fa-IR" sz="3200" dirty="0">
              <a:solidFill>
                <a:schemeClr val="accent1">
                  <a:lumMod val="75000"/>
                </a:schemeClr>
              </a:solidFill>
              <a:cs typeface="B Nazanin" panose="00000400000000000000" pitchFamily="2" charset="-78"/>
            </a:endParaRPr>
          </a:p>
        </p:txBody>
      </p:sp>
    </p:spTree>
    <p:extLst>
      <p:ext uri="{BB962C8B-B14F-4D97-AF65-F5344CB8AC3E}">
        <p14:creationId xmlns:p14="http://schemas.microsoft.com/office/powerpoint/2010/main" val="3230468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4CDA8-9183-4BB6-86B6-053175C7328B}"/>
              </a:ext>
            </a:extLst>
          </p:cNvPr>
          <p:cNvSpPr>
            <a:spLocks noGrp="1"/>
          </p:cNvSpPr>
          <p:nvPr>
            <p:ph type="ctrTitle"/>
          </p:nvPr>
        </p:nvSpPr>
        <p:spPr>
          <a:xfrm>
            <a:off x="596348" y="0"/>
            <a:ext cx="10972800" cy="6857999"/>
          </a:xfrm>
        </p:spPr>
        <p:txBody>
          <a:bodyPr>
            <a:noAutofit/>
          </a:bodyPr>
          <a:lstStyle/>
          <a:p>
            <a:pPr rtl="1"/>
            <a:r>
              <a:rPr lang="fa-IR" sz="2800" b="1" dirty="0">
                <a:cs typeface="B Nazanin" panose="00000400000000000000" pitchFamily="2" charset="-78"/>
              </a:rPr>
              <a:t>اجزای اصلی MDM</a:t>
            </a:r>
            <a:br>
              <a:rPr lang="fa-IR" sz="2800" b="1" dirty="0">
                <a:cs typeface="B Nazanin" panose="00000400000000000000" pitchFamily="2" charset="-78"/>
              </a:rPr>
            </a:br>
            <a:r>
              <a:rPr lang="fa-IR" sz="2800" b="1" dirty="0">
                <a:cs typeface="B Nazanin" panose="00000400000000000000" pitchFamily="2" charset="-78"/>
              </a:rPr>
              <a:t>Inputs (ورودی‌ها)</a:t>
            </a:r>
            <a:br>
              <a:rPr lang="fa-IR" sz="2800" b="1" dirty="0">
                <a:cs typeface="B Nazanin" panose="00000400000000000000" pitchFamily="2" charset="-78"/>
              </a:rPr>
            </a:br>
            <a:r>
              <a:rPr lang="fa-IR" sz="2800" dirty="0">
                <a:cs typeface="B Nazanin" panose="00000400000000000000" pitchFamily="2" charset="-78"/>
              </a:rPr>
              <a:t>شرح حال ، معاینه فیزیکی</a:t>
            </a:r>
            <a:br>
              <a:rPr lang="fa-IR" sz="2800" dirty="0">
                <a:cs typeface="B Nazanin" panose="00000400000000000000" pitchFamily="2" charset="-78"/>
              </a:rPr>
            </a:br>
            <a:r>
              <a:rPr lang="fa-IR" sz="2800" dirty="0">
                <a:cs typeface="B Nazanin" panose="00000400000000000000" pitchFamily="2" charset="-78"/>
              </a:rPr>
              <a:t>آزمایشات، تصویربرداری</a:t>
            </a:r>
            <a:br>
              <a:rPr lang="fa-IR" sz="2800" dirty="0">
                <a:cs typeface="B Nazanin" panose="00000400000000000000" pitchFamily="2" charset="-78"/>
              </a:rPr>
            </a:br>
            <a:r>
              <a:rPr lang="fa-IR" sz="2800" dirty="0">
                <a:cs typeface="B Nazanin" panose="00000400000000000000" pitchFamily="2" charset="-78"/>
              </a:rPr>
              <a:t>سابقه بیماری ، داروهای مصرفی</a:t>
            </a:r>
            <a:br>
              <a:rPr lang="fa-IR" sz="2800" dirty="0">
                <a:cs typeface="B Nazanin" panose="00000400000000000000" pitchFamily="2" charset="-78"/>
              </a:rPr>
            </a:br>
            <a:br>
              <a:rPr lang="fa-IR" sz="2800" dirty="0">
                <a:cs typeface="B Nazanin" panose="00000400000000000000" pitchFamily="2" charset="-78"/>
              </a:rPr>
            </a:br>
            <a:r>
              <a:rPr lang="fa-IR" sz="2800" b="1" dirty="0">
                <a:cs typeface="B Nazanin" panose="00000400000000000000" pitchFamily="2" charset="-78"/>
              </a:rPr>
              <a:t>Processing (پردازش)</a:t>
            </a:r>
            <a:br>
              <a:rPr lang="fa-IR" sz="2800" b="1" dirty="0">
                <a:cs typeface="B Nazanin" panose="00000400000000000000" pitchFamily="2" charset="-78"/>
              </a:rPr>
            </a:br>
            <a:r>
              <a:rPr lang="fa-IR" sz="2800" dirty="0">
                <a:cs typeface="B Nazanin" panose="00000400000000000000" pitchFamily="2" charset="-78"/>
              </a:rPr>
              <a:t>تحلیل بالینی</a:t>
            </a:r>
            <a:br>
              <a:rPr lang="fa-IR" sz="2800" dirty="0">
                <a:cs typeface="B Nazanin" panose="00000400000000000000" pitchFamily="2" charset="-78"/>
              </a:rPr>
            </a:br>
            <a:r>
              <a:rPr lang="fa-IR" sz="2800" dirty="0">
                <a:cs typeface="B Nazanin" panose="00000400000000000000" pitchFamily="2" charset="-78"/>
              </a:rPr>
              <a:t>احتمال‌سنجی</a:t>
            </a:r>
            <a:br>
              <a:rPr lang="fa-IR" sz="2800" dirty="0">
                <a:cs typeface="B Nazanin" panose="00000400000000000000" pitchFamily="2" charset="-78"/>
              </a:rPr>
            </a:br>
            <a:r>
              <a:rPr lang="fa-IR" sz="2800" dirty="0">
                <a:cs typeface="B Nazanin" panose="00000400000000000000" pitchFamily="2" charset="-78"/>
              </a:rPr>
              <a:t>استدلال تشخیصی</a:t>
            </a:r>
            <a:br>
              <a:rPr lang="fa-IR" sz="2800" dirty="0">
                <a:cs typeface="B Nazanin" panose="00000400000000000000" pitchFamily="2" charset="-78"/>
              </a:rPr>
            </a:br>
            <a:br>
              <a:rPr lang="fa-IR" sz="2800" dirty="0">
                <a:cs typeface="B Nazanin" panose="00000400000000000000" pitchFamily="2" charset="-78"/>
              </a:rPr>
            </a:br>
            <a:r>
              <a:rPr lang="fa-IR" sz="2800" b="1" dirty="0">
                <a:cs typeface="B Nazanin" panose="00000400000000000000" pitchFamily="2" charset="-78"/>
              </a:rPr>
              <a:t>Outputs (خروجی)</a:t>
            </a:r>
            <a:br>
              <a:rPr lang="fa-IR" sz="2800" b="1" dirty="0">
                <a:cs typeface="B Nazanin" panose="00000400000000000000" pitchFamily="2" charset="-78"/>
              </a:rPr>
            </a:br>
            <a:r>
              <a:rPr lang="fa-IR" sz="2800" dirty="0">
                <a:cs typeface="B Nazanin" panose="00000400000000000000" pitchFamily="2" charset="-78"/>
              </a:rPr>
              <a:t>تشخیص</a:t>
            </a:r>
            <a:br>
              <a:rPr lang="fa-IR" sz="2800" dirty="0">
                <a:cs typeface="B Nazanin" panose="00000400000000000000" pitchFamily="2" charset="-78"/>
              </a:rPr>
            </a:br>
            <a:r>
              <a:rPr lang="fa-IR" sz="2800" dirty="0">
                <a:cs typeface="B Nazanin" panose="00000400000000000000" pitchFamily="2" charset="-78"/>
              </a:rPr>
              <a:t>تصمیم درمانی</a:t>
            </a:r>
            <a:br>
              <a:rPr lang="fa-IR" sz="2800" dirty="0">
                <a:cs typeface="B Nazanin" panose="00000400000000000000" pitchFamily="2" charset="-78"/>
              </a:rPr>
            </a:br>
            <a:r>
              <a:rPr lang="fa-IR" sz="2800" dirty="0">
                <a:cs typeface="B Nazanin" panose="00000400000000000000" pitchFamily="2" charset="-78"/>
              </a:rPr>
              <a:t>تعیین سطح مراقبت</a:t>
            </a:r>
            <a:br>
              <a:rPr lang="fa-IR" sz="2800" dirty="0">
                <a:cs typeface="B Nazanin" panose="00000400000000000000" pitchFamily="2" charset="-78"/>
              </a:rPr>
            </a:br>
            <a:r>
              <a:rPr lang="fa-IR" sz="2800" dirty="0">
                <a:cs typeface="B Nazanin" panose="00000400000000000000" pitchFamily="2" charset="-78"/>
              </a:rPr>
              <a:t>برنامه پیگیری</a:t>
            </a:r>
            <a:br>
              <a:rPr lang="fa-IR" sz="2800" dirty="0">
                <a:cs typeface="B Nazanin" panose="00000400000000000000" pitchFamily="2" charset="-78"/>
              </a:rPr>
            </a:br>
            <a:endParaRPr lang="fa-IR" sz="2800" dirty="0">
              <a:cs typeface="B Nazanin" panose="00000400000000000000" pitchFamily="2" charset="-78"/>
            </a:endParaRPr>
          </a:p>
        </p:txBody>
      </p:sp>
    </p:spTree>
    <p:extLst>
      <p:ext uri="{BB962C8B-B14F-4D97-AF65-F5344CB8AC3E}">
        <p14:creationId xmlns:p14="http://schemas.microsoft.com/office/powerpoint/2010/main" val="75271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9A1DB-DAC8-4844-9C20-80FCB0005EE8}"/>
              </a:ext>
            </a:extLst>
          </p:cNvPr>
          <p:cNvSpPr>
            <a:spLocks noGrp="1"/>
          </p:cNvSpPr>
          <p:nvPr>
            <p:ph type="ctrTitle"/>
          </p:nvPr>
        </p:nvSpPr>
        <p:spPr>
          <a:xfrm>
            <a:off x="251791" y="132522"/>
            <a:ext cx="11940209" cy="6838121"/>
          </a:xfrm>
        </p:spPr>
        <p:txBody>
          <a:bodyPr>
            <a:noAutofit/>
          </a:bodyPr>
          <a:lstStyle/>
          <a:p>
            <a:pPr rtl="1"/>
            <a:r>
              <a:rPr lang="fa-IR" sz="2800" b="1" dirty="0">
                <a:cs typeface="B Nazanin" panose="00000400000000000000" pitchFamily="2" charset="-78"/>
              </a:rPr>
              <a:t>مدل‌های تصمیم‌گیری</a:t>
            </a:r>
            <a:br>
              <a:rPr lang="fa-IR" sz="2800" dirty="0">
                <a:cs typeface="B Nazanin" panose="00000400000000000000" pitchFamily="2" charset="-78"/>
              </a:rPr>
            </a:br>
            <a:br>
              <a:rPr lang="fa-IR" sz="2800" i="1" dirty="0">
                <a:cs typeface="B Nazanin" panose="00000400000000000000" pitchFamily="2" charset="-78"/>
              </a:rPr>
            </a:br>
            <a:r>
              <a:rPr lang="fa-IR" sz="2800" i="1" dirty="0">
                <a:solidFill>
                  <a:schemeClr val="accent1">
                    <a:lumMod val="75000"/>
                  </a:schemeClr>
                </a:solidFill>
                <a:cs typeface="B Nazanin" panose="00000400000000000000" pitchFamily="2" charset="-78"/>
              </a:rPr>
              <a:t>مدل شهودی یا الگومحور </a:t>
            </a:r>
            <a:r>
              <a:rPr lang="fa-IR" sz="2800" i="1" dirty="0">
                <a:cs typeface="B Nazanin" panose="00000400000000000000" pitchFamily="2" charset="-78"/>
              </a:rPr>
              <a:t>(Pattern Recognition / Intuitive Model)</a:t>
            </a:r>
            <a:br>
              <a:rPr lang="fa-IR" sz="2800" i="1" dirty="0">
                <a:cs typeface="B Nazanin" panose="00000400000000000000" pitchFamily="2" charset="-78"/>
              </a:rPr>
            </a:br>
            <a:r>
              <a:rPr lang="fa-IR" sz="2800" dirty="0">
                <a:cs typeface="B Nazanin" panose="00000400000000000000" pitchFamily="2" charset="-78"/>
              </a:rPr>
              <a:t>در این مدل پزشک با مشاهده یک الگوی آشنا، </a:t>
            </a:r>
            <a:r>
              <a:rPr lang="fa-IR" sz="2800" dirty="0">
                <a:solidFill>
                  <a:schemeClr val="accent1">
                    <a:lumMod val="75000"/>
                  </a:schemeClr>
                </a:solidFill>
                <a:cs typeface="B Nazanin" panose="00000400000000000000" pitchFamily="2" charset="-78"/>
              </a:rPr>
              <a:t>سریع</a:t>
            </a:r>
            <a:r>
              <a:rPr lang="fa-IR" sz="2800" dirty="0">
                <a:cs typeface="B Nazanin" panose="00000400000000000000" pitchFamily="2" charset="-78"/>
              </a:rPr>
              <a:t> به تشخیص یا اقدام می‌رسد.</a:t>
            </a:r>
            <a:br>
              <a:rPr lang="fa-IR" sz="2800" dirty="0">
                <a:cs typeface="B Nazanin" panose="00000400000000000000" pitchFamily="2" charset="-78"/>
              </a:rPr>
            </a:br>
            <a:r>
              <a:rPr lang="fa-IR" sz="2800" dirty="0">
                <a:cs typeface="B Nazanin" panose="00000400000000000000" pitchFamily="2" charset="-78"/>
              </a:rPr>
              <a:t>(مثال: تشخیص MI در ECG).</a:t>
            </a:r>
            <a:br>
              <a:rPr lang="fa-IR" sz="2800" dirty="0">
                <a:cs typeface="B Nazanin" panose="00000400000000000000" pitchFamily="2" charset="-78"/>
              </a:rPr>
            </a:br>
            <a:br>
              <a:rPr lang="fa-IR" sz="2800" dirty="0">
                <a:cs typeface="B Nazanin" panose="00000400000000000000" pitchFamily="2" charset="-78"/>
              </a:rPr>
            </a:br>
            <a:r>
              <a:rPr lang="fa-IR" sz="2800" dirty="0">
                <a:solidFill>
                  <a:schemeClr val="accent1">
                    <a:lumMod val="75000"/>
                  </a:schemeClr>
                </a:solidFill>
                <a:cs typeface="B Nazanin" panose="00000400000000000000" pitchFamily="2" charset="-78"/>
              </a:rPr>
              <a:t>مدل تحلیلی </a:t>
            </a:r>
            <a:r>
              <a:rPr lang="fa-IR" sz="2800" dirty="0">
                <a:cs typeface="B Nazanin" panose="00000400000000000000" pitchFamily="2" charset="-78"/>
              </a:rPr>
              <a:t>(Analytical Model)</a:t>
            </a:r>
            <a:br>
              <a:rPr lang="fa-IR" sz="2800" dirty="0">
                <a:cs typeface="B Nazanin" panose="00000400000000000000" pitchFamily="2" charset="-78"/>
              </a:rPr>
            </a:br>
            <a:r>
              <a:rPr lang="fa-IR" sz="2800" dirty="0">
                <a:cs typeface="B Nazanin" panose="00000400000000000000" pitchFamily="2" charset="-78"/>
              </a:rPr>
              <a:t>در این مدل پزشک با رویکردی </a:t>
            </a:r>
            <a:r>
              <a:rPr lang="fa-IR" sz="2800" dirty="0">
                <a:solidFill>
                  <a:schemeClr val="accent1">
                    <a:lumMod val="75000"/>
                  </a:schemeClr>
                </a:solidFill>
                <a:cs typeface="B Nazanin" panose="00000400000000000000" pitchFamily="2" charset="-78"/>
              </a:rPr>
              <a:t>گام‌به‌گام</a:t>
            </a:r>
            <a:r>
              <a:rPr lang="fa-IR" sz="2800" dirty="0">
                <a:cs typeface="B Nazanin" panose="00000400000000000000" pitchFamily="2" charset="-78"/>
              </a:rPr>
              <a:t>، تشخیص‌های افتراقی را می‌سازد، </a:t>
            </a:r>
            <a:r>
              <a:rPr lang="fa-IR" sz="2800" dirty="0">
                <a:solidFill>
                  <a:schemeClr val="accent1">
                    <a:lumMod val="75000"/>
                  </a:schemeClr>
                </a:solidFill>
                <a:cs typeface="B Nazanin" panose="00000400000000000000" pitchFamily="2" charset="-78"/>
              </a:rPr>
              <a:t>شواهد را جمع‌آوری </a:t>
            </a:r>
            <a:r>
              <a:rPr lang="fa-IR" sz="2800" dirty="0">
                <a:cs typeface="B Nazanin" panose="00000400000000000000" pitchFamily="2" charset="-78"/>
              </a:rPr>
              <a:t>می‌کند و با </a:t>
            </a:r>
            <a:r>
              <a:rPr lang="fa-IR" sz="2800" dirty="0">
                <a:solidFill>
                  <a:schemeClr val="accent1">
                    <a:lumMod val="75000"/>
                  </a:schemeClr>
                </a:solidFill>
                <a:cs typeface="B Nazanin" panose="00000400000000000000" pitchFamily="2" charset="-78"/>
              </a:rPr>
              <a:t>منطق احتمال‌محور </a:t>
            </a:r>
            <a:r>
              <a:rPr lang="fa-IR" sz="2800" dirty="0">
                <a:cs typeface="B Nazanin" panose="00000400000000000000" pitchFamily="2" charset="-78"/>
              </a:rPr>
              <a:t>تصمیم می‌گیرد.</a:t>
            </a:r>
            <a:br>
              <a:rPr lang="fa-IR" sz="2800" dirty="0">
                <a:cs typeface="B Nazanin" panose="00000400000000000000" pitchFamily="2" charset="-78"/>
              </a:rPr>
            </a:br>
            <a:r>
              <a:rPr lang="fa-IR" sz="2800" dirty="0">
                <a:cs typeface="B Nazanin" panose="00000400000000000000" pitchFamily="2" charset="-78"/>
              </a:rPr>
              <a:t>(مثال: استفاده ازWells Score).</a:t>
            </a:r>
            <a:br>
              <a:rPr lang="fa-IR" sz="2800" dirty="0">
                <a:cs typeface="B Nazanin" panose="00000400000000000000" pitchFamily="2" charset="-78"/>
              </a:rPr>
            </a:br>
            <a:br>
              <a:rPr lang="fa-IR" sz="2800" dirty="0">
                <a:cs typeface="B Nazanin" panose="00000400000000000000" pitchFamily="2" charset="-78"/>
              </a:rPr>
            </a:br>
            <a:r>
              <a:rPr lang="fa-IR" sz="2800" dirty="0">
                <a:solidFill>
                  <a:schemeClr val="accent1">
                    <a:lumMod val="75000"/>
                  </a:schemeClr>
                </a:solidFill>
                <a:cs typeface="B Nazanin" panose="00000400000000000000" pitchFamily="2" charset="-78"/>
              </a:rPr>
              <a:t>مدل مبتنی بر شواهد </a:t>
            </a:r>
            <a:r>
              <a:rPr lang="fa-IR" sz="2800" dirty="0">
                <a:cs typeface="B Nazanin" panose="00000400000000000000" pitchFamily="2" charset="-78"/>
              </a:rPr>
              <a:t>(Evidence-Based Model)</a:t>
            </a:r>
            <a:br>
              <a:rPr lang="fa-IR" sz="2800" dirty="0">
                <a:cs typeface="B Nazanin" panose="00000400000000000000" pitchFamily="2" charset="-78"/>
              </a:rPr>
            </a:br>
            <a:r>
              <a:rPr lang="fa-IR" sz="2800" dirty="0">
                <a:cs typeface="B Nazanin" panose="00000400000000000000" pitchFamily="2" charset="-78"/>
              </a:rPr>
              <a:t>در این مدل، تصمیم بالینی از تلفیق سه جزء حاصل می‌شود:</a:t>
            </a:r>
            <a:br>
              <a:rPr lang="fa-IR" sz="2800" dirty="0">
                <a:cs typeface="B Nazanin" panose="00000400000000000000" pitchFamily="2" charset="-78"/>
              </a:rPr>
            </a:br>
            <a:r>
              <a:rPr lang="fa-IR" sz="2800" dirty="0">
                <a:cs typeface="B Nazanin" panose="00000400000000000000" pitchFamily="2" charset="-78"/>
              </a:rPr>
              <a:t>بهترین شواهد موجود، تجربه و قضاوت بالینی، ارزش‌ها و ترجیحات بیمار</a:t>
            </a:r>
            <a:br>
              <a:rPr lang="fa-IR" sz="2800" dirty="0">
                <a:cs typeface="B Nazanin" panose="00000400000000000000" pitchFamily="2" charset="-78"/>
              </a:rPr>
            </a:br>
            <a:r>
              <a:rPr lang="fa-IR" sz="2800" dirty="0">
                <a:cs typeface="B Nazanin" panose="00000400000000000000" pitchFamily="2" charset="-78"/>
              </a:rPr>
              <a:t>انتخاب آنتی‌کوآگولاسیون در AF بر اساس guideline و bleeding risk</a:t>
            </a:r>
            <a:br>
              <a:rPr lang="fa-IR" sz="2800" dirty="0">
                <a:cs typeface="B Nazanin" panose="00000400000000000000" pitchFamily="2" charset="-78"/>
              </a:rPr>
            </a:br>
            <a:br>
              <a:rPr lang="fa-IR" sz="2800" dirty="0">
                <a:cs typeface="B Nazanin" panose="00000400000000000000" pitchFamily="2" charset="-78"/>
              </a:rPr>
            </a:br>
            <a:r>
              <a:rPr lang="fa-IR" sz="2800" dirty="0">
                <a:cs typeface="B Nazanin" panose="00000400000000000000" pitchFamily="2" charset="-78"/>
              </a:rPr>
              <a:t>مشارکتی (SDM): تصمیم‌گیری مشترک با بیمار در موارد دارای ابهام.</a:t>
            </a:r>
            <a:br>
              <a:rPr lang="fa-IR" sz="2800" dirty="0">
                <a:cs typeface="B Nazanin" panose="00000400000000000000" pitchFamily="2" charset="-78"/>
              </a:rPr>
            </a:br>
            <a:endParaRPr lang="fa-IR" sz="2800" dirty="0">
              <a:cs typeface="B Nazanin" panose="00000400000000000000" pitchFamily="2" charset="-78"/>
            </a:endParaRPr>
          </a:p>
        </p:txBody>
      </p:sp>
    </p:spTree>
    <p:extLst>
      <p:ext uri="{BB962C8B-B14F-4D97-AF65-F5344CB8AC3E}">
        <p14:creationId xmlns:p14="http://schemas.microsoft.com/office/powerpoint/2010/main" val="26124096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D5128-3082-4BF6-B748-A38286D047DC}"/>
              </a:ext>
            </a:extLst>
          </p:cNvPr>
          <p:cNvSpPr>
            <a:spLocks noGrp="1"/>
          </p:cNvSpPr>
          <p:nvPr>
            <p:ph type="ctrTitle"/>
          </p:nvPr>
        </p:nvSpPr>
        <p:spPr>
          <a:xfrm>
            <a:off x="1524000" y="1122363"/>
            <a:ext cx="9064487" cy="5357950"/>
          </a:xfrm>
        </p:spPr>
        <p:txBody>
          <a:bodyPr>
            <a:noAutofit/>
          </a:bodyPr>
          <a:lstStyle/>
          <a:p>
            <a:pPr rtl="1"/>
            <a:r>
              <a:rPr lang="fa-IR" sz="3200" b="1" dirty="0">
                <a:cs typeface="B Nazanin" panose="00000400000000000000" pitchFamily="2" charset="-78"/>
              </a:rPr>
              <a:t>مقدمه: تغییر پارادایم در تصویربرداری</a:t>
            </a:r>
            <a:br>
              <a:rPr lang="fa-IR" sz="3200" b="1" dirty="0">
                <a:cs typeface="B Nazanin" panose="00000400000000000000" pitchFamily="2" charset="-78"/>
              </a:rPr>
            </a:br>
            <a:br>
              <a:rPr lang="fa-IR" sz="3200" b="1" dirty="0">
                <a:cs typeface="B Nazanin" panose="00000400000000000000" pitchFamily="2" charset="-78"/>
              </a:rPr>
            </a:br>
            <a:r>
              <a:rPr lang="fa-IR" sz="3200" dirty="0">
                <a:cs typeface="B Nazanin" panose="00000400000000000000" pitchFamily="2" charset="-78"/>
              </a:rPr>
              <a:t>تصویربرداری پزشکی به یکی از ارکان اصلی تصمیم‌گیری بالینی تبدیل شده است.</a:t>
            </a:r>
            <a:br>
              <a:rPr lang="fa-IR" sz="3200" dirty="0">
                <a:cs typeface="B Nazanin" panose="00000400000000000000" pitchFamily="2" charset="-78"/>
              </a:rPr>
            </a:br>
            <a:r>
              <a:rPr lang="fa-IR" sz="3200" dirty="0">
                <a:cs typeface="B Nazanin" panose="00000400000000000000" pitchFamily="2" charset="-78"/>
              </a:rPr>
              <a:t>اما سؤال مهم دیگر این نیست که</a:t>
            </a:r>
            <a:br>
              <a:rPr lang="fa-IR" sz="3200" dirty="0">
                <a:cs typeface="B Nazanin" panose="00000400000000000000" pitchFamily="2" charset="-78"/>
              </a:rPr>
            </a:br>
            <a:r>
              <a:rPr lang="fa-IR" sz="3200" b="1" dirty="0">
                <a:cs typeface="B Nazanin" panose="00000400000000000000" pitchFamily="2" charset="-78"/>
              </a:rPr>
              <a:t>«آیا تصویربرداری انجام دهیم؟»</a:t>
            </a:r>
            <a:br>
              <a:rPr lang="fa-IR" sz="3200" dirty="0">
                <a:cs typeface="B Nazanin" panose="00000400000000000000" pitchFamily="2" charset="-78"/>
              </a:rPr>
            </a:br>
            <a:r>
              <a:rPr lang="fa-IR" sz="3200" dirty="0">
                <a:cs typeface="B Nazanin" panose="00000400000000000000" pitchFamily="2" charset="-78"/>
              </a:rPr>
              <a:t>بلکه این است:</a:t>
            </a:r>
            <a:br>
              <a:rPr lang="fa-IR" sz="3200" dirty="0">
                <a:cs typeface="B Nazanin" panose="00000400000000000000" pitchFamily="2" charset="-78"/>
              </a:rPr>
            </a:br>
            <a:r>
              <a:rPr lang="fa-IR" sz="3200" dirty="0">
                <a:cs typeface="B Nazanin" panose="00000400000000000000" pitchFamily="2" charset="-78"/>
              </a:rPr>
              <a:t>• چه زمانی تصویربرداری لازم است؟</a:t>
            </a:r>
            <a:br>
              <a:rPr lang="fa-IR" sz="3200" dirty="0">
                <a:cs typeface="B Nazanin" panose="00000400000000000000" pitchFamily="2" charset="-78"/>
              </a:rPr>
            </a:br>
            <a:r>
              <a:rPr lang="fa-IR" sz="3200" dirty="0">
                <a:cs typeface="B Nazanin" panose="00000400000000000000" pitchFamily="2" charset="-78"/>
              </a:rPr>
              <a:t>• کدام روش مناسب‌تر است؟</a:t>
            </a:r>
            <a:br>
              <a:rPr lang="fa-IR" sz="3200" dirty="0">
                <a:cs typeface="B Nazanin" panose="00000400000000000000" pitchFamily="2" charset="-78"/>
              </a:rPr>
            </a:br>
            <a:r>
              <a:rPr lang="fa-IR" sz="3200" dirty="0">
                <a:cs typeface="B Nazanin" panose="00000400000000000000" pitchFamily="2" charset="-78"/>
              </a:rPr>
              <a:t>• آیا نتیجه آن تصمیم درمانی را تغییر می‌دهد؟</a:t>
            </a:r>
            <a:br>
              <a:rPr lang="fa-IR" sz="3200" dirty="0">
                <a:cs typeface="B Nazanin" panose="00000400000000000000" pitchFamily="2" charset="-78"/>
              </a:rPr>
            </a:br>
            <a:r>
              <a:rPr lang="fa-IR" sz="3200" dirty="0">
                <a:cs typeface="B Nazanin" panose="00000400000000000000" pitchFamily="2" charset="-78"/>
              </a:rPr>
              <a:t>تمرکز پزشکی مدرن:</a:t>
            </a:r>
            <a:br>
              <a:rPr lang="fa-IR" sz="3200" dirty="0">
                <a:cs typeface="B Nazanin" panose="00000400000000000000" pitchFamily="2" charset="-78"/>
              </a:rPr>
            </a:br>
            <a:r>
              <a:rPr lang="fa-IR" sz="3200" b="1" dirty="0">
                <a:solidFill>
                  <a:schemeClr val="accent1">
                    <a:lumMod val="75000"/>
                  </a:schemeClr>
                </a:solidFill>
                <a:cs typeface="B Nazanin" panose="00000400000000000000" pitchFamily="2" charset="-78"/>
              </a:rPr>
              <a:t>تصمیم‌گیری هوشمندانه به جای تصویربرداری بیشتر</a:t>
            </a:r>
            <a:br>
              <a:rPr lang="fa-IR" sz="3200" dirty="0">
                <a:cs typeface="B Nazanin" panose="00000400000000000000" pitchFamily="2" charset="-78"/>
              </a:rPr>
            </a:br>
            <a:endParaRPr lang="fa-IR" sz="3200" dirty="0">
              <a:cs typeface="B Nazanin" panose="00000400000000000000" pitchFamily="2" charset="-78"/>
            </a:endParaRPr>
          </a:p>
        </p:txBody>
      </p:sp>
    </p:spTree>
    <p:extLst>
      <p:ext uri="{BB962C8B-B14F-4D97-AF65-F5344CB8AC3E}">
        <p14:creationId xmlns:p14="http://schemas.microsoft.com/office/powerpoint/2010/main" val="3747471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87245-5588-410E-B6DB-B0DF04AF7DCA}"/>
              </a:ext>
            </a:extLst>
          </p:cNvPr>
          <p:cNvSpPr>
            <a:spLocks noGrp="1"/>
          </p:cNvSpPr>
          <p:nvPr>
            <p:ph type="ctrTitle"/>
          </p:nvPr>
        </p:nvSpPr>
        <p:spPr>
          <a:xfrm>
            <a:off x="1563756" y="490330"/>
            <a:ext cx="9104243" cy="5777948"/>
          </a:xfrm>
        </p:spPr>
        <p:txBody>
          <a:bodyPr>
            <a:noAutofit/>
          </a:bodyPr>
          <a:lstStyle/>
          <a:p>
            <a:pPr rtl="1"/>
            <a:r>
              <a:rPr lang="fa-IR" sz="3200" b="1" dirty="0">
                <a:cs typeface="B Nazanin" panose="00000400000000000000" pitchFamily="2" charset="-78"/>
              </a:rPr>
              <a:t>چالش‌های فعلی در تصویربرداری</a:t>
            </a:r>
            <a:br>
              <a:rPr lang="fa-IR" sz="3200" b="1" dirty="0">
                <a:cs typeface="B Nazanin" panose="00000400000000000000" pitchFamily="2" charset="-78"/>
              </a:rPr>
            </a:br>
            <a:br>
              <a:rPr lang="fa-IR" sz="3200" b="1" dirty="0">
                <a:cs typeface="B Nazanin" panose="00000400000000000000" pitchFamily="2" charset="-78"/>
              </a:rPr>
            </a:br>
            <a:r>
              <a:rPr lang="fa-IR" sz="3200" dirty="0">
                <a:cs typeface="B Nazanin" panose="00000400000000000000" pitchFamily="2" charset="-78"/>
              </a:rPr>
              <a:t>سیستم‌های سلامت با چند چالش مهم مواجه هستند:</a:t>
            </a:r>
            <a:br>
              <a:rPr lang="fa-IR" sz="3200" dirty="0">
                <a:cs typeface="B Nazanin" panose="00000400000000000000" pitchFamily="2" charset="-78"/>
              </a:rPr>
            </a:br>
            <a:r>
              <a:rPr lang="fa-IR" sz="3200" dirty="0">
                <a:cs typeface="B Nazanin" panose="00000400000000000000" pitchFamily="2" charset="-78"/>
              </a:rPr>
              <a:t>• </a:t>
            </a:r>
            <a:r>
              <a:rPr lang="fa-IR" sz="3200" b="1" dirty="0">
                <a:cs typeface="B Nazanin" panose="00000400000000000000" pitchFamily="2" charset="-78"/>
              </a:rPr>
              <a:t>استفاده بیش از حد از تصویربرداری (Overutilization)</a:t>
            </a:r>
            <a:br>
              <a:rPr lang="fa-IR" sz="3200" dirty="0">
                <a:cs typeface="B Nazanin" panose="00000400000000000000" pitchFamily="2" charset="-78"/>
              </a:rPr>
            </a:br>
            <a:r>
              <a:rPr lang="fa-IR" sz="3200" dirty="0">
                <a:cs typeface="B Nazanin" panose="00000400000000000000" pitchFamily="2" charset="-78"/>
              </a:rPr>
              <a:t>• </a:t>
            </a:r>
            <a:r>
              <a:rPr lang="fa-IR" sz="3200" b="1" dirty="0">
                <a:cs typeface="B Nazanin" panose="00000400000000000000" pitchFamily="2" charset="-78"/>
              </a:rPr>
              <a:t>مدیریت یافته‌های اتفاقی (Incidentalomas)</a:t>
            </a:r>
            <a:br>
              <a:rPr lang="fa-IR" sz="3200" dirty="0">
                <a:cs typeface="B Nazanin" panose="00000400000000000000" pitchFamily="2" charset="-78"/>
              </a:rPr>
            </a:br>
            <a:r>
              <a:rPr lang="fa-IR" sz="3200" dirty="0">
                <a:cs typeface="B Nazanin" panose="00000400000000000000" pitchFamily="2" charset="-78"/>
              </a:rPr>
              <a:t>• </a:t>
            </a:r>
            <a:r>
              <a:rPr lang="fa-IR" sz="3200" b="1" dirty="0">
                <a:cs typeface="B Nazanin" panose="00000400000000000000" pitchFamily="2" charset="-78"/>
              </a:rPr>
              <a:t>خطاهای شناختی و ادراکی در تفسیر تصاویر</a:t>
            </a:r>
            <a:br>
              <a:rPr lang="fa-IR" sz="3200" dirty="0">
                <a:cs typeface="B Nazanin" panose="00000400000000000000" pitchFamily="2" charset="-78"/>
              </a:rPr>
            </a:br>
            <a:r>
              <a:rPr lang="fa-IR" sz="3200" dirty="0">
                <a:cs typeface="B Nazanin" panose="00000400000000000000" pitchFamily="2" charset="-78"/>
              </a:rPr>
              <a:t>• فاصله حدود </a:t>
            </a:r>
            <a:r>
              <a:rPr lang="fa-IR" sz="3200" b="1" dirty="0">
                <a:cs typeface="B Nazanin" panose="00000400000000000000" pitchFamily="2" charset="-78"/>
              </a:rPr>
              <a:t>17 ساله</a:t>
            </a:r>
            <a:r>
              <a:rPr lang="fa-IR" sz="3200" dirty="0">
                <a:cs typeface="B Nazanin" panose="00000400000000000000" pitchFamily="2" charset="-78"/>
              </a:rPr>
              <a:t> بین تولید شواهد علمی و اجرای آن در بالین</a:t>
            </a:r>
            <a:br>
              <a:rPr lang="fa-IR" sz="3200" dirty="0">
                <a:cs typeface="B Nazanin" panose="00000400000000000000" pitchFamily="2" charset="-78"/>
              </a:rPr>
            </a:br>
            <a:r>
              <a:rPr lang="fa-IR" sz="3200" dirty="0">
                <a:solidFill>
                  <a:schemeClr val="accent1">
                    <a:lumMod val="75000"/>
                  </a:schemeClr>
                </a:solidFill>
                <a:cs typeface="B Nazanin" panose="00000400000000000000" pitchFamily="2" charset="-78"/>
              </a:rPr>
              <a:t>این چالش‌ها می‌توانند منجر به:</a:t>
            </a:r>
            <a:br>
              <a:rPr lang="fa-IR" sz="3200" dirty="0">
                <a:solidFill>
                  <a:schemeClr val="accent1">
                    <a:lumMod val="75000"/>
                  </a:schemeClr>
                </a:solidFill>
                <a:cs typeface="B Nazanin" panose="00000400000000000000" pitchFamily="2" charset="-78"/>
              </a:rPr>
            </a:br>
            <a:r>
              <a:rPr lang="fa-IR" sz="3200" dirty="0">
                <a:solidFill>
                  <a:schemeClr val="accent1">
                    <a:lumMod val="75000"/>
                  </a:schemeClr>
                </a:solidFill>
                <a:cs typeface="B Nazanin" panose="00000400000000000000" pitchFamily="2" charset="-78"/>
              </a:rPr>
              <a:t>• تشخیص بیش‌ازحد</a:t>
            </a:r>
            <a:br>
              <a:rPr lang="fa-IR" sz="3200" dirty="0">
                <a:solidFill>
                  <a:schemeClr val="accent1">
                    <a:lumMod val="75000"/>
                  </a:schemeClr>
                </a:solidFill>
                <a:cs typeface="B Nazanin" panose="00000400000000000000" pitchFamily="2" charset="-78"/>
              </a:rPr>
            </a:br>
            <a:r>
              <a:rPr lang="fa-IR" sz="3200" dirty="0">
                <a:solidFill>
                  <a:schemeClr val="accent1">
                    <a:lumMod val="75000"/>
                  </a:schemeClr>
                </a:solidFill>
                <a:cs typeface="B Nazanin" panose="00000400000000000000" pitchFamily="2" charset="-78"/>
              </a:rPr>
              <a:t>• هزینه‌های غیرضروری</a:t>
            </a:r>
            <a:br>
              <a:rPr lang="fa-IR" sz="3200" dirty="0">
                <a:solidFill>
                  <a:schemeClr val="accent1">
                    <a:lumMod val="75000"/>
                  </a:schemeClr>
                </a:solidFill>
                <a:cs typeface="B Nazanin" panose="00000400000000000000" pitchFamily="2" charset="-78"/>
              </a:rPr>
            </a:br>
            <a:r>
              <a:rPr lang="fa-IR" sz="3200" dirty="0">
                <a:solidFill>
                  <a:schemeClr val="accent1">
                    <a:lumMod val="75000"/>
                  </a:schemeClr>
                </a:solidFill>
                <a:cs typeface="B Nazanin" panose="00000400000000000000" pitchFamily="2" charset="-78"/>
              </a:rPr>
              <a:t>• افزایش اضطراب بیمار</a:t>
            </a:r>
            <a:br>
              <a:rPr lang="fa-IR" sz="3200" dirty="0">
                <a:solidFill>
                  <a:schemeClr val="accent1">
                    <a:lumMod val="75000"/>
                  </a:schemeClr>
                </a:solidFill>
                <a:cs typeface="B Nazanin" panose="00000400000000000000" pitchFamily="2" charset="-78"/>
              </a:rPr>
            </a:br>
            <a:endParaRPr lang="fa-IR" sz="3200" dirty="0">
              <a:solidFill>
                <a:schemeClr val="accent1">
                  <a:lumMod val="75000"/>
                </a:schemeClr>
              </a:solidFill>
              <a:cs typeface="B Nazanin" panose="00000400000000000000" pitchFamily="2" charset="-78"/>
            </a:endParaRPr>
          </a:p>
        </p:txBody>
      </p:sp>
    </p:spTree>
    <p:extLst>
      <p:ext uri="{BB962C8B-B14F-4D97-AF65-F5344CB8AC3E}">
        <p14:creationId xmlns:p14="http://schemas.microsoft.com/office/powerpoint/2010/main" val="2627268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814CC-2386-416C-A6B1-5EACE85346DD}"/>
              </a:ext>
            </a:extLst>
          </p:cNvPr>
          <p:cNvSpPr>
            <a:spLocks noGrp="1"/>
          </p:cNvSpPr>
          <p:nvPr>
            <p:ph type="ctrTitle"/>
          </p:nvPr>
        </p:nvSpPr>
        <p:spPr>
          <a:xfrm>
            <a:off x="1524000" y="265044"/>
            <a:ext cx="9144000" cy="6592956"/>
          </a:xfrm>
        </p:spPr>
        <p:txBody>
          <a:bodyPr>
            <a:noAutofit/>
          </a:bodyPr>
          <a:lstStyle/>
          <a:p>
            <a:pPr rtl="1"/>
            <a:r>
              <a:rPr lang="fa-IR" sz="3000" b="1" dirty="0">
                <a:cs typeface="B Nazanin" panose="00000400000000000000" pitchFamily="2" charset="-78"/>
              </a:rPr>
              <a:t>جایگاه تصویربرداری در تصمیم‌گیری بالینی</a:t>
            </a:r>
            <a:br>
              <a:rPr lang="fa-IR" sz="3000" b="1" dirty="0">
                <a:cs typeface="B Nazanin" panose="00000400000000000000" pitchFamily="2" charset="-78"/>
              </a:rPr>
            </a:br>
            <a:br>
              <a:rPr lang="fa-IR" sz="3000" b="1" dirty="0">
                <a:cs typeface="B Nazanin" panose="00000400000000000000" pitchFamily="2" charset="-78"/>
              </a:rPr>
            </a:br>
            <a:r>
              <a:rPr lang="fa-IR" sz="3000" dirty="0">
                <a:cs typeface="B Nazanin" panose="00000400000000000000" pitchFamily="2" charset="-78"/>
              </a:rPr>
              <a:t>تصویربرداری </a:t>
            </a:r>
            <a:r>
              <a:rPr lang="fa-IR" sz="3000" b="1" dirty="0">
                <a:cs typeface="B Nazanin" panose="00000400000000000000" pitchFamily="2" charset="-78"/>
              </a:rPr>
              <a:t>جایگزین ارزیابی بالینی نیست</a:t>
            </a:r>
            <a:r>
              <a:rPr lang="fa-IR" sz="3000" dirty="0">
                <a:cs typeface="B Nazanin" panose="00000400000000000000" pitchFamily="2" charset="-78"/>
              </a:rPr>
              <a:t>.</a:t>
            </a:r>
            <a:br>
              <a:rPr lang="fa-IR" sz="3000" dirty="0">
                <a:cs typeface="B Nazanin" panose="00000400000000000000" pitchFamily="2" charset="-78"/>
              </a:rPr>
            </a:br>
            <a:r>
              <a:rPr lang="fa-IR" sz="3000" dirty="0">
                <a:cs typeface="B Nazanin" panose="00000400000000000000" pitchFamily="2" charset="-78"/>
              </a:rPr>
              <a:t>بلکه بخشی از یک زنجیره منطقی است:</a:t>
            </a:r>
            <a:br>
              <a:rPr lang="fa-IR" sz="3000" dirty="0">
                <a:cs typeface="B Nazanin" panose="00000400000000000000" pitchFamily="2" charset="-78"/>
              </a:rPr>
            </a:br>
            <a:r>
              <a:rPr lang="fa-IR" sz="3000" dirty="0">
                <a:cs typeface="B Nazanin" panose="00000400000000000000" pitchFamily="2" charset="-78"/>
              </a:rPr>
              <a:t>شرح حال</a:t>
            </a:r>
            <a:br>
              <a:rPr lang="fa-IR" sz="3000" dirty="0">
                <a:cs typeface="B Nazanin" panose="00000400000000000000" pitchFamily="2" charset="-78"/>
              </a:rPr>
            </a:br>
            <a:r>
              <a:rPr lang="fa-IR" sz="3000" dirty="0">
                <a:cs typeface="B Nazanin" panose="00000400000000000000" pitchFamily="2" charset="-78"/>
              </a:rPr>
              <a:t>↓</a:t>
            </a:r>
            <a:br>
              <a:rPr lang="fa-IR" sz="3000" dirty="0">
                <a:cs typeface="B Nazanin" panose="00000400000000000000" pitchFamily="2" charset="-78"/>
              </a:rPr>
            </a:br>
            <a:r>
              <a:rPr lang="fa-IR" sz="3000" dirty="0">
                <a:cs typeface="B Nazanin" panose="00000400000000000000" pitchFamily="2" charset="-78"/>
              </a:rPr>
              <a:t>معاینه فیزیکی</a:t>
            </a:r>
            <a:br>
              <a:rPr lang="fa-IR" sz="3000" dirty="0">
                <a:cs typeface="B Nazanin" panose="00000400000000000000" pitchFamily="2" charset="-78"/>
              </a:rPr>
            </a:br>
            <a:r>
              <a:rPr lang="fa-IR" sz="3000" dirty="0">
                <a:cs typeface="B Nazanin" panose="00000400000000000000" pitchFamily="2" charset="-78"/>
              </a:rPr>
              <a:t>↓</a:t>
            </a:r>
            <a:br>
              <a:rPr lang="fa-IR" sz="3000" dirty="0">
                <a:cs typeface="B Nazanin" panose="00000400000000000000" pitchFamily="2" charset="-78"/>
              </a:rPr>
            </a:br>
            <a:r>
              <a:rPr lang="fa-IR" sz="3000" dirty="0">
                <a:cs typeface="B Nazanin" panose="00000400000000000000" pitchFamily="2" charset="-78"/>
              </a:rPr>
              <a:t>تشخیص‌های افتراقی</a:t>
            </a:r>
            <a:br>
              <a:rPr lang="fa-IR" sz="3000" dirty="0">
                <a:cs typeface="B Nazanin" panose="00000400000000000000" pitchFamily="2" charset="-78"/>
              </a:rPr>
            </a:br>
            <a:r>
              <a:rPr lang="fa-IR" sz="3000" dirty="0">
                <a:cs typeface="B Nazanin" panose="00000400000000000000" pitchFamily="2" charset="-78"/>
              </a:rPr>
              <a:t>↓</a:t>
            </a:r>
            <a:br>
              <a:rPr lang="fa-IR" sz="3000" dirty="0">
                <a:cs typeface="B Nazanin" panose="00000400000000000000" pitchFamily="2" charset="-78"/>
              </a:rPr>
            </a:br>
            <a:r>
              <a:rPr lang="fa-IR" sz="3000" dirty="0">
                <a:cs typeface="B Nazanin" panose="00000400000000000000" pitchFamily="2" charset="-78"/>
              </a:rPr>
              <a:t>انتخاب تست مناسب</a:t>
            </a:r>
            <a:br>
              <a:rPr lang="fa-IR" sz="3000" dirty="0">
                <a:cs typeface="B Nazanin" panose="00000400000000000000" pitchFamily="2" charset="-78"/>
              </a:rPr>
            </a:br>
            <a:r>
              <a:rPr lang="fa-IR" sz="3000" dirty="0">
                <a:cs typeface="B Nazanin" panose="00000400000000000000" pitchFamily="2" charset="-78"/>
              </a:rPr>
              <a:t>↓</a:t>
            </a:r>
            <a:br>
              <a:rPr lang="fa-IR" sz="3000" dirty="0">
                <a:cs typeface="B Nazanin" panose="00000400000000000000" pitchFamily="2" charset="-78"/>
              </a:rPr>
            </a:br>
            <a:r>
              <a:rPr lang="fa-IR" sz="3000" dirty="0">
                <a:cs typeface="B Nazanin" panose="00000400000000000000" pitchFamily="2" charset="-78"/>
              </a:rPr>
              <a:t>تصمیم درمانی</a:t>
            </a:r>
            <a:br>
              <a:rPr lang="fa-IR" sz="3000" dirty="0">
                <a:cs typeface="B Nazanin" panose="00000400000000000000" pitchFamily="2" charset="-78"/>
              </a:rPr>
            </a:br>
            <a:r>
              <a:rPr lang="fa-IR" sz="3000" dirty="0">
                <a:solidFill>
                  <a:schemeClr val="accent1">
                    <a:lumMod val="75000"/>
                  </a:schemeClr>
                </a:solidFill>
                <a:cs typeface="B Nazanin" panose="00000400000000000000" pitchFamily="2" charset="-78"/>
              </a:rPr>
              <a:t>تصویربرداری زمانی ارزشمند است که:</a:t>
            </a:r>
            <a:br>
              <a:rPr lang="fa-IR" sz="3000" dirty="0">
                <a:solidFill>
                  <a:schemeClr val="accent1">
                    <a:lumMod val="75000"/>
                  </a:schemeClr>
                </a:solidFill>
                <a:cs typeface="B Nazanin" panose="00000400000000000000" pitchFamily="2" charset="-78"/>
              </a:rPr>
            </a:br>
            <a:r>
              <a:rPr lang="fa-IR" sz="3000" b="1" dirty="0">
                <a:solidFill>
                  <a:schemeClr val="accent1">
                    <a:lumMod val="75000"/>
                  </a:schemeClr>
                </a:solidFill>
                <a:cs typeface="B Nazanin" panose="00000400000000000000" pitchFamily="2" charset="-78"/>
              </a:rPr>
              <a:t>احتمال تشخیص بیماری را به‌طور معنی‌داری تغییر دهد</a:t>
            </a:r>
            <a:r>
              <a:rPr lang="fa-IR" sz="3000" b="1" dirty="0">
                <a:cs typeface="B Nazanin" panose="00000400000000000000" pitchFamily="2" charset="-78"/>
              </a:rPr>
              <a:t>.</a:t>
            </a:r>
            <a:br>
              <a:rPr lang="fa-IR" sz="3000" dirty="0">
                <a:cs typeface="B Nazanin" panose="00000400000000000000" pitchFamily="2" charset="-78"/>
              </a:rPr>
            </a:br>
            <a:endParaRPr lang="fa-IR" sz="3000" dirty="0">
              <a:cs typeface="B Nazanin" panose="00000400000000000000" pitchFamily="2" charset="-78"/>
            </a:endParaRPr>
          </a:p>
        </p:txBody>
      </p:sp>
    </p:spTree>
    <p:extLst>
      <p:ext uri="{BB962C8B-B14F-4D97-AF65-F5344CB8AC3E}">
        <p14:creationId xmlns:p14="http://schemas.microsoft.com/office/powerpoint/2010/main" val="2480995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047FD-C91B-456D-8F3F-065DE6B4EF06}"/>
              </a:ext>
            </a:extLst>
          </p:cNvPr>
          <p:cNvSpPr>
            <a:spLocks noGrp="1"/>
          </p:cNvSpPr>
          <p:nvPr>
            <p:ph type="ctrTitle"/>
          </p:nvPr>
        </p:nvSpPr>
        <p:spPr>
          <a:xfrm>
            <a:off x="1524000" y="530087"/>
            <a:ext cx="9144000" cy="5645426"/>
          </a:xfrm>
        </p:spPr>
        <p:txBody>
          <a:bodyPr>
            <a:noAutofit/>
          </a:bodyPr>
          <a:lstStyle/>
          <a:p>
            <a:pPr rtl="1"/>
            <a:r>
              <a:rPr lang="fa-IR" sz="3200" b="1" dirty="0">
                <a:cs typeface="B Nazanin" panose="00000400000000000000" pitchFamily="2" charset="-78"/>
              </a:rPr>
              <a:t>استدلال بیزین در پزشکی</a:t>
            </a:r>
            <a:br>
              <a:rPr lang="fa-IR" sz="3200" b="1" dirty="0">
                <a:cs typeface="B Nazanin" panose="00000400000000000000" pitchFamily="2" charset="-78"/>
              </a:rPr>
            </a:br>
            <a:br>
              <a:rPr lang="fa-IR" sz="3200" b="1" dirty="0">
                <a:cs typeface="B Nazanin" panose="00000400000000000000" pitchFamily="2" charset="-78"/>
              </a:rPr>
            </a:br>
            <a:r>
              <a:rPr lang="fa-IR" sz="3200" dirty="0">
                <a:cs typeface="B Nazanin" panose="00000400000000000000" pitchFamily="2" charset="-78"/>
              </a:rPr>
              <a:t>بسیاری از تصمیمات پزشکی بر اساس </a:t>
            </a:r>
            <a:r>
              <a:rPr lang="fa-IR" sz="3200" b="1" dirty="0">
                <a:cs typeface="B Nazanin" panose="00000400000000000000" pitchFamily="2" charset="-78"/>
              </a:rPr>
              <a:t>منطق بیزین (Bayesian reasoning)</a:t>
            </a:r>
            <a:r>
              <a:rPr lang="fa-IR" sz="3200" dirty="0">
                <a:cs typeface="B Nazanin" panose="00000400000000000000" pitchFamily="2" charset="-78"/>
              </a:rPr>
              <a:t> انجام می‌شود.</a:t>
            </a:r>
            <a:br>
              <a:rPr lang="fa-IR" sz="3200" dirty="0">
                <a:cs typeface="B Nazanin" panose="00000400000000000000" pitchFamily="2" charset="-78"/>
              </a:rPr>
            </a:br>
            <a:r>
              <a:rPr lang="fa-IR" sz="3200" dirty="0">
                <a:cs typeface="B Nazanin" panose="00000400000000000000" pitchFamily="2" charset="-78"/>
              </a:rPr>
              <a:t>در این مدل:</a:t>
            </a:r>
            <a:br>
              <a:rPr lang="fa-IR" sz="3200" dirty="0">
                <a:cs typeface="B Nazanin" panose="00000400000000000000" pitchFamily="2" charset="-78"/>
              </a:rPr>
            </a:br>
            <a:r>
              <a:rPr lang="fa-IR" sz="3200" dirty="0">
                <a:cs typeface="B Nazanin" panose="00000400000000000000" pitchFamily="2" charset="-78"/>
              </a:rPr>
              <a:t>اطلاعات جدید ← احتمال بیماری را به‌روز می‌کند.</a:t>
            </a:r>
            <a:br>
              <a:rPr lang="fa-IR" sz="3200" dirty="0">
                <a:cs typeface="B Nazanin" panose="00000400000000000000" pitchFamily="2" charset="-78"/>
              </a:rPr>
            </a:br>
            <a:r>
              <a:rPr lang="fa-IR" sz="3200" dirty="0">
                <a:cs typeface="B Nazanin" panose="00000400000000000000" pitchFamily="2" charset="-78"/>
              </a:rPr>
              <a:t>در تصویربرداری:</a:t>
            </a:r>
            <a:br>
              <a:rPr lang="fa-IR" sz="3200" dirty="0">
                <a:cs typeface="B Nazanin" panose="00000400000000000000" pitchFamily="2" charset="-78"/>
              </a:rPr>
            </a:br>
            <a:r>
              <a:rPr lang="fa-IR" sz="3200" dirty="0">
                <a:cs typeface="B Nazanin" panose="00000400000000000000" pitchFamily="2" charset="-78"/>
              </a:rPr>
              <a:t>یافته‌های رادیولوژیک</a:t>
            </a:r>
            <a:br>
              <a:rPr lang="fa-IR" sz="3200" dirty="0">
                <a:cs typeface="B Nazanin" panose="00000400000000000000" pitchFamily="2" charset="-78"/>
              </a:rPr>
            </a:br>
            <a:r>
              <a:rPr lang="fa-IR" sz="3200" dirty="0">
                <a:cs typeface="B Nazanin" panose="00000400000000000000" pitchFamily="2" charset="-78"/>
              </a:rPr>
              <a:t>باعث </a:t>
            </a:r>
            <a:r>
              <a:rPr lang="fa-IR" sz="3200" b="1" dirty="0">
                <a:solidFill>
                  <a:schemeClr val="accent1">
                    <a:lumMod val="75000"/>
                  </a:schemeClr>
                </a:solidFill>
                <a:cs typeface="B Nazanin" panose="00000400000000000000" pitchFamily="2" charset="-78"/>
              </a:rPr>
              <a:t>تغییر احتمال </a:t>
            </a:r>
            <a:r>
              <a:rPr lang="fa-IR" sz="3200" b="1" dirty="0">
                <a:cs typeface="B Nazanin" panose="00000400000000000000" pitchFamily="2" charset="-78"/>
              </a:rPr>
              <a:t>تشخیص</a:t>
            </a:r>
            <a:r>
              <a:rPr lang="fa-IR" sz="3200" dirty="0">
                <a:cs typeface="B Nazanin" panose="00000400000000000000" pitchFamily="2" charset="-78"/>
              </a:rPr>
              <a:t> می‌شوند.</a:t>
            </a:r>
            <a:br>
              <a:rPr lang="fa-IR" sz="3200" dirty="0">
                <a:cs typeface="B Nazanin" panose="00000400000000000000" pitchFamily="2" charset="-78"/>
              </a:rPr>
            </a:br>
            <a:endParaRPr lang="fa-IR" sz="3200" dirty="0">
              <a:cs typeface="B Nazanin" panose="00000400000000000000" pitchFamily="2" charset="-78"/>
            </a:endParaRPr>
          </a:p>
        </p:txBody>
      </p:sp>
    </p:spTree>
    <p:extLst>
      <p:ext uri="{BB962C8B-B14F-4D97-AF65-F5344CB8AC3E}">
        <p14:creationId xmlns:p14="http://schemas.microsoft.com/office/powerpoint/2010/main" val="31481133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56915-64B0-49BA-988A-6882B3E8CBE1}"/>
              </a:ext>
            </a:extLst>
          </p:cNvPr>
          <p:cNvSpPr>
            <a:spLocks noGrp="1"/>
          </p:cNvSpPr>
          <p:nvPr>
            <p:ph type="ctrTitle"/>
          </p:nvPr>
        </p:nvSpPr>
        <p:spPr>
          <a:xfrm>
            <a:off x="1020417" y="596348"/>
            <a:ext cx="9647583" cy="5526156"/>
          </a:xfrm>
        </p:spPr>
        <p:txBody>
          <a:bodyPr>
            <a:noAutofit/>
          </a:bodyPr>
          <a:lstStyle/>
          <a:p>
            <a:pPr rtl="1"/>
            <a:r>
              <a:rPr lang="fa-IR" sz="3200" b="1" dirty="0">
                <a:cs typeface="B Nazanin" panose="00000400000000000000" pitchFamily="2" charset="-78"/>
              </a:rPr>
              <a:t>اجزای تصمیم‌گیری بیزین</a:t>
            </a:r>
            <a:br>
              <a:rPr lang="fa-IR" sz="3200" b="1" dirty="0">
                <a:cs typeface="B Nazanin" panose="00000400000000000000" pitchFamily="2" charset="-78"/>
              </a:rPr>
            </a:br>
            <a:br>
              <a:rPr lang="fa-IR" sz="3200" b="1" dirty="0">
                <a:cs typeface="B Nazanin" panose="00000400000000000000" pitchFamily="2" charset="-78"/>
              </a:rPr>
            </a:br>
            <a:r>
              <a:rPr lang="fa-IR" sz="3200" dirty="0">
                <a:cs typeface="B Nazanin" panose="00000400000000000000" pitchFamily="2" charset="-78"/>
              </a:rPr>
              <a:t>سه مفهوم کلیدی:</a:t>
            </a:r>
            <a:br>
              <a:rPr lang="fa-IR" sz="3200" dirty="0">
                <a:cs typeface="B Nazanin" panose="00000400000000000000" pitchFamily="2" charset="-78"/>
              </a:rPr>
            </a:br>
            <a:r>
              <a:rPr lang="en-US" sz="3200" b="1" dirty="0">
                <a:cs typeface="B Nazanin" panose="00000400000000000000" pitchFamily="2" charset="-78"/>
              </a:rPr>
              <a:t>Pretest Probability</a:t>
            </a:r>
            <a:br>
              <a:rPr lang="en-US" sz="3200" dirty="0">
                <a:cs typeface="B Nazanin" panose="00000400000000000000" pitchFamily="2" charset="-78"/>
              </a:rPr>
            </a:br>
            <a:r>
              <a:rPr lang="fa-IR" sz="3200" dirty="0">
                <a:cs typeface="B Nazanin" panose="00000400000000000000" pitchFamily="2" charset="-78"/>
              </a:rPr>
              <a:t>احتمال بیماری قبل از انجام تست</a:t>
            </a:r>
            <a:br>
              <a:rPr lang="fa-IR" sz="3200" dirty="0">
                <a:cs typeface="B Nazanin" panose="00000400000000000000" pitchFamily="2" charset="-78"/>
              </a:rPr>
            </a:br>
            <a:r>
              <a:rPr lang="en-US" sz="3200" b="1" dirty="0">
                <a:cs typeface="B Nazanin" panose="00000400000000000000" pitchFamily="2" charset="-78"/>
              </a:rPr>
              <a:t>Likelihood Ratio</a:t>
            </a:r>
            <a:br>
              <a:rPr lang="en-US" sz="3200" dirty="0">
                <a:cs typeface="B Nazanin" panose="00000400000000000000" pitchFamily="2" charset="-78"/>
              </a:rPr>
            </a:br>
            <a:r>
              <a:rPr lang="fa-IR" sz="3200" dirty="0">
                <a:cs typeface="B Nazanin" panose="00000400000000000000" pitchFamily="2" charset="-78"/>
              </a:rPr>
              <a:t>قدرت تست در تغییر احتمال بیماری</a:t>
            </a:r>
            <a:br>
              <a:rPr lang="fa-IR" sz="3200" dirty="0">
                <a:cs typeface="B Nazanin" panose="00000400000000000000" pitchFamily="2" charset="-78"/>
              </a:rPr>
            </a:br>
            <a:r>
              <a:rPr lang="en-US" sz="3200" b="1" dirty="0">
                <a:cs typeface="B Nazanin" panose="00000400000000000000" pitchFamily="2" charset="-78"/>
              </a:rPr>
              <a:t>Posttest Probability</a:t>
            </a:r>
            <a:br>
              <a:rPr lang="en-US" sz="3200" dirty="0">
                <a:cs typeface="B Nazanin" panose="00000400000000000000" pitchFamily="2" charset="-78"/>
              </a:rPr>
            </a:br>
            <a:r>
              <a:rPr lang="fa-IR" sz="3200" dirty="0">
                <a:cs typeface="B Nazanin" panose="00000400000000000000" pitchFamily="2" charset="-78"/>
              </a:rPr>
              <a:t>احتمال بیماری پس از دریافت نتیجه تست</a:t>
            </a:r>
            <a:br>
              <a:rPr lang="fa-IR" sz="3200" dirty="0">
                <a:cs typeface="B Nazanin" panose="00000400000000000000" pitchFamily="2" charset="-78"/>
              </a:rPr>
            </a:br>
            <a:r>
              <a:rPr lang="fa-IR" sz="3200" dirty="0">
                <a:cs typeface="B Nazanin" panose="00000400000000000000" pitchFamily="2" charset="-78"/>
              </a:rPr>
              <a:t>هدف تست تشخیصی:</a:t>
            </a:r>
            <a:br>
              <a:rPr lang="fa-IR" sz="3200" dirty="0">
                <a:cs typeface="B Nazanin" panose="00000400000000000000" pitchFamily="2" charset="-78"/>
              </a:rPr>
            </a:br>
            <a:r>
              <a:rPr lang="fa-IR" sz="3200" b="1" dirty="0">
                <a:cs typeface="B Nazanin" panose="00000400000000000000" pitchFamily="2" charset="-78"/>
              </a:rPr>
              <a:t>تغییر معنی‌دار احتمال بیماری</a:t>
            </a:r>
            <a:br>
              <a:rPr lang="fa-IR" sz="3200" dirty="0">
                <a:cs typeface="B Nazanin" panose="00000400000000000000" pitchFamily="2" charset="-78"/>
              </a:rPr>
            </a:br>
            <a:endParaRPr lang="fa-IR" sz="3200" dirty="0">
              <a:cs typeface="B Nazanin" panose="00000400000000000000" pitchFamily="2" charset="-78"/>
            </a:endParaRPr>
          </a:p>
        </p:txBody>
      </p:sp>
    </p:spTree>
    <p:extLst>
      <p:ext uri="{BB962C8B-B14F-4D97-AF65-F5344CB8AC3E}">
        <p14:creationId xmlns:p14="http://schemas.microsoft.com/office/powerpoint/2010/main" val="41695911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4CF6B-5CBD-4552-8BE3-B1F0F04B47E6}"/>
              </a:ext>
            </a:extLst>
          </p:cNvPr>
          <p:cNvSpPr>
            <a:spLocks noGrp="1"/>
          </p:cNvSpPr>
          <p:nvPr>
            <p:ph type="ctrTitle"/>
          </p:nvPr>
        </p:nvSpPr>
        <p:spPr>
          <a:xfrm>
            <a:off x="1524000" y="397565"/>
            <a:ext cx="9144000" cy="6069496"/>
          </a:xfrm>
        </p:spPr>
        <p:txBody>
          <a:bodyPr>
            <a:noAutofit/>
          </a:bodyPr>
          <a:lstStyle/>
          <a:p>
            <a:pPr rtl="1"/>
            <a:r>
              <a:rPr lang="fa-IR" sz="3200" dirty="0">
                <a:cs typeface="B Nazanin" panose="00000400000000000000" pitchFamily="2" charset="-78"/>
              </a:rPr>
              <a:t>در MDM یا Medical Decision Making،</a:t>
            </a:r>
            <a:br>
              <a:rPr lang="fa-IR" sz="3200" dirty="0">
                <a:cs typeface="B Nazanin" panose="00000400000000000000" pitchFamily="2" charset="-78"/>
              </a:rPr>
            </a:br>
            <a:br>
              <a:rPr lang="fa-IR" sz="3200" dirty="0">
                <a:cs typeface="B Nazanin" panose="00000400000000000000" pitchFamily="2" charset="-78"/>
              </a:rPr>
            </a:br>
            <a:r>
              <a:rPr lang="fa-IR" sz="3200" dirty="0">
                <a:cs typeface="B Nazanin" panose="00000400000000000000" pitchFamily="2" charset="-78"/>
              </a:rPr>
              <a:t> هدف فقط “تشخیص بیماری” نیست؛</a:t>
            </a:r>
            <a:br>
              <a:rPr lang="fa-IR" sz="3200" dirty="0">
                <a:cs typeface="B Nazanin" panose="00000400000000000000" pitchFamily="2" charset="-78"/>
              </a:rPr>
            </a:br>
            <a:r>
              <a:rPr lang="fa-IR" sz="3200" dirty="0">
                <a:cs typeface="B Nazanin" panose="00000400000000000000" pitchFamily="2" charset="-78"/>
              </a:rPr>
              <a:t> بلکه هدف این است که:</a:t>
            </a:r>
            <a:br>
              <a:rPr lang="fa-IR" sz="3200" dirty="0">
                <a:cs typeface="B Nazanin" panose="00000400000000000000" pitchFamily="2" charset="-78"/>
              </a:rPr>
            </a:br>
            <a:r>
              <a:rPr lang="fa-IR" sz="3200" dirty="0">
                <a:cs typeface="B Nazanin" panose="00000400000000000000" pitchFamily="2" charset="-78"/>
              </a:rPr>
              <a:t>احتمال بیماری را تخمین بزنیم</a:t>
            </a:r>
            <a:br>
              <a:rPr lang="fa-IR" sz="3200" dirty="0">
                <a:cs typeface="B Nazanin" panose="00000400000000000000" pitchFamily="2" charset="-78"/>
              </a:rPr>
            </a:br>
            <a:r>
              <a:rPr lang="fa-IR" sz="3200" dirty="0">
                <a:cs typeface="B Nazanin" panose="00000400000000000000" pitchFamily="2" charset="-78"/>
              </a:rPr>
              <a:t>با تست‌ها آن احتمال را تغییر دهیم</a:t>
            </a:r>
            <a:br>
              <a:rPr lang="fa-IR" sz="3200" dirty="0">
                <a:cs typeface="B Nazanin" panose="00000400000000000000" pitchFamily="2" charset="-78"/>
              </a:rPr>
            </a:br>
            <a:r>
              <a:rPr lang="fa-IR" sz="3200" dirty="0">
                <a:cs typeface="B Nazanin" panose="00000400000000000000" pitchFamily="2" charset="-78"/>
              </a:rPr>
              <a:t>و در نهایت تصمیم درمانی مناسب بگیریم</a:t>
            </a:r>
            <a:br>
              <a:rPr lang="fa-IR" sz="3200" dirty="0">
                <a:cs typeface="B Nazanin" panose="00000400000000000000" pitchFamily="2" charset="-78"/>
              </a:rPr>
            </a:br>
            <a:r>
              <a:rPr lang="fa-IR" sz="3200" dirty="0">
                <a:cs typeface="B Nazanin" panose="00000400000000000000" pitchFamily="2" charset="-78"/>
              </a:rPr>
              <a:t>تفکر بیزین اساس همین فرآیند است.</a:t>
            </a:r>
            <a:br>
              <a:rPr lang="fa-IR" sz="3200" dirty="0">
                <a:cs typeface="B Nazanin" panose="00000400000000000000" pitchFamily="2" charset="-78"/>
              </a:rPr>
            </a:br>
            <a:r>
              <a:rPr lang="fa-IR" sz="3200" dirty="0">
                <a:cs typeface="B Nazanin" panose="00000400000000000000" pitchFamily="2" charset="-78"/>
              </a:rPr>
              <a:t>در پزشکی هیچ‌چیز از ابتدا ۰٪ یا ۱۰۰٪ نیست.</a:t>
            </a:r>
            <a:br>
              <a:rPr lang="fa-IR" sz="3200" dirty="0">
                <a:cs typeface="B Nazanin" panose="00000400000000000000" pitchFamily="2" charset="-78"/>
              </a:rPr>
            </a:br>
            <a:r>
              <a:rPr lang="fa-IR" sz="3200" dirty="0">
                <a:cs typeface="B Nazanin" panose="00000400000000000000" pitchFamily="2" charset="-78"/>
              </a:rPr>
              <a:t>ما همیشه با “احتمال” کار می‌کنیم.</a:t>
            </a:r>
            <a:br>
              <a:rPr lang="fa-IR" sz="3200" dirty="0">
                <a:cs typeface="B Nazanin" panose="00000400000000000000" pitchFamily="2" charset="-78"/>
              </a:rPr>
            </a:br>
            <a:r>
              <a:rPr lang="fa-IR" sz="3200" dirty="0">
                <a:solidFill>
                  <a:schemeClr val="accent1">
                    <a:lumMod val="75000"/>
                  </a:schemeClr>
                </a:solidFill>
                <a:cs typeface="B Nazanin" panose="00000400000000000000" pitchFamily="2" charset="-78"/>
              </a:rPr>
              <a:t>تستها تشخیص را قطعی نمیکنند، احتمالات را جابجا میکنند</a:t>
            </a:r>
            <a:br>
              <a:rPr lang="fa-IR" sz="3200" dirty="0">
                <a:cs typeface="B Nazanin" panose="00000400000000000000" pitchFamily="2" charset="-78"/>
              </a:rPr>
            </a:br>
            <a:endParaRPr lang="fa-IR" sz="3200" dirty="0">
              <a:cs typeface="B Nazanin" panose="00000400000000000000" pitchFamily="2" charset="-78"/>
            </a:endParaRPr>
          </a:p>
        </p:txBody>
      </p:sp>
    </p:spTree>
    <p:extLst>
      <p:ext uri="{BB962C8B-B14F-4D97-AF65-F5344CB8AC3E}">
        <p14:creationId xmlns:p14="http://schemas.microsoft.com/office/powerpoint/2010/main" val="24741177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68F5C-19BB-49A5-AD15-9723372CD3D7}"/>
              </a:ext>
            </a:extLst>
          </p:cNvPr>
          <p:cNvSpPr>
            <a:spLocks noGrp="1"/>
          </p:cNvSpPr>
          <p:nvPr>
            <p:ph type="ctrTitle"/>
          </p:nvPr>
        </p:nvSpPr>
        <p:spPr>
          <a:xfrm>
            <a:off x="371061" y="291548"/>
            <a:ext cx="11608904" cy="6811617"/>
          </a:xfrm>
        </p:spPr>
        <p:txBody>
          <a:bodyPr>
            <a:noAutofit/>
          </a:bodyPr>
          <a:lstStyle/>
          <a:p>
            <a:pPr rtl="1"/>
            <a:r>
              <a:rPr lang="fa-IR" sz="3200" b="1" dirty="0">
                <a:cs typeface="B Nazanin" panose="00000400000000000000" pitchFamily="2" charset="-78"/>
              </a:rPr>
              <a:t>مرحله Pre-test Probability</a:t>
            </a:r>
            <a:br>
              <a:rPr lang="fa-IR" sz="3200" b="1" dirty="0">
                <a:cs typeface="B Nazanin" panose="00000400000000000000" pitchFamily="2" charset="-78"/>
              </a:rPr>
            </a:br>
            <a:r>
              <a:rPr lang="fa-IR" sz="3200" dirty="0">
                <a:solidFill>
                  <a:schemeClr val="accent1">
                    <a:lumMod val="75000"/>
                  </a:schemeClr>
                </a:solidFill>
                <a:cs typeface="B Nazanin" panose="00000400000000000000" pitchFamily="2" charset="-78"/>
              </a:rPr>
              <a:t>مهم‌ترین بخش MDM همین است</a:t>
            </a:r>
            <a:r>
              <a:rPr lang="fa-IR" sz="3200" dirty="0">
                <a:cs typeface="B Nazanin" panose="00000400000000000000" pitchFamily="2" charset="-78"/>
              </a:rPr>
              <a:t>.</a:t>
            </a:r>
            <a:br>
              <a:rPr lang="fa-IR" sz="3200" dirty="0">
                <a:cs typeface="B Nazanin" panose="00000400000000000000" pitchFamily="2" charset="-78"/>
              </a:rPr>
            </a:br>
            <a:r>
              <a:rPr lang="fa-IR" sz="3200" dirty="0">
                <a:cs typeface="B Nazanin" panose="00000400000000000000" pitchFamily="2" charset="-78"/>
              </a:rPr>
              <a:t>قبل از درخواست تست باید بپرسی:</a:t>
            </a:r>
            <a:br>
              <a:rPr lang="fa-IR" sz="3200" dirty="0">
                <a:cs typeface="B Nazanin" panose="00000400000000000000" pitchFamily="2" charset="-78"/>
              </a:rPr>
            </a:br>
            <a:r>
              <a:rPr lang="fa-IR" sz="3200" dirty="0">
                <a:cs typeface="B Nazanin" panose="00000400000000000000" pitchFamily="2" charset="-78"/>
              </a:rPr>
              <a:t>“اصلاً این بیماری چقدر محتمل است؟”</a:t>
            </a:r>
            <a:br>
              <a:rPr lang="fa-IR" sz="3200" dirty="0">
                <a:cs typeface="B Nazanin" panose="00000400000000000000" pitchFamily="2" charset="-78"/>
              </a:rPr>
            </a:br>
            <a:r>
              <a:rPr lang="fa-IR" sz="3200" dirty="0">
                <a:cs typeface="B Nazanin" panose="00000400000000000000" pitchFamily="2" charset="-78"/>
              </a:rPr>
              <a:t>بر اساس:</a:t>
            </a:r>
            <a:br>
              <a:rPr lang="fa-IR" sz="3200" dirty="0">
                <a:cs typeface="B Nazanin" panose="00000400000000000000" pitchFamily="2" charset="-78"/>
              </a:rPr>
            </a:br>
            <a:r>
              <a:rPr lang="fa-IR" sz="3200" dirty="0">
                <a:cs typeface="B Nazanin" panose="00000400000000000000" pitchFamily="2" charset="-78"/>
              </a:rPr>
              <a:t>سن ، جنس، علائم ،ریسک فاکتورها، prevalence بیماری ، معاینه</a:t>
            </a:r>
            <a:br>
              <a:rPr lang="fa-IR" sz="3200" dirty="0">
                <a:cs typeface="B Nazanin" panose="00000400000000000000" pitchFamily="2" charset="-78"/>
              </a:rPr>
            </a:br>
            <a:br>
              <a:rPr lang="fa-IR" sz="3200" dirty="0">
                <a:cs typeface="B Nazanin" panose="00000400000000000000" pitchFamily="2" charset="-78"/>
              </a:rPr>
            </a:br>
            <a:r>
              <a:rPr lang="fa-IR" sz="3200" dirty="0">
                <a:cs typeface="B Nazanin" panose="00000400000000000000" pitchFamily="2" charset="-78"/>
              </a:rPr>
              <a:t>بیمار اول:</a:t>
            </a:r>
            <a:br>
              <a:rPr lang="fa-IR" sz="3200" dirty="0">
                <a:cs typeface="B Nazanin" panose="00000400000000000000" pitchFamily="2" charset="-78"/>
              </a:rPr>
            </a:br>
            <a:r>
              <a:rPr lang="fa-IR" sz="3200" dirty="0">
                <a:cs typeface="B Nazanin" panose="00000400000000000000" pitchFamily="2" charset="-78"/>
              </a:rPr>
              <a:t>22 ساله بدون، ریسک فاکتور،chest pain مبهم</a:t>
            </a:r>
            <a:br>
              <a:rPr lang="fa-IR" sz="3200" dirty="0">
                <a:cs typeface="B Nazanin" panose="00000400000000000000" pitchFamily="2" charset="-78"/>
              </a:rPr>
            </a:br>
            <a:r>
              <a:rPr lang="fa-IR" sz="3200" dirty="0">
                <a:cs typeface="B Nazanin" panose="00000400000000000000" pitchFamily="2" charset="-78"/>
              </a:rPr>
              <a:t>احتمال CAD پایین</a:t>
            </a:r>
            <a:br>
              <a:rPr lang="fa-IR" sz="3200" dirty="0">
                <a:cs typeface="B Nazanin" panose="00000400000000000000" pitchFamily="2" charset="-78"/>
              </a:rPr>
            </a:br>
            <a:r>
              <a:rPr lang="fa-IR" sz="3200" dirty="0">
                <a:cs typeface="B Nazanin" panose="00000400000000000000" pitchFamily="2" charset="-78"/>
              </a:rPr>
              <a:t>بیمار دوم:</a:t>
            </a:r>
            <a:br>
              <a:rPr lang="fa-IR" sz="3200" dirty="0">
                <a:cs typeface="B Nazanin" panose="00000400000000000000" pitchFamily="2" charset="-78"/>
              </a:rPr>
            </a:br>
            <a:r>
              <a:rPr lang="fa-IR" sz="3200" dirty="0">
                <a:cs typeface="B Nazanin" panose="00000400000000000000" pitchFamily="2" charset="-78"/>
              </a:rPr>
              <a:t>75 ساله،smoker ،diabetic ، chest pain تیپیک</a:t>
            </a:r>
            <a:br>
              <a:rPr lang="fa-IR" sz="3200" dirty="0">
                <a:cs typeface="B Nazanin" panose="00000400000000000000" pitchFamily="2" charset="-78"/>
              </a:rPr>
            </a:br>
            <a:r>
              <a:rPr lang="fa-IR" sz="3200" dirty="0">
                <a:cs typeface="B Nazanin" panose="00000400000000000000" pitchFamily="2" charset="-78"/>
              </a:rPr>
              <a:t>→ احتمال CAD بالا</a:t>
            </a:r>
            <a:br>
              <a:rPr lang="fa-IR" sz="3200" dirty="0">
                <a:cs typeface="B Nazanin" panose="00000400000000000000" pitchFamily="2" charset="-78"/>
              </a:rPr>
            </a:br>
            <a:r>
              <a:rPr lang="fa-IR" sz="3200" dirty="0">
                <a:cs typeface="B Nazanin" panose="00000400000000000000" pitchFamily="2" charset="-78"/>
              </a:rPr>
              <a:t>قبل از هر آزمایش، این دو بیمار یکسان نیستند.</a:t>
            </a:r>
            <a:br>
              <a:rPr lang="fa-IR" sz="3200" dirty="0">
                <a:cs typeface="B Nazanin" panose="00000400000000000000" pitchFamily="2" charset="-78"/>
              </a:rPr>
            </a:br>
            <a:endParaRPr lang="fa-IR" sz="3200" dirty="0">
              <a:cs typeface="B Nazanin" panose="00000400000000000000" pitchFamily="2" charset="-78"/>
            </a:endParaRPr>
          </a:p>
        </p:txBody>
      </p:sp>
    </p:spTree>
    <p:extLst>
      <p:ext uri="{BB962C8B-B14F-4D97-AF65-F5344CB8AC3E}">
        <p14:creationId xmlns:p14="http://schemas.microsoft.com/office/powerpoint/2010/main" val="15281946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38A15-A3E9-4ADB-AE92-105946069F28}"/>
              </a:ext>
            </a:extLst>
          </p:cNvPr>
          <p:cNvSpPr>
            <a:spLocks noGrp="1"/>
          </p:cNvSpPr>
          <p:nvPr>
            <p:ph type="ctrTitle"/>
          </p:nvPr>
        </p:nvSpPr>
        <p:spPr>
          <a:xfrm>
            <a:off x="1524000" y="1122362"/>
            <a:ext cx="9144000" cy="6073567"/>
          </a:xfrm>
        </p:spPr>
        <p:txBody>
          <a:bodyPr>
            <a:noAutofit/>
          </a:bodyPr>
          <a:lstStyle/>
          <a:p>
            <a:r>
              <a:rPr lang="fa-IR" sz="3000" b="1" dirty="0">
                <a:cs typeface="B Nazanin" panose="00000400000000000000" pitchFamily="2" charset="-78"/>
              </a:rPr>
              <a:t>مرحله 2: انجام تست</a:t>
            </a:r>
            <a:br>
              <a:rPr lang="fa-IR" sz="3000" b="1" dirty="0">
                <a:cs typeface="B Nazanin" panose="00000400000000000000" pitchFamily="2" charset="-78"/>
              </a:rPr>
            </a:br>
            <a:br>
              <a:rPr lang="fa-IR" sz="3000" dirty="0">
                <a:cs typeface="B Nazanin" panose="00000400000000000000" pitchFamily="2" charset="-78"/>
              </a:rPr>
            </a:br>
            <a:r>
              <a:rPr lang="en-US" sz="3000" b="1" dirty="0">
                <a:cs typeface="B Nazanin" panose="00000400000000000000" pitchFamily="2" charset="-78"/>
              </a:rPr>
              <a:t>Sensitivity</a:t>
            </a:r>
            <a:br>
              <a:rPr lang="en-US" sz="3000" b="1" dirty="0">
                <a:cs typeface="B Nazanin" panose="00000400000000000000" pitchFamily="2" charset="-78"/>
              </a:rPr>
            </a:br>
            <a:r>
              <a:rPr lang="fa-IR" sz="3000" dirty="0">
                <a:cs typeface="B Nazanin" panose="00000400000000000000" pitchFamily="2" charset="-78"/>
              </a:rPr>
              <a:t>اگر بیماری وجود داشته باشد، احتمال مثبت شدن تست چقدر هست ؟</a:t>
            </a:r>
            <a:br>
              <a:rPr lang="fa-IR" sz="3000" dirty="0">
                <a:cs typeface="B Nazanin" panose="00000400000000000000" pitchFamily="2" charset="-78"/>
              </a:rPr>
            </a:br>
            <a:r>
              <a:rPr lang="en-US" sz="3000" b="1" dirty="0">
                <a:cs typeface="B Nazanin" panose="00000400000000000000" pitchFamily="2" charset="-78"/>
              </a:rPr>
              <a:t>Specificity</a:t>
            </a:r>
            <a:br>
              <a:rPr lang="en-US" sz="3000" b="1" dirty="0">
                <a:cs typeface="B Nazanin" panose="00000400000000000000" pitchFamily="2" charset="-78"/>
              </a:rPr>
            </a:br>
            <a:r>
              <a:rPr lang="fa-IR" sz="3000" dirty="0">
                <a:cs typeface="B Nazanin" panose="00000400000000000000" pitchFamily="2" charset="-78"/>
              </a:rPr>
              <a:t>اگر بیماری وجود نداشته باشد، احتمال منفی شدن تست چقدر هست؟</a:t>
            </a:r>
            <a:br>
              <a:rPr lang="fa-IR" sz="3000" dirty="0">
                <a:cs typeface="B Nazanin" panose="00000400000000000000" pitchFamily="2" charset="-78"/>
              </a:rPr>
            </a:br>
            <a:r>
              <a:rPr lang="fa-IR" sz="3000" dirty="0">
                <a:cs typeface="B Nazanin" panose="00000400000000000000" pitchFamily="2" charset="-78"/>
              </a:rPr>
              <a:t>اما در </a:t>
            </a:r>
            <a:r>
              <a:rPr lang="en-US" sz="3000" dirty="0">
                <a:cs typeface="B Nazanin" panose="00000400000000000000" pitchFamily="2" charset="-78"/>
              </a:rPr>
              <a:t> MDM </a:t>
            </a:r>
            <a:r>
              <a:rPr lang="fa-IR" sz="3000" dirty="0">
                <a:cs typeface="B Nazanin" panose="00000400000000000000" pitchFamily="2" charset="-78"/>
              </a:rPr>
              <a:t>کاربرد عملی‌تر:</a:t>
            </a:r>
            <a:br>
              <a:rPr lang="fa-IR" sz="3000" dirty="0">
                <a:cs typeface="B Nazanin" panose="00000400000000000000" pitchFamily="2" charset="-78"/>
              </a:rPr>
            </a:br>
            <a:r>
              <a:rPr lang="en-US" sz="3000" dirty="0">
                <a:cs typeface="B Nazanin" panose="00000400000000000000" pitchFamily="2" charset="-78"/>
              </a:rPr>
              <a:t>LR+ :</a:t>
            </a:r>
            <a:br>
              <a:rPr lang="en-US" sz="3000" dirty="0">
                <a:cs typeface="B Nazanin" panose="00000400000000000000" pitchFamily="2" charset="-78"/>
              </a:rPr>
            </a:br>
            <a:r>
              <a:rPr lang="fa-IR" sz="3000" dirty="0">
                <a:cs typeface="B Nazanin" panose="00000400000000000000" pitchFamily="2" charset="-78"/>
              </a:rPr>
              <a:t>اگر تست مثبت شود، چقدر احتمال بیماری بیشتر می‌شود؟</a:t>
            </a:r>
            <a:br>
              <a:rPr lang="fa-IR" sz="3000" dirty="0">
                <a:cs typeface="B Nazanin" panose="00000400000000000000" pitchFamily="2" charset="-78"/>
              </a:rPr>
            </a:br>
            <a:r>
              <a:rPr lang="en-US" sz="3000" dirty="0">
                <a:cs typeface="B Nazanin" panose="00000400000000000000" pitchFamily="2" charset="-78"/>
              </a:rPr>
              <a:t>LR− :</a:t>
            </a:r>
            <a:br>
              <a:rPr lang="en-US" sz="3000" dirty="0">
                <a:cs typeface="B Nazanin" panose="00000400000000000000" pitchFamily="2" charset="-78"/>
              </a:rPr>
            </a:br>
            <a:r>
              <a:rPr lang="fa-IR" sz="3000" dirty="0">
                <a:cs typeface="B Nazanin" panose="00000400000000000000" pitchFamily="2" charset="-78"/>
              </a:rPr>
              <a:t>اگر تست منفی شود، چقدر احتمال بیماری کمتر می‌شود؟</a:t>
            </a:r>
            <a:br>
              <a:rPr lang="fa-IR" sz="3000" dirty="0">
                <a:cs typeface="B Nazanin" panose="00000400000000000000" pitchFamily="2" charset="-78"/>
              </a:rPr>
            </a:br>
            <a:r>
              <a:rPr lang="en-US" sz="3000" dirty="0">
                <a:cs typeface="B Nazanin" panose="00000400000000000000" pitchFamily="2" charset="-78"/>
              </a:rPr>
              <a:t>PPV:</a:t>
            </a:r>
            <a:br>
              <a:rPr lang="en-US" sz="3000" dirty="0">
                <a:cs typeface="B Nazanin" panose="00000400000000000000" pitchFamily="2" charset="-78"/>
              </a:rPr>
            </a:br>
            <a:r>
              <a:rPr lang="fa-IR" sz="3000" dirty="0">
                <a:cs typeface="B Nazanin" panose="00000400000000000000" pitchFamily="2" charset="-78"/>
              </a:rPr>
              <a:t>اگر تست مثبت شد، احتمال واقعی بیماری چقدر است؟</a:t>
            </a:r>
            <a:br>
              <a:rPr lang="fa-IR" sz="3000" dirty="0">
                <a:cs typeface="B Nazanin" panose="00000400000000000000" pitchFamily="2" charset="-78"/>
              </a:rPr>
            </a:br>
            <a:r>
              <a:rPr lang="en-US" sz="3000" dirty="0">
                <a:cs typeface="B Nazanin" panose="00000400000000000000" pitchFamily="2" charset="-78"/>
              </a:rPr>
              <a:t>NPV:</a:t>
            </a:r>
            <a:br>
              <a:rPr lang="en-US" sz="3000" dirty="0">
                <a:cs typeface="B Nazanin" panose="00000400000000000000" pitchFamily="2" charset="-78"/>
              </a:rPr>
            </a:br>
            <a:r>
              <a:rPr lang="fa-IR" sz="3000" dirty="0">
                <a:cs typeface="B Nazanin" panose="00000400000000000000" pitchFamily="2" charset="-78"/>
              </a:rPr>
              <a:t>اگر تست منفی شد، احتمال نداشتن بیماری چقدر است؟</a:t>
            </a:r>
            <a:br>
              <a:rPr lang="fa-IR" sz="3000" dirty="0">
                <a:cs typeface="B Nazanin" panose="00000400000000000000" pitchFamily="2" charset="-78"/>
              </a:rPr>
            </a:br>
            <a:br>
              <a:rPr lang="fa-IR" sz="3000" dirty="0">
                <a:cs typeface="B Nazanin" panose="00000400000000000000" pitchFamily="2" charset="-78"/>
              </a:rPr>
            </a:br>
            <a:endParaRPr lang="fa-IR" sz="3000" dirty="0">
              <a:cs typeface="B Nazanin" panose="00000400000000000000" pitchFamily="2" charset="-78"/>
            </a:endParaRPr>
          </a:p>
        </p:txBody>
      </p:sp>
    </p:spTree>
    <p:extLst>
      <p:ext uri="{BB962C8B-B14F-4D97-AF65-F5344CB8AC3E}">
        <p14:creationId xmlns:p14="http://schemas.microsoft.com/office/powerpoint/2010/main" val="6887549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BC560-E0CF-4095-ACC4-4F0B7783ED4B}"/>
              </a:ext>
            </a:extLst>
          </p:cNvPr>
          <p:cNvSpPr>
            <a:spLocks noGrp="1"/>
          </p:cNvSpPr>
          <p:nvPr>
            <p:ph type="ctrTitle"/>
          </p:nvPr>
        </p:nvSpPr>
        <p:spPr>
          <a:xfrm>
            <a:off x="689113" y="662609"/>
            <a:ext cx="10561983" cy="5274365"/>
          </a:xfrm>
        </p:spPr>
        <p:txBody>
          <a:bodyPr>
            <a:normAutofit/>
          </a:bodyPr>
          <a:lstStyle/>
          <a:p>
            <a:r>
              <a:rPr lang="en-US" sz="3600" dirty="0">
                <a:cs typeface="B Nazanin" panose="00000400000000000000" pitchFamily="2" charset="-78"/>
              </a:rPr>
              <a:t>Likelihood ratio</a:t>
            </a:r>
            <a:br>
              <a:rPr lang="en-US" sz="3600" dirty="0">
                <a:cs typeface="B Nazanin" panose="00000400000000000000" pitchFamily="2" charset="-78"/>
              </a:rPr>
            </a:br>
            <a:r>
              <a:rPr lang="en-US" sz="3600" dirty="0">
                <a:cs typeface="B Nazanin" panose="00000400000000000000" pitchFamily="2" charset="-78"/>
              </a:rPr>
              <a:t>VS</a:t>
            </a:r>
            <a:br>
              <a:rPr lang="en-US" sz="3600" dirty="0">
                <a:cs typeface="B Nazanin" panose="00000400000000000000" pitchFamily="2" charset="-78"/>
              </a:rPr>
            </a:br>
            <a:r>
              <a:rPr lang="en-US" sz="3600" dirty="0">
                <a:cs typeface="B Nazanin" panose="00000400000000000000" pitchFamily="2" charset="-78"/>
              </a:rPr>
              <a:t>predictive values</a:t>
            </a:r>
            <a:br>
              <a:rPr lang="en-US" sz="3600" dirty="0">
                <a:cs typeface="B Nazanin" panose="00000400000000000000" pitchFamily="2" charset="-78"/>
              </a:rPr>
            </a:br>
            <a:br>
              <a:rPr lang="en-US" sz="3600" dirty="0">
                <a:cs typeface="B Nazanin" panose="00000400000000000000" pitchFamily="2" charset="-78"/>
              </a:rPr>
            </a:br>
            <a:r>
              <a:rPr lang="fa-IR" sz="3600" dirty="0">
                <a:cs typeface="B Nazanin" panose="00000400000000000000" pitchFamily="2" charset="-78"/>
              </a:rPr>
              <a:t>وابستگی به شیوع و احتمال پیشین</a:t>
            </a:r>
            <a:br>
              <a:rPr lang="en-US" sz="3600" dirty="0">
                <a:cs typeface="B Nazanin" panose="00000400000000000000" pitchFamily="2" charset="-78"/>
              </a:rPr>
            </a:br>
            <a:br>
              <a:rPr lang="fa-IR" sz="3600" dirty="0">
                <a:cs typeface="B Nazanin" panose="00000400000000000000" pitchFamily="2" charset="-78"/>
              </a:rPr>
            </a:br>
            <a:r>
              <a:rPr lang="fa-IR" sz="3600" dirty="0">
                <a:cs typeface="B Nazanin" panose="00000400000000000000" pitchFamily="2" charset="-78"/>
              </a:rPr>
              <a:t>تغییر احتمال اولیه (قبل از تست)</a:t>
            </a:r>
            <a:br>
              <a:rPr lang="en-US" sz="3600" dirty="0">
                <a:cs typeface="B Nazanin" panose="00000400000000000000" pitchFamily="2" charset="-78"/>
              </a:rPr>
            </a:br>
            <a:br>
              <a:rPr lang="en-US" sz="3600" dirty="0">
                <a:cs typeface="B Nazanin" panose="00000400000000000000" pitchFamily="2" charset="-78"/>
              </a:rPr>
            </a:br>
            <a:r>
              <a:rPr lang="fa-IR" sz="3600" dirty="0">
                <a:cs typeface="B Nazanin" panose="00000400000000000000" pitchFamily="2" charset="-78"/>
              </a:rPr>
              <a:t>قابلیت تعمیم به بیماران مختلف</a:t>
            </a:r>
            <a:br>
              <a:rPr lang="en-US" sz="3600" dirty="0">
                <a:cs typeface="B Nazanin" panose="00000400000000000000" pitchFamily="2" charset="-78"/>
              </a:rPr>
            </a:br>
            <a:endParaRPr lang="fa-IR" sz="3600" dirty="0">
              <a:cs typeface="B Nazanin" panose="00000400000000000000" pitchFamily="2" charset="-78"/>
            </a:endParaRPr>
          </a:p>
        </p:txBody>
      </p:sp>
    </p:spTree>
    <p:extLst>
      <p:ext uri="{BB962C8B-B14F-4D97-AF65-F5344CB8AC3E}">
        <p14:creationId xmlns:p14="http://schemas.microsoft.com/office/powerpoint/2010/main" val="28081841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0530A-37B1-41E4-B1F9-21CF2CB066CE}"/>
              </a:ext>
            </a:extLst>
          </p:cNvPr>
          <p:cNvSpPr>
            <a:spLocks noGrp="1"/>
          </p:cNvSpPr>
          <p:nvPr>
            <p:ph type="ctrTitle"/>
          </p:nvPr>
        </p:nvSpPr>
        <p:spPr>
          <a:xfrm>
            <a:off x="1126435" y="490330"/>
            <a:ext cx="9952382" cy="5844209"/>
          </a:xfrm>
        </p:spPr>
        <p:txBody>
          <a:bodyPr>
            <a:noAutofit/>
          </a:bodyPr>
          <a:lstStyle/>
          <a:p>
            <a:pPr rtl="1"/>
            <a:r>
              <a:rPr lang="fa-IR" sz="3200" b="1" dirty="0">
                <a:cs typeface="B Nazanin" panose="00000400000000000000" pitchFamily="2" charset="-78"/>
              </a:rPr>
              <a:t>مثال بالینی: آمبولی ریه</a:t>
            </a:r>
            <a:br>
              <a:rPr lang="fa-IR" sz="3200" b="1" dirty="0">
                <a:cs typeface="B Nazanin" panose="00000400000000000000" pitchFamily="2" charset="-78"/>
              </a:rPr>
            </a:br>
            <a:br>
              <a:rPr lang="fa-IR" sz="3200" b="1" dirty="0">
                <a:cs typeface="B Nazanin" panose="00000400000000000000" pitchFamily="2" charset="-78"/>
              </a:rPr>
            </a:br>
            <a:r>
              <a:rPr lang="fa-IR" sz="3200" dirty="0">
                <a:cs typeface="B Nazanin" panose="00000400000000000000" pitchFamily="2" charset="-78"/>
              </a:rPr>
              <a:t>در شک به </a:t>
            </a:r>
            <a:r>
              <a:rPr lang="en-US" sz="3200" b="1" dirty="0">
                <a:cs typeface="B Nazanin" panose="00000400000000000000" pitchFamily="2" charset="-78"/>
              </a:rPr>
              <a:t>Pulmonary Embolism</a:t>
            </a:r>
            <a:br>
              <a:rPr lang="en-US" sz="3200" dirty="0">
                <a:cs typeface="B Nazanin" panose="00000400000000000000" pitchFamily="2" charset="-78"/>
              </a:rPr>
            </a:br>
            <a:r>
              <a:rPr lang="fa-IR" sz="3200" dirty="0">
                <a:cs typeface="B Nazanin" panose="00000400000000000000" pitchFamily="2" charset="-78"/>
              </a:rPr>
              <a:t>قبل از درخواست </a:t>
            </a:r>
            <a:r>
              <a:rPr lang="en-US" sz="3200" dirty="0">
                <a:cs typeface="B Nazanin" panose="00000400000000000000" pitchFamily="2" charset="-78"/>
              </a:rPr>
              <a:t>CT Angiography </a:t>
            </a:r>
            <a:r>
              <a:rPr lang="fa-IR" sz="3200" dirty="0">
                <a:cs typeface="B Nazanin" panose="00000400000000000000" pitchFamily="2" charset="-78"/>
              </a:rPr>
              <a:t>باید:</a:t>
            </a:r>
            <a:br>
              <a:rPr lang="fa-IR" sz="3200" dirty="0">
                <a:cs typeface="B Nazanin" panose="00000400000000000000" pitchFamily="2" charset="-78"/>
              </a:rPr>
            </a:br>
            <a:r>
              <a:rPr lang="fa-IR" sz="3200" dirty="0">
                <a:cs typeface="B Nazanin" panose="00000400000000000000" pitchFamily="2" charset="-78"/>
              </a:rPr>
              <a:t>احتمال پیش‌آزمون را ارزیابی کرد.</a:t>
            </a:r>
            <a:br>
              <a:rPr lang="fa-IR" sz="3200" dirty="0">
                <a:cs typeface="B Nazanin" panose="00000400000000000000" pitchFamily="2" charset="-78"/>
              </a:rPr>
            </a:br>
            <a:r>
              <a:rPr lang="fa-IR" sz="3200" dirty="0">
                <a:cs typeface="B Nazanin" panose="00000400000000000000" pitchFamily="2" charset="-78"/>
              </a:rPr>
              <a:t>ابزارهای رایج:</a:t>
            </a:r>
            <a:br>
              <a:rPr lang="fa-IR" sz="3200" dirty="0">
                <a:cs typeface="B Nazanin" panose="00000400000000000000" pitchFamily="2" charset="-78"/>
              </a:rPr>
            </a:br>
            <a:r>
              <a:rPr lang="fa-IR" sz="3200" dirty="0">
                <a:cs typeface="B Nazanin" panose="00000400000000000000" pitchFamily="2" charset="-78"/>
              </a:rPr>
              <a:t>• </a:t>
            </a:r>
            <a:r>
              <a:rPr lang="en-US" sz="3200" dirty="0">
                <a:cs typeface="B Nazanin" panose="00000400000000000000" pitchFamily="2" charset="-78"/>
              </a:rPr>
              <a:t>Wells Score</a:t>
            </a:r>
            <a:br>
              <a:rPr lang="en-US" sz="3200" dirty="0">
                <a:cs typeface="B Nazanin" panose="00000400000000000000" pitchFamily="2" charset="-78"/>
              </a:rPr>
            </a:br>
            <a:r>
              <a:rPr lang="en-US" sz="3200" dirty="0">
                <a:cs typeface="B Nazanin" panose="00000400000000000000" pitchFamily="2" charset="-78"/>
              </a:rPr>
              <a:t>• Geneva Score</a:t>
            </a:r>
            <a:br>
              <a:rPr lang="en-US" sz="3200" dirty="0">
                <a:cs typeface="B Nazanin" panose="00000400000000000000" pitchFamily="2" charset="-78"/>
              </a:rPr>
            </a:br>
            <a:r>
              <a:rPr lang="en-US" sz="3200" dirty="0">
                <a:cs typeface="B Nazanin" panose="00000400000000000000" pitchFamily="2" charset="-78"/>
              </a:rPr>
              <a:t>• PERC Rule</a:t>
            </a:r>
            <a:br>
              <a:rPr lang="en-US" sz="3200" dirty="0">
                <a:cs typeface="B Nazanin" panose="00000400000000000000" pitchFamily="2" charset="-78"/>
              </a:rPr>
            </a:br>
            <a:r>
              <a:rPr lang="fa-IR" sz="3200" dirty="0">
                <a:solidFill>
                  <a:schemeClr val="accent1">
                    <a:lumMod val="75000"/>
                  </a:schemeClr>
                </a:solidFill>
                <a:cs typeface="B Nazanin" panose="00000400000000000000" pitchFamily="2" charset="-78"/>
              </a:rPr>
              <a:t>اگر احتمال اولیه بسیار کم باشد:</a:t>
            </a:r>
            <a:br>
              <a:rPr lang="fa-IR" sz="3200" dirty="0">
                <a:solidFill>
                  <a:schemeClr val="accent1">
                    <a:lumMod val="75000"/>
                  </a:schemeClr>
                </a:solidFill>
                <a:cs typeface="B Nazanin" panose="00000400000000000000" pitchFamily="2" charset="-78"/>
              </a:rPr>
            </a:br>
            <a:r>
              <a:rPr lang="fa-IR" sz="3200" dirty="0">
                <a:solidFill>
                  <a:schemeClr val="accent1">
                    <a:lumMod val="75000"/>
                  </a:schemeClr>
                </a:solidFill>
                <a:cs typeface="B Nazanin" panose="00000400000000000000" pitchFamily="2" charset="-78"/>
              </a:rPr>
              <a:t>انجام </a:t>
            </a:r>
            <a:r>
              <a:rPr lang="en-US" sz="3200" dirty="0">
                <a:solidFill>
                  <a:schemeClr val="accent1">
                    <a:lumMod val="75000"/>
                  </a:schemeClr>
                </a:solidFill>
                <a:cs typeface="B Nazanin" panose="00000400000000000000" pitchFamily="2" charset="-78"/>
              </a:rPr>
              <a:t>CT </a:t>
            </a:r>
            <a:r>
              <a:rPr lang="fa-IR" sz="3200" dirty="0">
                <a:solidFill>
                  <a:schemeClr val="accent1">
                    <a:lumMod val="75000"/>
                  </a:schemeClr>
                </a:solidFill>
                <a:cs typeface="B Nazanin" panose="00000400000000000000" pitchFamily="2" charset="-78"/>
              </a:rPr>
              <a:t>می‌تواند باعث </a:t>
            </a:r>
            <a:r>
              <a:rPr lang="fa-IR" sz="3200" b="1" dirty="0">
                <a:solidFill>
                  <a:schemeClr val="accent1">
                    <a:lumMod val="75000"/>
                  </a:schemeClr>
                </a:solidFill>
                <a:cs typeface="B Nazanin" panose="00000400000000000000" pitchFamily="2" charset="-78"/>
              </a:rPr>
              <a:t>نتایج مثبت کاذب</a:t>
            </a:r>
            <a:r>
              <a:rPr lang="fa-IR" sz="3200" dirty="0">
                <a:solidFill>
                  <a:schemeClr val="accent1">
                    <a:lumMod val="75000"/>
                  </a:schemeClr>
                </a:solidFill>
                <a:cs typeface="B Nazanin" panose="00000400000000000000" pitchFamily="2" charset="-78"/>
              </a:rPr>
              <a:t> شود.</a:t>
            </a:r>
            <a:br>
              <a:rPr lang="fa-IR" sz="3200" dirty="0">
                <a:solidFill>
                  <a:schemeClr val="accent1">
                    <a:lumMod val="75000"/>
                  </a:schemeClr>
                </a:solidFill>
                <a:cs typeface="B Nazanin" panose="00000400000000000000" pitchFamily="2" charset="-78"/>
              </a:rPr>
            </a:br>
            <a:endParaRPr lang="fa-IR" sz="3200" dirty="0">
              <a:solidFill>
                <a:schemeClr val="accent1">
                  <a:lumMod val="75000"/>
                </a:schemeClr>
              </a:solidFill>
              <a:cs typeface="B Nazanin" panose="00000400000000000000" pitchFamily="2" charset="-78"/>
            </a:endParaRPr>
          </a:p>
        </p:txBody>
      </p:sp>
    </p:spTree>
    <p:extLst>
      <p:ext uri="{BB962C8B-B14F-4D97-AF65-F5344CB8AC3E}">
        <p14:creationId xmlns:p14="http://schemas.microsoft.com/office/powerpoint/2010/main" val="14726140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FA88D-190D-40D8-8158-B72DE288928D}"/>
              </a:ext>
            </a:extLst>
          </p:cNvPr>
          <p:cNvSpPr>
            <a:spLocks noGrp="1"/>
          </p:cNvSpPr>
          <p:nvPr>
            <p:ph type="ctrTitle"/>
          </p:nvPr>
        </p:nvSpPr>
        <p:spPr>
          <a:xfrm>
            <a:off x="1524000" y="185530"/>
            <a:ext cx="9144000" cy="6308035"/>
          </a:xfrm>
        </p:spPr>
        <p:txBody>
          <a:bodyPr>
            <a:noAutofit/>
          </a:bodyPr>
          <a:lstStyle/>
          <a:p>
            <a:pPr rtl="1"/>
            <a:r>
              <a:rPr lang="fa-IR" sz="3200" b="1" dirty="0">
                <a:cs typeface="B Nazanin" panose="00000400000000000000" pitchFamily="2" charset="-78"/>
              </a:rPr>
              <a:t>اهمیت احتمال پیش‌آزمون</a:t>
            </a:r>
            <a:br>
              <a:rPr lang="fa-IR" sz="3200" b="1" dirty="0">
                <a:cs typeface="B Nazanin" panose="00000400000000000000" pitchFamily="2" charset="-78"/>
              </a:rPr>
            </a:br>
            <a:br>
              <a:rPr lang="fa-IR" sz="3200" b="1" dirty="0">
                <a:cs typeface="B Nazanin" panose="00000400000000000000" pitchFamily="2" charset="-78"/>
              </a:rPr>
            </a:br>
            <a:r>
              <a:rPr lang="fa-IR" sz="3200" dirty="0">
                <a:cs typeface="B Nazanin" panose="00000400000000000000" pitchFamily="2" charset="-78"/>
              </a:rPr>
              <a:t>تفسیر یک یافته تصویربرداری همیشه وابسته به </a:t>
            </a:r>
            <a:r>
              <a:rPr lang="fa-IR" sz="3200" b="1" dirty="0">
                <a:cs typeface="B Nazanin" panose="00000400000000000000" pitchFamily="2" charset="-78"/>
              </a:rPr>
              <a:t>زمینه بالینی</a:t>
            </a:r>
            <a:r>
              <a:rPr lang="fa-IR" sz="3200" dirty="0">
                <a:cs typeface="B Nazanin" panose="00000400000000000000" pitchFamily="2" charset="-78"/>
              </a:rPr>
              <a:t> است.</a:t>
            </a:r>
            <a:br>
              <a:rPr lang="fa-IR" sz="3200" dirty="0">
                <a:cs typeface="B Nazanin" panose="00000400000000000000" pitchFamily="2" charset="-78"/>
              </a:rPr>
            </a:br>
            <a:r>
              <a:rPr lang="fa-IR" sz="3200" dirty="0">
                <a:cs typeface="B Nazanin" panose="00000400000000000000" pitchFamily="2" charset="-78"/>
              </a:rPr>
              <a:t>مثال:</a:t>
            </a:r>
            <a:br>
              <a:rPr lang="fa-IR" sz="3200" dirty="0">
                <a:cs typeface="B Nazanin" panose="00000400000000000000" pitchFamily="2" charset="-78"/>
              </a:rPr>
            </a:br>
            <a:r>
              <a:rPr lang="fa-IR" sz="3200" dirty="0">
                <a:cs typeface="B Nazanin" panose="00000400000000000000" pitchFamily="2" charset="-78"/>
              </a:rPr>
              <a:t>کیست تخمدان در:</a:t>
            </a:r>
            <a:br>
              <a:rPr lang="fa-IR" sz="3200" dirty="0">
                <a:cs typeface="B Nazanin" panose="00000400000000000000" pitchFamily="2" charset="-78"/>
              </a:rPr>
            </a:br>
            <a:r>
              <a:rPr lang="fa-IR" sz="3200" dirty="0">
                <a:cs typeface="B Nazanin" panose="00000400000000000000" pitchFamily="2" charset="-78"/>
              </a:rPr>
              <a:t>زن 25 ساله → اغلب خوش‌خیم</a:t>
            </a:r>
            <a:br>
              <a:rPr lang="fa-IR" sz="3200" dirty="0">
                <a:cs typeface="B Nazanin" panose="00000400000000000000" pitchFamily="2" charset="-78"/>
              </a:rPr>
            </a:br>
            <a:r>
              <a:rPr lang="fa-IR" sz="3200" dirty="0">
                <a:cs typeface="B Nazanin" panose="00000400000000000000" pitchFamily="2" charset="-78"/>
              </a:rPr>
              <a:t>زن 65 ساله → احتمال بدخیمی بیشتر</a:t>
            </a:r>
            <a:br>
              <a:rPr lang="fa-IR" sz="3200" dirty="0">
                <a:cs typeface="B Nazanin" panose="00000400000000000000" pitchFamily="2" charset="-78"/>
              </a:rPr>
            </a:br>
            <a:br>
              <a:rPr lang="fa-IR" sz="3200" dirty="0">
                <a:cs typeface="B Nazanin" panose="00000400000000000000" pitchFamily="2" charset="-78"/>
              </a:rPr>
            </a:br>
            <a:r>
              <a:rPr lang="fa-IR" sz="3200" dirty="0">
                <a:cs typeface="B Nazanin" panose="00000400000000000000" pitchFamily="2" charset="-78"/>
              </a:rPr>
              <a:t>بنابراین:</a:t>
            </a:r>
            <a:br>
              <a:rPr lang="fa-IR" sz="3200" dirty="0">
                <a:cs typeface="B Nazanin" panose="00000400000000000000" pitchFamily="2" charset="-78"/>
              </a:rPr>
            </a:br>
            <a:r>
              <a:rPr lang="fa-IR" sz="3200" b="1" dirty="0">
                <a:solidFill>
                  <a:schemeClr val="accent1">
                    <a:lumMod val="75000"/>
                  </a:schemeClr>
                </a:solidFill>
                <a:cs typeface="B Nazanin" panose="00000400000000000000" pitchFamily="2" charset="-78"/>
              </a:rPr>
              <a:t>یک یافته مشابه می‌تواند تفسیر متفاوتی داشته باشد.</a:t>
            </a:r>
            <a:br>
              <a:rPr lang="fa-IR" sz="3200" dirty="0">
                <a:cs typeface="B Nazanin" panose="00000400000000000000" pitchFamily="2" charset="-78"/>
              </a:rPr>
            </a:br>
            <a:endParaRPr lang="fa-IR" sz="3200" dirty="0">
              <a:cs typeface="B Nazanin" panose="00000400000000000000" pitchFamily="2" charset="-78"/>
            </a:endParaRPr>
          </a:p>
        </p:txBody>
      </p:sp>
    </p:spTree>
    <p:extLst>
      <p:ext uri="{BB962C8B-B14F-4D97-AF65-F5344CB8AC3E}">
        <p14:creationId xmlns:p14="http://schemas.microsoft.com/office/powerpoint/2010/main" val="24327744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68669-477C-4415-8D47-4AE00D5D7AF2}"/>
              </a:ext>
            </a:extLst>
          </p:cNvPr>
          <p:cNvSpPr>
            <a:spLocks noGrp="1"/>
          </p:cNvSpPr>
          <p:nvPr>
            <p:ph type="ctrTitle"/>
          </p:nvPr>
        </p:nvSpPr>
        <p:spPr>
          <a:xfrm>
            <a:off x="1524000" y="278296"/>
            <a:ext cx="9144000" cy="6400800"/>
          </a:xfrm>
        </p:spPr>
        <p:txBody>
          <a:bodyPr>
            <a:noAutofit/>
          </a:bodyPr>
          <a:lstStyle/>
          <a:p>
            <a:pPr rtl="1"/>
            <a:r>
              <a:rPr lang="fa-IR" sz="3200" b="1" dirty="0">
                <a:cs typeface="B Nazanin" panose="00000400000000000000" pitchFamily="2" charset="-78"/>
              </a:rPr>
              <a:t>آستانه شیوع (Prevalence Threshold)</a:t>
            </a:r>
            <a:br>
              <a:rPr lang="fa-IR" sz="3200" b="1" dirty="0">
                <a:cs typeface="B Nazanin" panose="00000400000000000000" pitchFamily="2" charset="-78"/>
              </a:rPr>
            </a:br>
            <a:br>
              <a:rPr lang="fa-IR" sz="3200" b="1" dirty="0">
                <a:cs typeface="B Nazanin" panose="00000400000000000000" pitchFamily="2" charset="-78"/>
              </a:rPr>
            </a:br>
            <a:r>
              <a:rPr lang="fa-IR" sz="3200" b="1" dirty="0">
                <a:cs typeface="B Nazanin" panose="00000400000000000000" pitchFamily="2" charset="-78"/>
              </a:rPr>
              <a:t>نقطه ای در احتمالات که در ان نقطه </a:t>
            </a:r>
            <a:br>
              <a:rPr lang="fa-IR" sz="3200" b="1" dirty="0">
                <a:cs typeface="B Nazanin" panose="00000400000000000000" pitchFamily="2" charset="-78"/>
              </a:rPr>
            </a:br>
            <a:r>
              <a:rPr lang="fa-IR" sz="3200" b="1" dirty="0">
                <a:cs typeface="B Nazanin" panose="00000400000000000000" pitchFamily="2" charset="-78"/>
              </a:rPr>
              <a:t>تعداد مثبتهای کاذب با واقعی برابر میشود.</a:t>
            </a:r>
            <a:br>
              <a:rPr lang="fa-IR" sz="3200" b="1" dirty="0">
                <a:cs typeface="B Nazanin" panose="00000400000000000000" pitchFamily="2" charset="-78"/>
              </a:rPr>
            </a:br>
            <a:r>
              <a:rPr lang="fa-IR" sz="3200" b="1" dirty="0">
                <a:cs typeface="B Nazanin" panose="00000400000000000000" pitchFamily="2" charset="-78"/>
              </a:rPr>
              <a:t>اگر احتمال پیشین کمتر از این استانه باشد احتمال مثبت کاذب بیشتر میشود</a:t>
            </a:r>
            <a:br>
              <a:rPr lang="fa-IR" sz="3200" b="1" dirty="0">
                <a:cs typeface="B Nazanin" panose="00000400000000000000" pitchFamily="2" charset="-78"/>
              </a:rPr>
            </a:br>
            <a:r>
              <a:rPr lang="fa-IR" sz="3200" dirty="0">
                <a:cs typeface="B Nazanin" panose="00000400000000000000" pitchFamily="2" charset="-78"/>
              </a:rPr>
              <a:t>وقتی شیوع بیماری در جمعیت بسیار کم باشد:</a:t>
            </a:r>
            <a:br>
              <a:rPr lang="fa-IR" sz="3200" dirty="0">
                <a:cs typeface="B Nazanin" panose="00000400000000000000" pitchFamily="2" charset="-78"/>
              </a:rPr>
            </a:br>
            <a:r>
              <a:rPr lang="fa-IR" sz="3200" dirty="0">
                <a:cs typeface="B Nazanin" panose="00000400000000000000" pitchFamily="2" charset="-78"/>
              </a:rPr>
              <a:t>احتمال دارد:</a:t>
            </a:r>
            <a:br>
              <a:rPr lang="fa-IR" sz="3200" dirty="0">
                <a:cs typeface="B Nazanin" panose="00000400000000000000" pitchFamily="2" charset="-78"/>
              </a:rPr>
            </a:br>
            <a:r>
              <a:rPr lang="fa-IR" sz="3200" b="1" dirty="0">
                <a:cs typeface="B Nazanin" panose="00000400000000000000" pitchFamily="2" charset="-78"/>
              </a:rPr>
              <a:t>موارد مثبت کاذب &gt; موارد مثبت واقعی</a:t>
            </a:r>
            <a:br>
              <a:rPr lang="fa-IR" sz="3200" dirty="0">
                <a:cs typeface="B Nazanin" panose="00000400000000000000" pitchFamily="2" charset="-78"/>
              </a:rPr>
            </a:br>
            <a:r>
              <a:rPr lang="fa-IR" sz="3200" dirty="0">
                <a:cs typeface="B Nazanin" panose="00000400000000000000" pitchFamily="2" charset="-78"/>
              </a:rPr>
              <a:t>نتیجه:</a:t>
            </a:r>
            <a:br>
              <a:rPr lang="fa-IR" sz="3200" dirty="0">
                <a:cs typeface="B Nazanin" panose="00000400000000000000" pitchFamily="2" charset="-78"/>
              </a:rPr>
            </a:br>
            <a:r>
              <a:rPr lang="fa-IR" sz="3200" dirty="0">
                <a:cs typeface="B Nazanin" panose="00000400000000000000" pitchFamily="2" charset="-78"/>
              </a:rPr>
              <a:t>• </a:t>
            </a:r>
            <a:r>
              <a:rPr lang="fa-IR" sz="3200" dirty="0">
                <a:solidFill>
                  <a:schemeClr val="accent1">
                    <a:lumMod val="75000"/>
                  </a:schemeClr>
                </a:solidFill>
                <a:cs typeface="B Nazanin" panose="00000400000000000000" pitchFamily="2" charset="-78"/>
              </a:rPr>
              <a:t>تشخیص بیش‌ازحد</a:t>
            </a:r>
            <a:br>
              <a:rPr lang="fa-IR" sz="3200" dirty="0">
                <a:solidFill>
                  <a:schemeClr val="accent1">
                    <a:lumMod val="75000"/>
                  </a:schemeClr>
                </a:solidFill>
                <a:cs typeface="B Nazanin" panose="00000400000000000000" pitchFamily="2" charset="-78"/>
              </a:rPr>
            </a:br>
            <a:r>
              <a:rPr lang="fa-IR" sz="3200" dirty="0">
                <a:solidFill>
                  <a:schemeClr val="accent1">
                    <a:lumMod val="75000"/>
                  </a:schemeClr>
                </a:solidFill>
                <a:cs typeface="B Nazanin" panose="00000400000000000000" pitchFamily="2" charset="-78"/>
              </a:rPr>
              <a:t>• بررسی‌های غیرضروری</a:t>
            </a:r>
            <a:br>
              <a:rPr lang="fa-IR" sz="3200" dirty="0">
                <a:solidFill>
                  <a:schemeClr val="accent1">
                    <a:lumMod val="75000"/>
                  </a:schemeClr>
                </a:solidFill>
                <a:cs typeface="B Nazanin" panose="00000400000000000000" pitchFamily="2" charset="-78"/>
              </a:rPr>
            </a:br>
            <a:r>
              <a:rPr lang="fa-IR" sz="3200" dirty="0">
                <a:solidFill>
                  <a:schemeClr val="accent1">
                    <a:lumMod val="75000"/>
                  </a:schemeClr>
                </a:solidFill>
                <a:cs typeface="B Nazanin" panose="00000400000000000000" pitchFamily="2" charset="-78"/>
              </a:rPr>
              <a:t>• افزایش هزینه و اضطراب بیمار</a:t>
            </a:r>
            <a:br>
              <a:rPr lang="fa-IR" sz="3200" dirty="0">
                <a:solidFill>
                  <a:schemeClr val="accent1">
                    <a:lumMod val="75000"/>
                  </a:schemeClr>
                </a:solidFill>
                <a:cs typeface="B Nazanin" panose="00000400000000000000" pitchFamily="2" charset="-78"/>
              </a:rPr>
            </a:br>
            <a:endParaRPr lang="fa-IR" sz="3200" dirty="0">
              <a:solidFill>
                <a:schemeClr val="accent1">
                  <a:lumMod val="75000"/>
                </a:schemeClr>
              </a:solidFill>
              <a:cs typeface="B Nazanin" panose="00000400000000000000" pitchFamily="2" charset="-78"/>
            </a:endParaRPr>
          </a:p>
        </p:txBody>
      </p:sp>
    </p:spTree>
    <p:extLst>
      <p:ext uri="{BB962C8B-B14F-4D97-AF65-F5344CB8AC3E}">
        <p14:creationId xmlns:p14="http://schemas.microsoft.com/office/powerpoint/2010/main" val="33660378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12CDD-499E-4F19-A68A-EDF4F4D40F51}"/>
              </a:ext>
            </a:extLst>
          </p:cNvPr>
          <p:cNvSpPr>
            <a:spLocks noGrp="1"/>
          </p:cNvSpPr>
          <p:nvPr>
            <p:ph type="ctrTitle"/>
          </p:nvPr>
        </p:nvSpPr>
        <p:spPr>
          <a:xfrm>
            <a:off x="1524000" y="702365"/>
            <a:ext cx="9144000" cy="5897218"/>
          </a:xfrm>
        </p:spPr>
        <p:txBody>
          <a:bodyPr>
            <a:noAutofit/>
          </a:bodyPr>
          <a:lstStyle/>
          <a:p>
            <a:pPr rtl="1"/>
            <a:r>
              <a:rPr lang="fa-IR" sz="3200" b="1" dirty="0">
                <a:cs typeface="B Nazanin" panose="00000400000000000000" pitchFamily="2" charset="-78"/>
              </a:rPr>
              <a:t>آستانه‌های تصمیم‌گیری (</a:t>
            </a:r>
            <a:r>
              <a:rPr lang="en-US" sz="3200" b="1" dirty="0" err="1">
                <a:cs typeface="B Nazanin" panose="00000400000000000000" pitchFamily="2" charset="-78"/>
              </a:rPr>
              <a:t>Pauker</a:t>
            </a:r>
            <a:r>
              <a:rPr lang="en-US" sz="3200" b="1" dirty="0">
                <a:cs typeface="B Nazanin" panose="00000400000000000000" pitchFamily="2" charset="-78"/>
              </a:rPr>
              <a:t>–Kassirer Model)</a:t>
            </a:r>
            <a:br>
              <a:rPr lang="fa-IR" sz="3200" b="1" dirty="0">
                <a:cs typeface="B Nazanin" panose="00000400000000000000" pitchFamily="2" charset="-78"/>
              </a:rPr>
            </a:br>
            <a:br>
              <a:rPr lang="en-US" sz="3200" b="1" dirty="0">
                <a:cs typeface="B Nazanin" panose="00000400000000000000" pitchFamily="2" charset="-78"/>
              </a:rPr>
            </a:br>
            <a:r>
              <a:rPr lang="fa-IR" sz="3200" dirty="0">
                <a:cs typeface="B Nazanin" panose="00000400000000000000" pitchFamily="2" charset="-78"/>
              </a:rPr>
              <a:t>سه ناحیه تصمیم‌گیری وجود دارد:</a:t>
            </a:r>
            <a:br>
              <a:rPr lang="fa-IR" sz="3200" dirty="0">
                <a:cs typeface="B Nazanin" panose="00000400000000000000" pitchFamily="2" charset="-78"/>
              </a:rPr>
            </a:br>
            <a:br>
              <a:rPr lang="fa-IR" sz="3200" dirty="0">
                <a:cs typeface="B Nazanin" panose="00000400000000000000" pitchFamily="2" charset="-78"/>
              </a:rPr>
            </a:br>
            <a:r>
              <a:rPr lang="en-US" sz="3200" b="1" dirty="0">
                <a:cs typeface="B Nazanin" panose="00000400000000000000" pitchFamily="2" charset="-78"/>
              </a:rPr>
              <a:t>Test Threshold</a:t>
            </a:r>
            <a:br>
              <a:rPr lang="en-US" sz="3200" dirty="0">
                <a:cs typeface="B Nazanin" panose="00000400000000000000" pitchFamily="2" charset="-78"/>
              </a:rPr>
            </a:br>
            <a:r>
              <a:rPr lang="fa-IR" sz="3200" dirty="0">
                <a:cs typeface="B Nazanin" panose="00000400000000000000" pitchFamily="2" charset="-78"/>
              </a:rPr>
              <a:t>احتمال بیماری آنقدر کم است که تست لازم نیست.</a:t>
            </a:r>
            <a:br>
              <a:rPr lang="fa-IR" sz="3200" dirty="0">
                <a:cs typeface="B Nazanin" panose="00000400000000000000" pitchFamily="2" charset="-78"/>
              </a:rPr>
            </a:br>
            <a:br>
              <a:rPr lang="fa-IR" sz="3200" dirty="0">
                <a:cs typeface="B Nazanin" panose="00000400000000000000" pitchFamily="2" charset="-78"/>
              </a:rPr>
            </a:br>
            <a:r>
              <a:rPr lang="en-US" sz="3200" b="1" dirty="0">
                <a:cs typeface="B Nazanin" panose="00000400000000000000" pitchFamily="2" charset="-78"/>
              </a:rPr>
              <a:t>Testing Zone</a:t>
            </a:r>
            <a:br>
              <a:rPr lang="en-US" sz="3200" dirty="0">
                <a:cs typeface="B Nazanin" panose="00000400000000000000" pitchFamily="2" charset="-78"/>
              </a:rPr>
            </a:br>
            <a:r>
              <a:rPr lang="fa-IR" sz="3200" dirty="0">
                <a:cs typeface="B Nazanin" panose="00000400000000000000" pitchFamily="2" charset="-78"/>
              </a:rPr>
              <a:t>انجام تست می‌تواند تصمیم را تغییر دهد.</a:t>
            </a:r>
            <a:br>
              <a:rPr lang="fa-IR" sz="3200" dirty="0">
                <a:cs typeface="B Nazanin" panose="00000400000000000000" pitchFamily="2" charset="-78"/>
              </a:rPr>
            </a:br>
            <a:br>
              <a:rPr lang="fa-IR" sz="3200" dirty="0">
                <a:cs typeface="B Nazanin" panose="00000400000000000000" pitchFamily="2" charset="-78"/>
              </a:rPr>
            </a:br>
            <a:r>
              <a:rPr lang="en-US" sz="3200" b="1" dirty="0">
                <a:cs typeface="B Nazanin" panose="00000400000000000000" pitchFamily="2" charset="-78"/>
              </a:rPr>
              <a:t>Treatment Threshold</a:t>
            </a:r>
            <a:br>
              <a:rPr lang="en-US" sz="3200" dirty="0">
                <a:cs typeface="B Nazanin" panose="00000400000000000000" pitchFamily="2" charset="-78"/>
              </a:rPr>
            </a:br>
            <a:r>
              <a:rPr lang="fa-IR" sz="3200" dirty="0">
                <a:cs typeface="B Nazanin" panose="00000400000000000000" pitchFamily="2" charset="-78"/>
              </a:rPr>
              <a:t>احتمال بیماری آنقدر بالا است که درمان بدون تست شروع می‌شود.</a:t>
            </a:r>
            <a:br>
              <a:rPr lang="fa-IR" sz="3200" dirty="0">
                <a:cs typeface="B Nazanin" panose="00000400000000000000" pitchFamily="2" charset="-78"/>
              </a:rPr>
            </a:br>
            <a:endParaRPr lang="fa-IR" sz="3200" dirty="0">
              <a:cs typeface="B Nazanin" panose="00000400000000000000" pitchFamily="2" charset="-78"/>
            </a:endParaRPr>
          </a:p>
        </p:txBody>
      </p:sp>
    </p:spTree>
    <p:extLst>
      <p:ext uri="{BB962C8B-B14F-4D97-AF65-F5344CB8AC3E}">
        <p14:creationId xmlns:p14="http://schemas.microsoft.com/office/powerpoint/2010/main" val="38653790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38DB7-8302-4D28-94F7-07640FEDFAC7}"/>
              </a:ext>
            </a:extLst>
          </p:cNvPr>
          <p:cNvSpPr>
            <a:spLocks noGrp="1"/>
          </p:cNvSpPr>
          <p:nvPr>
            <p:ph type="ctrTitle"/>
          </p:nvPr>
        </p:nvSpPr>
        <p:spPr>
          <a:xfrm>
            <a:off x="755374" y="304800"/>
            <a:ext cx="10840278" cy="6202017"/>
          </a:xfrm>
        </p:spPr>
        <p:txBody>
          <a:bodyPr>
            <a:normAutofit/>
          </a:bodyPr>
          <a:lstStyle/>
          <a:p>
            <a:r>
              <a:rPr lang="fa-IR" sz="3200" dirty="0">
                <a:cs typeface="B Nazanin" panose="00000400000000000000" pitchFamily="2" charset="-78"/>
              </a:rPr>
              <a:t>1-تعیین نقطه شروع با شرح حال و معاینه: پره تست</a:t>
            </a:r>
            <a:br>
              <a:rPr lang="en-US" sz="3200" dirty="0">
                <a:cs typeface="B Nazanin" panose="00000400000000000000" pitchFamily="2" charset="-78"/>
              </a:rPr>
            </a:br>
            <a:br>
              <a:rPr lang="fa-IR" sz="3200" dirty="0">
                <a:cs typeface="B Nazanin" panose="00000400000000000000" pitchFamily="2" charset="-78"/>
              </a:rPr>
            </a:br>
            <a:r>
              <a:rPr lang="fa-IR" sz="3200" dirty="0">
                <a:cs typeface="B Nazanin" panose="00000400000000000000" pitchFamily="2" charset="-78"/>
              </a:rPr>
              <a:t>2-بررسی آستانه ها:</a:t>
            </a:r>
            <a:br>
              <a:rPr lang="en-US" sz="3200" dirty="0">
                <a:cs typeface="B Nazanin" panose="00000400000000000000" pitchFamily="2" charset="-78"/>
              </a:rPr>
            </a:br>
            <a:r>
              <a:rPr lang="fa-IR" sz="3200" dirty="0">
                <a:cs typeface="B Nazanin" panose="00000400000000000000" pitchFamily="2" charset="-78"/>
              </a:rPr>
              <a:t>اگر احتمال پیشین زیر استانه تست است: ترخیص</a:t>
            </a:r>
            <a:br>
              <a:rPr lang="fa-IR" sz="3200" dirty="0">
                <a:cs typeface="B Nazanin" panose="00000400000000000000" pitchFamily="2" charset="-78"/>
              </a:rPr>
            </a:br>
            <a:r>
              <a:rPr lang="fa-IR" sz="3200" dirty="0">
                <a:cs typeface="B Nazanin" panose="00000400000000000000" pitchFamily="2" charset="-78"/>
              </a:rPr>
              <a:t>اگر احتمال بالای استانه درمان است: درمان</a:t>
            </a:r>
            <a:br>
              <a:rPr lang="fa-IR" sz="3200" dirty="0">
                <a:cs typeface="B Nazanin" panose="00000400000000000000" pitchFamily="2" charset="-78"/>
              </a:rPr>
            </a:br>
            <a:r>
              <a:rPr lang="fa-IR" sz="3200" dirty="0">
                <a:cs typeface="B Nazanin" panose="00000400000000000000" pitchFamily="2" charset="-78"/>
              </a:rPr>
              <a:t>اگر در زون تست است( بین دو استانه): تست</a:t>
            </a:r>
            <a:br>
              <a:rPr lang="en-US" sz="3200" dirty="0">
                <a:cs typeface="B Nazanin" panose="00000400000000000000" pitchFamily="2" charset="-78"/>
              </a:rPr>
            </a:br>
            <a:br>
              <a:rPr lang="fa-IR" sz="3200" dirty="0">
                <a:cs typeface="B Nazanin" panose="00000400000000000000" pitchFamily="2" charset="-78"/>
              </a:rPr>
            </a:br>
            <a:r>
              <a:rPr lang="fa-IR" sz="3200" dirty="0">
                <a:cs typeface="B Nazanin" panose="00000400000000000000" pitchFamily="2" charset="-78"/>
              </a:rPr>
              <a:t>3-آپدیت بیزین: تست انجام میشود. پزشک با استفاده از نسبت احتمال تست، احتمال پیش ازمون را به پس ازمون تبدیل میکند</a:t>
            </a:r>
            <a:br>
              <a:rPr lang="en-US" sz="3200" dirty="0">
                <a:cs typeface="B Nazanin" panose="00000400000000000000" pitchFamily="2" charset="-78"/>
              </a:rPr>
            </a:br>
            <a:br>
              <a:rPr lang="fa-IR" sz="3200" dirty="0">
                <a:cs typeface="B Nazanin" panose="00000400000000000000" pitchFamily="2" charset="-78"/>
              </a:rPr>
            </a:br>
            <a:r>
              <a:rPr lang="fa-IR" sz="3200" dirty="0">
                <a:cs typeface="B Nazanin" panose="00000400000000000000" pitchFamily="2" charset="-78"/>
              </a:rPr>
              <a:t>4-تصمیم گیری نهایی </a:t>
            </a:r>
          </a:p>
        </p:txBody>
      </p:sp>
    </p:spTree>
    <p:extLst>
      <p:ext uri="{BB962C8B-B14F-4D97-AF65-F5344CB8AC3E}">
        <p14:creationId xmlns:p14="http://schemas.microsoft.com/office/powerpoint/2010/main" val="4566147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238CB-D9B0-4B16-883D-F6B5D86A31D9}"/>
              </a:ext>
            </a:extLst>
          </p:cNvPr>
          <p:cNvSpPr>
            <a:spLocks noGrp="1"/>
          </p:cNvSpPr>
          <p:nvPr>
            <p:ph type="ctrTitle"/>
          </p:nvPr>
        </p:nvSpPr>
        <p:spPr>
          <a:xfrm>
            <a:off x="1524000" y="1122362"/>
            <a:ext cx="9144000" cy="5450715"/>
          </a:xfrm>
        </p:spPr>
        <p:txBody>
          <a:bodyPr>
            <a:noAutofit/>
          </a:bodyPr>
          <a:lstStyle/>
          <a:p>
            <a:pPr rtl="1"/>
            <a:r>
              <a:rPr lang="fa-IR" sz="3200" dirty="0">
                <a:cs typeface="B Nazanin" panose="00000400000000000000" pitchFamily="2" charset="-78"/>
              </a:rPr>
              <a:t>تشخیص پزشکی یک فرآیند تغییر احتمال است.”</a:t>
            </a:r>
            <a:br>
              <a:rPr lang="fa-IR" sz="3200" dirty="0">
                <a:cs typeface="B Nazanin" panose="00000400000000000000" pitchFamily="2" charset="-78"/>
              </a:rPr>
            </a:br>
            <a:r>
              <a:rPr lang="fa-IR" sz="3200" dirty="0">
                <a:cs typeface="B Nazanin" panose="00000400000000000000" pitchFamily="2" charset="-78"/>
              </a:rPr>
              <a:t>ما:</a:t>
            </a:r>
            <a:br>
              <a:rPr lang="fa-IR" sz="3200" dirty="0">
                <a:cs typeface="B Nazanin" panose="00000400000000000000" pitchFamily="2" charset="-78"/>
              </a:rPr>
            </a:br>
            <a:r>
              <a:rPr lang="fa-IR" sz="3200" dirty="0">
                <a:cs typeface="B Nazanin" panose="00000400000000000000" pitchFamily="2" charset="-78"/>
              </a:rPr>
              <a:t>با شک بالینی شروع می‌کنیم</a:t>
            </a:r>
            <a:br>
              <a:rPr lang="fa-IR" sz="3200" dirty="0">
                <a:cs typeface="B Nazanin" panose="00000400000000000000" pitchFamily="2" charset="-78"/>
              </a:rPr>
            </a:br>
            <a:r>
              <a:rPr lang="fa-IR" sz="3200" dirty="0">
                <a:cs typeface="B Nazanin" panose="00000400000000000000" pitchFamily="2" charset="-78"/>
              </a:rPr>
              <a:t>احتمال اولیه را تخمین می‌زنیم</a:t>
            </a:r>
            <a:br>
              <a:rPr lang="fa-IR" sz="3200" dirty="0">
                <a:cs typeface="B Nazanin" panose="00000400000000000000" pitchFamily="2" charset="-78"/>
              </a:rPr>
            </a:br>
            <a:r>
              <a:rPr lang="fa-IR" sz="3200" dirty="0">
                <a:cs typeface="B Nazanin" panose="00000400000000000000" pitchFamily="2" charset="-78"/>
              </a:rPr>
              <a:t>تست انجام می‌دهیم</a:t>
            </a:r>
            <a:br>
              <a:rPr lang="fa-IR" sz="3200" dirty="0">
                <a:cs typeface="B Nazanin" panose="00000400000000000000" pitchFamily="2" charset="-78"/>
              </a:rPr>
            </a:br>
            <a:r>
              <a:rPr lang="fa-IR" sz="3200" dirty="0">
                <a:cs typeface="B Nazanin" panose="00000400000000000000" pitchFamily="2" charset="-78"/>
              </a:rPr>
              <a:t>احتمال را آپدیت می‌کنیم</a:t>
            </a:r>
            <a:br>
              <a:rPr lang="fa-IR" sz="3200" dirty="0">
                <a:cs typeface="B Nazanin" panose="00000400000000000000" pitchFamily="2" charset="-78"/>
              </a:rPr>
            </a:br>
            <a:r>
              <a:rPr lang="fa-IR" sz="3200" dirty="0">
                <a:cs typeface="B Nazanin" panose="00000400000000000000" pitchFamily="2" charset="-78"/>
              </a:rPr>
              <a:t>سپس تصمیم می‌گیریم</a:t>
            </a:r>
            <a:br>
              <a:rPr lang="fa-IR" sz="3200" dirty="0">
                <a:cs typeface="B Nazanin" panose="00000400000000000000" pitchFamily="2" charset="-78"/>
              </a:rPr>
            </a:br>
            <a:r>
              <a:rPr lang="fa-IR" sz="3200" dirty="0">
                <a:cs typeface="B Nazanin" panose="00000400000000000000" pitchFamily="2" charset="-78"/>
              </a:rPr>
              <a:t>پس:</a:t>
            </a:r>
            <a:br>
              <a:rPr lang="fa-IR" sz="3200" dirty="0">
                <a:cs typeface="B Nazanin" panose="00000400000000000000" pitchFamily="2" charset="-78"/>
              </a:rPr>
            </a:br>
            <a:r>
              <a:rPr lang="fa-IR" sz="3200" dirty="0">
                <a:solidFill>
                  <a:schemeClr val="accent1">
                    <a:lumMod val="75000"/>
                  </a:schemeClr>
                </a:solidFill>
                <a:cs typeface="B Nazanin" panose="00000400000000000000" pitchFamily="2" charset="-78"/>
              </a:rPr>
              <a:t>پزشکی فقط حفظ کردن تست‌ها نیست؛</a:t>
            </a:r>
            <a:br>
              <a:rPr lang="fa-IR" sz="3200" dirty="0">
                <a:solidFill>
                  <a:schemeClr val="accent1">
                    <a:lumMod val="75000"/>
                  </a:schemeClr>
                </a:solidFill>
                <a:cs typeface="B Nazanin" panose="00000400000000000000" pitchFamily="2" charset="-78"/>
              </a:rPr>
            </a:br>
            <a:r>
              <a:rPr lang="fa-IR" sz="3200" dirty="0">
                <a:solidFill>
                  <a:schemeClr val="accent1">
                    <a:lumMod val="75000"/>
                  </a:schemeClr>
                </a:solidFill>
                <a:cs typeface="B Nazanin" panose="00000400000000000000" pitchFamily="2" charset="-78"/>
              </a:rPr>
              <a:t>بلکه تفسیر تست در context بالینی است</a:t>
            </a:r>
            <a:r>
              <a:rPr lang="fa-IR" sz="3200" dirty="0">
                <a:cs typeface="B Nazanin" panose="00000400000000000000" pitchFamily="2" charset="-78"/>
              </a:rPr>
              <a:t>.</a:t>
            </a:r>
            <a:br>
              <a:rPr lang="fa-IR" sz="3200" dirty="0">
                <a:cs typeface="B Nazanin" panose="00000400000000000000" pitchFamily="2" charset="-78"/>
              </a:rPr>
            </a:br>
            <a:endParaRPr lang="fa-IR" sz="3200" dirty="0">
              <a:cs typeface="B Nazanin" panose="00000400000000000000" pitchFamily="2" charset="-78"/>
            </a:endParaRPr>
          </a:p>
        </p:txBody>
      </p:sp>
    </p:spTree>
    <p:extLst>
      <p:ext uri="{BB962C8B-B14F-4D97-AF65-F5344CB8AC3E}">
        <p14:creationId xmlns:p14="http://schemas.microsoft.com/office/powerpoint/2010/main" val="1194537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FF11D-7400-44D9-B1F1-AAA69E0DD57A}"/>
              </a:ext>
            </a:extLst>
          </p:cNvPr>
          <p:cNvSpPr>
            <a:spLocks noGrp="1"/>
          </p:cNvSpPr>
          <p:nvPr>
            <p:ph type="ctrTitle"/>
          </p:nvPr>
        </p:nvSpPr>
        <p:spPr>
          <a:xfrm>
            <a:off x="1524000" y="649357"/>
            <a:ext cx="9144000" cy="5380382"/>
          </a:xfrm>
        </p:spPr>
        <p:txBody>
          <a:bodyPr>
            <a:noAutofit/>
          </a:bodyPr>
          <a:lstStyle/>
          <a:p>
            <a:pPr rtl="1"/>
            <a:r>
              <a:rPr lang="fa-IR" sz="3200" b="1" dirty="0">
                <a:cs typeface="B Nazanin" panose="00000400000000000000" pitchFamily="2" charset="-78"/>
              </a:rPr>
              <a:t>اصول درخواست تصویربرداری</a:t>
            </a:r>
            <a:br>
              <a:rPr lang="fa-IR" sz="3200" b="1" dirty="0">
                <a:cs typeface="B Nazanin" panose="00000400000000000000" pitchFamily="2" charset="-78"/>
              </a:rPr>
            </a:br>
            <a:br>
              <a:rPr lang="fa-IR" sz="3200" b="1" dirty="0">
                <a:cs typeface="B Nazanin" panose="00000400000000000000" pitchFamily="2" charset="-78"/>
              </a:rPr>
            </a:br>
            <a:r>
              <a:rPr lang="fa-IR" sz="3200" dirty="0">
                <a:cs typeface="B Nazanin" panose="00000400000000000000" pitchFamily="2" charset="-78"/>
              </a:rPr>
              <a:t>قبل از درخواست هر تصویربرداری باید پرسید:</a:t>
            </a:r>
            <a:br>
              <a:rPr lang="fa-IR" sz="3200" dirty="0">
                <a:cs typeface="B Nazanin" panose="00000400000000000000" pitchFamily="2" charset="-78"/>
              </a:rPr>
            </a:br>
            <a:r>
              <a:rPr lang="fa-IR" sz="3200" dirty="0">
                <a:cs typeface="B Nazanin" panose="00000400000000000000" pitchFamily="2" charset="-78"/>
              </a:rPr>
              <a:t>• آیا نتیجه تست </a:t>
            </a:r>
            <a:r>
              <a:rPr lang="fa-IR" sz="3200" b="1" dirty="0">
                <a:cs typeface="B Nazanin" panose="00000400000000000000" pitchFamily="2" charset="-78"/>
              </a:rPr>
              <a:t>تصمیم درمانی را تغییر می‌دهد؟</a:t>
            </a:r>
            <a:br>
              <a:rPr lang="fa-IR" sz="3200" dirty="0">
                <a:cs typeface="B Nazanin" panose="00000400000000000000" pitchFamily="2" charset="-78"/>
              </a:rPr>
            </a:br>
            <a:r>
              <a:rPr lang="fa-IR" sz="3200" dirty="0">
                <a:cs typeface="B Nazanin" panose="00000400000000000000" pitchFamily="2" charset="-78"/>
              </a:rPr>
              <a:t>• آیا روش کم‌خطرتر یا ارزان‌تر وجود دارد؟</a:t>
            </a:r>
            <a:br>
              <a:rPr lang="fa-IR" sz="3200" dirty="0">
                <a:cs typeface="B Nazanin" panose="00000400000000000000" pitchFamily="2" charset="-78"/>
              </a:rPr>
            </a:br>
            <a:r>
              <a:rPr lang="fa-IR" sz="3200" dirty="0">
                <a:cs typeface="B Nazanin" panose="00000400000000000000" pitchFamily="2" charset="-78"/>
              </a:rPr>
              <a:t>• آیا اطلاعات بالینی کافی ارائه شده است؟</a:t>
            </a:r>
            <a:br>
              <a:rPr lang="fa-IR" sz="3200" dirty="0">
                <a:cs typeface="B Nazanin" panose="00000400000000000000" pitchFamily="2" charset="-78"/>
              </a:rPr>
            </a:br>
            <a:br>
              <a:rPr lang="fa-IR" sz="3200" dirty="0">
                <a:cs typeface="B Nazanin" panose="00000400000000000000" pitchFamily="2" charset="-78"/>
              </a:rPr>
            </a:br>
            <a:r>
              <a:rPr lang="fa-IR" sz="3200" dirty="0">
                <a:solidFill>
                  <a:schemeClr val="accent1">
                    <a:lumMod val="75000"/>
                  </a:schemeClr>
                </a:solidFill>
                <a:cs typeface="B Nazanin" panose="00000400000000000000" pitchFamily="2" charset="-78"/>
              </a:rPr>
              <a:t>تصویربرداری باید </a:t>
            </a:r>
            <a:r>
              <a:rPr lang="fa-IR" sz="3200" b="1" dirty="0">
                <a:solidFill>
                  <a:schemeClr val="accent1">
                    <a:lumMod val="75000"/>
                  </a:schemeClr>
                </a:solidFill>
                <a:cs typeface="B Nazanin" panose="00000400000000000000" pitchFamily="2" charset="-78"/>
              </a:rPr>
              <a:t>هدفمند و مبتنی بر سؤال بالینی مشخص</a:t>
            </a:r>
            <a:r>
              <a:rPr lang="fa-IR" sz="3200" dirty="0">
                <a:solidFill>
                  <a:schemeClr val="accent1">
                    <a:lumMod val="75000"/>
                  </a:schemeClr>
                </a:solidFill>
                <a:cs typeface="B Nazanin" panose="00000400000000000000" pitchFamily="2" charset="-78"/>
              </a:rPr>
              <a:t> باشد</a:t>
            </a:r>
            <a:r>
              <a:rPr lang="fa-IR" sz="3200" dirty="0">
                <a:cs typeface="B Nazanin" panose="00000400000000000000" pitchFamily="2" charset="-78"/>
              </a:rPr>
              <a:t>.</a:t>
            </a:r>
            <a:br>
              <a:rPr lang="fa-IR" sz="3200" dirty="0">
                <a:cs typeface="B Nazanin" panose="00000400000000000000" pitchFamily="2" charset="-78"/>
              </a:rPr>
            </a:br>
            <a:br>
              <a:rPr lang="fa-IR" sz="3200" dirty="0">
                <a:cs typeface="B Nazanin" panose="00000400000000000000" pitchFamily="2" charset="-78"/>
              </a:rPr>
            </a:br>
            <a:endParaRPr lang="fa-IR" sz="3200" dirty="0">
              <a:cs typeface="B Nazanin" panose="00000400000000000000" pitchFamily="2" charset="-78"/>
            </a:endParaRPr>
          </a:p>
        </p:txBody>
      </p:sp>
    </p:spTree>
    <p:extLst>
      <p:ext uri="{BB962C8B-B14F-4D97-AF65-F5344CB8AC3E}">
        <p14:creationId xmlns:p14="http://schemas.microsoft.com/office/powerpoint/2010/main" val="26183408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4AF0A-6EC7-48E9-AADC-E4C1C06BDD62}"/>
              </a:ext>
            </a:extLst>
          </p:cNvPr>
          <p:cNvSpPr>
            <a:spLocks noGrp="1"/>
          </p:cNvSpPr>
          <p:nvPr>
            <p:ph type="ctrTitle"/>
          </p:nvPr>
        </p:nvSpPr>
        <p:spPr>
          <a:xfrm>
            <a:off x="1524000" y="1122363"/>
            <a:ext cx="9144000" cy="4894124"/>
          </a:xfrm>
        </p:spPr>
        <p:txBody>
          <a:bodyPr>
            <a:noAutofit/>
          </a:bodyPr>
          <a:lstStyle/>
          <a:p>
            <a:pPr rtl="1"/>
            <a:r>
              <a:rPr lang="fa-IR" sz="3200" b="1" dirty="0">
                <a:cs typeface="B Nazanin" panose="00000400000000000000" pitchFamily="2" charset="-78"/>
              </a:rPr>
              <a:t>استفاده بیش از حد از تصویربرداری</a:t>
            </a:r>
            <a:br>
              <a:rPr lang="fa-IR" sz="3200" b="1" dirty="0">
                <a:cs typeface="B Nazanin" panose="00000400000000000000" pitchFamily="2" charset="-78"/>
              </a:rPr>
            </a:br>
            <a:br>
              <a:rPr lang="fa-IR" sz="3200" b="1" dirty="0">
                <a:cs typeface="B Nazanin" panose="00000400000000000000" pitchFamily="2" charset="-78"/>
              </a:rPr>
            </a:br>
            <a:r>
              <a:rPr lang="fa-IR" sz="3200" dirty="0">
                <a:cs typeface="B Nazanin" panose="00000400000000000000" pitchFamily="2" charset="-78"/>
              </a:rPr>
              <a:t>برآوردها نشان می‌دهد:</a:t>
            </a:r>
            <a:br>
              <a:rPr lang="fa-IR" sz="3200" dirty="0">
                <a:cs typeface="B Nazanin" panose="00000400000000000000" pitchFamily="2" charset="-78"/>
              </a:rPr>
            </a:br>
            <a:r>
              <a:rPr lang="fa-IR" sz="3200" dirty="0">
                <a:cs typeface="B Nazanin" panose="00000400000000000000" pitchFamily="2" charset="-78"/>
              </a:rPr>
              <a:t>حدود </a:t>
            </a:r>
            <a:r>
              <a:rPr lang="fa-IR" sz="3200" b="1" dirty="0">
                <a:cs typeface="B Nazanin" panose="00000400000000000000" pitchFamily="2" charset="-78"/>
              </a:rPr>
              <a:t>20 تا 30 درصد</a:t>
            </a:r>
            <a:r>
              <a:rPr lang="fa-IR" sz="3200" dirty="0">
                <a:cs typeface="B Nazanin" panose="00000400000000000000" pitchFamily="2" charset="-78"/>
              </a:rPr>
              <a:t> از تصویربرداری‌ها ممکن است غیرضروری باشند.</a:t>
            </a:r>
            <a:br>
              <a:rPr lang="fa-IR" sz="3200" dirty="0">
                <a:cs typeface="B Nazanin" panose="00000400000000000000" pitchFamily="2" charset="-78"/>
              </a:rPr>
            </a:br>
            <a:r>
              <a:rPr lang="fa-IR" sz="3200" dirty="0">
                <a:cs typeface="B Nazanin" panose="00000400000000000000" pitchFamily="2" charset="-78"/>
              </a:rPr>
              <a:t>دلایل:</a:t>
            </a:r>
            <a:br>
              <a:rPr lang="fa-IR" sz="3200" dirty="0">
                <a:cs typeface="B Nazanin" panose="00000400000000000000" pitchFamily="2" charset="-78"/>
              </a:rPr>
            </a:br>
            <a:r>
              <a:rPr lang="fa-IR" sz="3200" dirty="0">
                <a:cs typeface="B Nazanin" panose="00000400000000000000" pitchFamily="2" charset="-78"/>
              </a:rPr>
              <a:t>• </a:t>
            </a:r>
            <a:r>
              <a:rPr lang="fa-IR" sz="3200" dirty="0">
                <a:solidFill>
                  <a:schemeClr val="accent1">
                    <a:lumMod val="75000"/>
                  </a:schemeClr>
                </a:solidFill>
                <a:cs typeface="B Nazanin" panose="00000400000000000000" pitchFamily="2" charset="-78"/>
              </a:rPr>
              <a:t>پزشکی تدافعی</a:t>
            </a:r>
            <a:br>
              <a:rPr lang="fa-IR" sz="3200" dirty="0">
                <a:solidFill>
                  <a:schemeClr val="accent1">
                    <a:lumMod val="75000"/>
                  </a:schemeClr>
                </a:solidFill>
                <a:cs typeface="B Nazanin" panose="00000400000000000000" pitchFamily="2" charset="-78"/>
              </a:rPr>
            </a:br>
            <a:r>
              <a:rPr lang="fa-IR" sz="3200" dirty="0">
                <a:solidFill>
                  <a:schemeClr val="accent1">
                    <a:lumMod val="75000"/>
                  </a:schemeClr>
                </a:solidFill>
                <a:cs typeface="B Nazanin" panose="00000400000000000000" pitchFamily="2" charset="-78"/>
              </a:rPr>
              <a:t>• درخواست بیمار</a:t>
            </a:r>
            <a:br>
              <a:rPr lang="fa-IR" sz="3200" dirty="0">
                <a:solidFill>
                  <a:schemeClr val="accent1">
                    <a:lumMod val="75000"/>
                  </a:schemeClr>
                </a:solidFill>
                <a:cs typeface="B Nazanin" panose="00000400000000000000" pitchFamily="2" charset="-78"/>
              </a:rPr>
            </a:br>
            <a:r>
              <a:rPr lang="fa-IR" sz="3200" dirty="0">
                <a:solidFill>
                  <a:schemeClr val="accent1">
                    <a:lumMod val="75000"/>
                  </a:schemeClr>
                </a:solidFill>
                <a:cs typeface="B Nazanin" panose="00000400000000000000" pitchFamily="2" charset="-78"/>
              </a:rPr>
              <a:t>• دسترسی آسان به تصویربرداری</a:t>
            </a:r>
            <a:br>
              <a:rPr lang="fa-IR" sz="3200" dirty="0">
                <a:solidFill>
                  <a:schemeClr val="accent1">
                    <a:lumMod val="75000"/>
                  </a:schemeClr>
                </a:solidFill>
                <a:cs typeface="B Nazanin" panose="00000400000000000000" pitchFamily="2" charset="-78"/>
              </a:rPr>
            </a:br>
            <a:r>
              <a:rPr lang="fa-IR" sz="3200" dirty="0">
                <a:solidFill>
                  <a:schemeClr val="accent1">
                    <a:lumMod val="75000"/>
                  </a:schemeClr>
                </a:solidFill>
                <a:cs typeface="B Nazanin" panose="00000400000000000000" pitchFamily="2" charset="-78"/>
              </a:rPr>
              <a:t>• ارتباط ناکافی بین پزشک و رادیولوژیست</a:t>
            </a:r>
            <a:br>
              <a:rPr lang="fa-IR" sz="3200" dirty="0">
                <a:cs typeface="B Nazanin" panose="00000400000000000000" pitchFamily="2" charset="-78"/>
              </a:rPr>
            </a:br>
            <a:endParaRPr lang="fa-IR" sz="3200" dirty="0">
              <a:cs typeface="B Nazanin" panose="00000400000000000000" pitchFamily="2" charset="-78"/>
            </a:endParaRPr>
          </a:p>
        </p:txBody>
      </p:sp>
    </p:spTree>
    <p:extLst>
      <p:ext uri="{BB962C8B-B14F-4D97-AF65-F5344CB8AC3E}">
        <p14:creationId xmlns:p14="http://schemas.microsoft.com/office/powerpoint/2010/main" val="27251357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8C5EB-EBFF-40D2-906A-C1256E9962ED}"/>
              </a:ext>
            </a:extLst>
          </p:cNvPr>
          <p:cNvSpPr>
            <a:spLocks noGrp="1"/>
          </p:cNvSpPr>
          <p:nvPr>
            <p:ph type="ctrTitle"/>
          </p:nvPr>
        </p:nvSpPr>
        <p:spPr>
          <a:xfrm>
            <a:off x="1524000" y="1122362"/>
            <a:ext cx="9144000" cy="4536315"/>
          </a:xfrm>
        </p:spPr>
        <p:txBody>
          <a:bodyPr>
            <a:noAutofit/>
          </a:bodyPr>
          <a:lstStyle/>
          <a:p>
            <a:pPr rtl="1"/>
            <a:r>
              <a:rPr lang="fa-IR" sz="3200" b="1" dirty="0">
                <a:cs typeface="B Nazanin" panose="00000400000000000000" pitchFamily="2" charset="-78"/>
              </a:rPr>
              <a:t>راهکارهای کاهش </a:t>
            </a:r>
            <a:r>
              <a:rPr lang="en-US" sz="3200" b="1" dirty="0">
                <a:cs typeface="B Nazanin" panose="00000400000000000000" pitchFamily="2" charset="-78"/>
              </a:rPr>
              <a:t>Overutilization</a:t>
            </a:r>
            <a:br>
              <a:rPr lang="fa-IR" sz="3200" b="1" dirty="0">
                <a:cs typeface="B Nazanin" panose="00000400000000000000" pitchFamily="2" charset="-78"/>
              </a:rPr>
            </a:br>
            <a:br>
              <a:rPr lang="en-US" sz="3200" b="1" dirty="0">
                <a:cs typeface="B Nazanin" panose="00000400000000000000" pitchFamily="2" charset="-78"/>
              </a:rPr>
            </a:br>
            <a:r>
              <a:rPr lang="fa-IR" sz="3200" dirty="0">
                <a:cs typeface="B Nazanin" panose="00000400000000000000" pitchFamily="2" charset="-78"/>
              </a:rPr>
              <a:t>ابزارهای مؤثر:</a:t>
            </a:r>
            <a:br>
              <a:rPr lang="fa-IR" sz="3200" dirty="0">
                <a:cs typeface="B Nazanin" panose="00000400000000000000" pitchFamily="2" charset="-78"/>
              </a:rPr>
            </a:br>
            <a:r>
              <a:rPr lang="fa-IR" sz="3200" dirty="0">
                <a:cs typeface="B Nazanin" panose="00000400000000000000" pitchFamily="2" charset="-78"/>
              </a:rPr>
              <a:t>• </a:t>
            </a:r>
            <a:r>
              <a:rPr lang="en-US" sz="3200" b="1" dirty="0">
                <a:cs typeface="B Nazanin" panose="00000400000000000000" pitchFamily="2" charset="-78"/>
              </a:rPr>
              <a:t>ACR Appropriateness Criteria</a:t>
            </a:r>
            <a:br>
              <a:rPr lang="en-US" sz="3200" dirty="0">
                <a:cs typeface="B Nazanin" panose="00000400000000000000" pitchFamily="2" charset="-78"/>
              </a:rPr>
            </a:br>
            <a:r>
              <a:rPr lang="en-US" sz="3200" dirty="0">
                <a:cs typeface="B Nazanin" panose="00000400000000000000" pitchFamily="2" charset="-78"/>
              </a:rPr>
              <a:t>• </a:t>
            </a:r>
            <a:r>
              <a:rPr lang="en-US" sz="3200" b="1" dirty="0">
                <a:cs typeface="B Nazanin" panose="00000400000000000000" pitchFamily="2" charset="-78"/>
              </a:rPr>
              <a:t>Choosing Wisely Campaign</a:t>
            </a:r>
            <a:br>
              <a:rPr lang="en-US" sz="3200" dirty="0">
                <a:cs typeface="B Nazanin" panose="00000400000000000000" pitchFamily="2" charset="-78"/>
              </a:rPr>
            </a:br>
            <a:r>
              <a:rPr lang="en-US" sz="3200" dirty="0">
                <a:cs typeface="B Nazanin" panose="00000400000000000000" pitchFamily="2" charset="-78"/>
              </a:rPr>
              <a:t>• </a:t>
            </a:r>
            <a:r>
              <a:rPr lang="en-US" sz="3200" b="1" dirty="0">
                <a:cs typeface="B Nazanin" panose="00000400000000000000" pitchFamily="2" charset="-78"/>
              </a:rPr>
              <a:t>Clinical Decision Support Systems (CDSS)</a:t>
            </a:r>
            <a:br>
              <a:rPr lang="en-US" sz="3200" dirty="0">
                <a:cs typeface="B Nazanin" panose="00000400000000000000" pitchFamily="2" charset="-78"/>
              </a:rPr>
            </a:br>
            <a:br>
              <a:rPr lang="fa-IR" sz="3200" dirty="0">
                <a:cs typeface="B Nazanin" panose="00000400000000000000" pitchFamily="2" charset="-78"/>
              </a:rPr>
            </a:br>
            <a:r>
              <a:rPr lang="fa-IR" sz="3200" dirty="0">
                <a:cs typeface="B Nazanin" panose="00000400000000000000" pitchFamily="2" charset="-78"/>
              </a:rPr>
              <a:t>این ابزارها به پزشکان کمک می‌کنند:</a:t>
            </a:r>
            <a:br>
              <a:rPr lang="fa-IR" sz="3200" dirty="0">
                <a:cs typeface="B Nazanin" panose="00000400000000000000" pitchFamily="2" charset="-78"/>
              </a:rPr>
            </a:br>
            <a:r>
              <a:rPr lang="fa-IR" sz="3200" b="1" dirty="0">
                <a:cs typeface="B Nazanin" panose="00000400000000000000" pitchFamily="2" charset="-78"/>
              </a:rPr>
              <a:t>مناسب‌ترین تست را برای هر وضعیت بالینی انتخاب کنند.</a:t>
            </a:r>
            <a:br>
              <a:rPr lang="fa-IR" sz="3200" dirty="0">
                <a:cs typeface="B Nazanin" panose="00000400000000000000" pitchFamily="2" charset="-78"/>
              </a:rPr>
            </a:br>
            <a:endParaRPr lang="fa-IR" sz="3200" dirty="0">
              <a:cs typeface="B Nazanin" panose="00000400000000000000" pitchFamily="2" charset="-78"/>
            </a:endParaRPr>
          </a:p>
        </p:txBody>
      </p:sp>
    </p:spTree>
    <p:extLst>
      <p:ext uri="{BB962C8B-B14F-4D97-AF65-F5344CB8AC3E}">
        <p14:creationId xmlns:p14="http://schemas.microsoft.com/office/powerpoint/2010/main" val="8419414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695E5-21F6-4437-B7EE-78D0BBC7CE93}"/>
              </a:ext>
            </a:extLst>
          </p:cNvPr>
          <p:cNvSpPr>
            <a:spLocks noGrp="1"/>
          </p:cNvSpPr>
          <p:nvPr>
            <p:ph type="ctrTitle"/>
          </p:nvPr>
        </p:nvSpPr>
        <p:spPr>
          <a:xfrm>
            <a:off x="1524000" y="1073426"/>
            <a:ext cx="9144000" cy="4770783"/>
          </a:xfrm>
        </p:spPr>
        <p:txBody>
          <a:bodyPr>
            <a:noAutofit/>
          </a:bodyPr>
          <a:lstStyle/>
          <a:p>
            <a:pPr rtl="1"/>
            <a:r>
              <a:rPr lang="fa-IR" sz="3200" b="1" dirty="0">
                <a:cs typeface="B Nazanin" panose="00000400000000000000" pitchFamily="2" charset="-78"/>
              </a:rPr>
              <a:t>اصل </a:t>
            </a:r>
            <a:r>
              <a:rPr lang="en-US" sz="3200" b="1" dirty="0">
                <a:cs typeface="B Nazanin" panose="00000400000000000000" pitchFamily="2" charset="-78"/>
              </a:rPr>
              <a:t>ALARA</a:t>
            </a:r>
            <a:br>
              <a:rPr lang="en-US" sz="3200" b="1" dirty="0">
                <a:cs typeface="B Nazanin" panose="00000400000000000000" pitchFamily="2" charset="-78"/>
              </a:rPr>
            </a:br>
            <a:r>
              <a:rPr lang="en-US" sz="3200" b="1" dirty="0" err="1">
                <a:cs typeface="B Nazanin" panose="00000400000000000000" pitchFamily="2" charset="-78"/>
              </a:rPr>
              <a:t>ALARA</a:t>
            </a:r>
            <a:r>
              <a:rPr lang="en-US" sz="3200" b="1" dirty="0">
                <a:cs typeface="B Nazanin" panose="00000400000000000000" pitchFamily="2" charset="-78"/>
              </a:rPr>
              <a:t> = As Low As Reasonably Achievable</a:t>
            </a:r>
            <a:br>
              <a:rPr lang="en-US" sz="3200" b="1" dirty="0">
                <a:cs typeface="B Nazanin" panose="00000400000000000000" pitchFamily="2" charset="-78"/>
              </a:rPr>
            </a:br>
            <a:br>
              <a:rPr lang="en-US" sz="3200" dirty="0">
                <a:cs typeface="B Nazanin" panose="00000400000000000000" pitchFamily="2" charset="-78"/>
              </a:rPr>
            </a:br>
            <a:r>
              <a:rPr lang="fa-IR" sz="3200" dirty="0">
                <a:cs typeface="B Nazanin" panose="00000400000000000000" pitchFamily="2" charset="-78"/>
              </a:rPr>
              <a:t>هدف:</a:t>
            </a:r>
            <a:br>
              <a:rPr lang="fa-IR" sz="3200" dirty="0">
                <a:cs typeface="B Nazanin" panose="00000400000000000000" pitchFamily="2" charset="-78"/>
              </a:rPr>
            </a:br>
            <a:r>
              <a:rPr lang="fa-IR" sz="3200" dirty="0">
                <a:cs typeface="B Nazanin" panose="00000400000000000000" pitchFamily="2" charset="-78"/>
              </a:rPr>
              <a:t>کاهش دوز اشعه تا حد امکان بدون کاهش کیفیت تشخیصی.</a:t>
            </a:r>
            <a:br>
              <a:rPr lang="fa-IR" sz="3200" dirty="0">
                <a:cs typeface="B Nazanin" panose="00000400000000000000" pitchFamily="2" charset="-78"/>
              </a:rPr>
            </a:br>
            <a:r>
              <a:rPr lang="fa-IR" sz="3200" dirty="0">
                <a:cs typeface="B Nazanin" panose="00000400000000000000" pitchFamily="2" charset="-78"/>
              </a:rPr>
              <a:t>اهمیت ویژه در:</a:t>
            </a:r>
            <a:br>
              <a:rPr lang="fa-IR" sz="3200" dirty="0">
                <a:cs typeface="B Nazanin" panose="00000400000000000000" pitchFamily="2" charset="-78"/>
              </a:rPr>
            </a:br>
            <a:r>
              <a:rPr lang="fa-IR" sz="3200" dirty="0">
                <a:cs typeface="B Nazanin" panose="00000400000000000000" pitchFamily="2" charset="-78"/>
              </a:rPr>
              <a:t>• کودکان</a:t>
            </a:r>
            <a:br>
              <a:rPr lang="fa-IR" sz="3200" dirty="0">
                <a:cs typeface="B Nazanin" panose="00000400000000000000" pitchFamily="2" charset="-78"/>
              </a:rPr>
            </a:br>
            <a:r>
              <a:rPr lang="fa-IR" sz="3200" dirty="0">
                <a:cs typeface="B Nazanin" panose="00000400000000000000" pitchFamily="2" charset="-78"/>
              </a:rPr>
              <a:t>• زنان باردار</a:t>
            </a:r>
            <a:br>
              <a:rPr lang="fa-IR" sz="3200" dirty="0">
                <a:cs typeface="B Nazanin" panose="00000400000000000000" pitchFamily="2" charset="-78"/>
              </a:rPr>
            </a:br>
            <a:r>
              <a:rPr lang="fa-IR" sz="3200" dirty="0">
                <a:cs typeface="B Nazanin" panose="00000400000000000000" pitchFamily="2" charset="-78"/>
              </a:rPr>
              <a:t>• بیماران با تصویربرداری مکرر</a:t>
            </a:r>
            <a:br>
              <a:rPr lang="fa-IR" sz="3200" dirty="0">
                <a:cs typeface="B Nazanin" panose="00000400000000000000" pitchFamily="2" charset="-78"/>
              </a:rPr>
            </a:br>
            <a:endParaRPr lang="fa-IR" sz="3200" dirty="0">
              <a:cs typeface="B Nazanin" panose="00000400000000000000" pitchFamily="2" charset="-78"/>
            </a:endParaRPr>
          </a:p>
        </p:txBody>
      </p:sp>
    </p:spTree>
    <p:extLst>
      <p:ext uri="{BB962C8B-B14F-4D97-AF65-F5344CB8AC3E}">
        <p14:creationId xmlns:p14="http://schemas.microsoft.com/office/powerpoint/2010/main" val="5971530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E5BE0-77B7-4DE1-BE6B-A0E1CC3F4112}"/>
              </a:ext>
            </a:extLst>
          </p:cNvPr>
          <p:cNvSpPr>
            <a:spLocks noGrp="1"/>
          </p:cNvSpPr>
          <p:nvPr>
            <p:ph type="ctrTitle"/>
          </p:nvPr>
        </p:nvSpPr>
        <p:spPr>
          <a:xfrm>
            <a:off x="901148" y="503583"/>
            <a:ext cx="10707756" cy="6255026"/>
          </a:xfrm>
        </p:spPr>
        <p:txBody>
          <a:bodyPr>
            <a:noAutofit/>
          </a:bodyPr>
          <a:lstStyle/>
          <a:p>
            <a:pPr rtl="1"/>
            <a:r>
              <a:rPr lang="fa-IR" sz="3200" dirty="0">
                <a:cs typeface="B Nazanin" panose="00000400000000000000" pitchFamily="2" charset="-78"/>
              </a:rPr>
              <a:t>انواع اصلی خطا در رادیولوژی:</a:t>
            </a:r>
            <a:br>
              <a:rPr lang="fa-IR" sz="3200" dirty="0">
                <a:cs typeface="B Nazanin" panose="00000400000000000000" pitchFamily="2" charset="-78"/>
              </a:rPr>
            </a:br>
            <a:br>
              <a:rPr lang="fa-IR" sz="3200" dirty="0">
                <a:cs typeface="B Nazanin" panose="00000400000000000000" pitchFamily="2" charset="-78"/>
              </a:rPr>
            </a:br>
            <a:r>
              <a:rPr lang="en-US" sz="3200" dirty="0">
                <a:cs typeface="B Nazanin" panose="00000400000000000000" pitchFamily="2" charset="-78"/>
              </a:rPr>
              <a:t>Perceptual Errors</a:t>
            </a:r>
            <a:br>
              <a:rPr lang="en-US" sz="3200" dirty="0">
                <a:cs typeface="B Nazanin" panose="00000400000000000000" pitchFamily="2" charset="-78"/>
              </a:rPr>
            </a:br>
            <a:r>
              <a:rPr lang="fa-IR" sz="3200" dirty="0">
                <a:cs typeface="B Nazanin" panose="00000400000000000000" pitchFamily="2" charset="-78"/>
              </a:rPr>
              <a:t>خطاهای ادراکی</a:t>
            </a:r>
            <a:br>
              <a:rPr lang="fa-IR" sz="3200" dirty="0">
                <a:cs typeface="B Nazanin" panose="00000400000000000000" pitchFamily="2" charset="-78"/>
              </a:rPr>
            </a:br>
            <a:r>
              <a:rPr lang="fa-IR" sz="3200" dirty="0">
                <a:cs typeface="B Nazanin" panose="00000400000000000000" pitchFamily="2" charset="-78"/>
              </a:rPr>
              <a:t>ضایعه وجود دارد ولی دیده نمی‌شود.</a:t>
            </a:r>
            <a:br>
              <a:rPr lang="fa-IR" sz="3200" dirty="0">
                <a:cs typeface="B Nazanin" panose="00000400000000000000" pitchFamily="2" charset="-78"/>
              </a:rPr>
            </a:br>
            <a:br>
              <a:rPr lang="fa-IR" sz="3200" dirty="0">
                <a:cs typeface="B Nazanin" panose="00000400000000000000" pitchFamily="2" charset="-78"/>
              </a:rPr>
            </a:br>
            <a:r>
              <a:rPr lang="en-US" sz="3200" dirty="0">
                <a:cs typeface="B Nazanin" panose="00000400000000000000" pitchFamily="2" charset="-78"/>
              </a:rPr>
              <a:t>Cognitive Errors</a:t>
            </a:r>
            <a:br>
              <a:rPr lang="en-US" sz="3200" dirty="0">
                <a:cs typeface="B Nazanin" panose="00000400000000000000" pitchFamily="2" charset="-78"/>
              </a:rPr>
            </a:br>
            <a:r>
              <a:rPr lang="fa-IR" sz="3200" dirty="0">
                <a:cs typeface="B Nazanin" panose="00000400000000000000" pitchFamily="2" charset="-78"/>
              </a:rPr>
              <a:t>خطاهای شناختی/تفسیری</a:t>
            </a:r>
            <a:br>
              <a:rPr lang="fa-IR" sz="3200" dirty="0">
                <a:cs typeface="B Nazanin" panose="00000400000000000000" pitchFamily="2" charset="-78"/>
              </a:rPr>
            </a:br>
            <a:r>
              <a:rPr lang="fa-IR" sz="3200" dirty="0">
                <a:cs typeface="B Nazanin" panose="00000400000000000000" pitchFamily="2" charset="-78"/>
              </a:rPr>
              <a:t>ضایعه دیده می‌شود اما اشتباه تفسیر می‌شود.</a:t>
            </a:r>
            <a:br>
              <a:rPr lang="fa-IR" sz="3200" dirty="0">
                <a:cs typeface="B Nazanin" panose="00000400000000000000" pitchFamily="2" charset="-78"/>
              </a:rPr>
            </a:br>
            <a:br>
              <a:rPr lang="fa-IR" sz="3200" dirty="0">
                <a:cs typeface="B Nazanin" panose="00000400000000000000" pitchFamily="2" charset="-78"/>
              </a:rPr>
            </a:br>
            <a:r>
              <a:rPr lang="en-US" sz="3200" dirty="0">
                <a:cs typeface="B Nazanin" panose="00000400000000000000" pitchFamily="2" charset="-78"/>
              </a:rPr>
              <a:t>System Errors</a:t>
            </a:r>
            <a:br>
              <a:rPr lang="en-US" sz="3200" dirty="0">
                <a:cs typeface="B Nazanin" panose="00000400000000000000" pitchFamily="2" charset="-78"/>
              </a:rPr>
            </a:br>
            <a:r>
              <a:rPr lang="fa-IR" sz="3200" dirty="0">
                <a:cs typeface="B Nazanin" panose="00000400000000000000" pitchFamily="2" charset="-78"/>
              </a:rPr>
              <a:t>خطاهای سیستمی</a:t>
            </a:r>
            <a:br>
              <a:rPr lang="fa-IR" sz="3200" dirty="0">
                <a:cs typeface="B Nazanin" panose="00000400000000000000" pitchFamily="2" charset="-78"/>
              </a:rPr>
            </a:br>
            <a:r>
              <a:rPr lang="fa-IR" sz="3200" dirty="0">
                <a:cs typeface="B Nazanin" panose="00000400000000000000" pitchFamily="2" charset="-78"/>
              </a:rPr>
              <a:t>مشکلات </a:t>
            </a:r>
            <a:r>
              <a:rPr lang="en-US" sz="3200" dirty="0">
                <a:cs typeface="B Nazanin" panose="00000400000000000000" pitchFamily="2" charset="-78"/>
              </a:rPr>
              <a:t>workflow، communication </a:t>
            </a:r>
            <a:r>
              <a:rPr lang="fa-IR" sz="3200" dirty="0">
                <a:cs typeface="B Nazanin" panose="00000400000000000000" pitchFamily="2" charset="-78"/>
              </a:rPr>
              <a:t>یا </a:t>
            </a:r>
            <a:r>
              <a:rPr lang="en-US" sz="3200" dirty="0">
                <a:cs typeface="B Nazanin" panose="00000400000000000000" pitchFamily="2" charset="-78"/>
              </a:rPr>
              <a:t>environment</a:t>
            </a:r>
            <a:br>
              <a:rPr lang="en-US" sz="3200" dirty="0">
                <a:cs typeface="B Nazanin" panose="00000400000000000000" pitchFamily="2" charset="-78"/>
              </a:rPr>
            </a:br>
            <a:endParaRPr lang="fa-IR" sz="3200" dirty="0">
              <a:cs typeface="B Nazanin" panose="00000400000000000000" pitchFamily="2" charset="-78"/>
            </a:endParaRPr>
          </a:p>
        </p:txBody>
      </p:sp>
    </p:spTree>
    <p:extLst>
      <p:ext uri="{BB962C8B-B14F-4D97-AF65-F5344CB8AC3E}">
        <p14:creationId xmlns:p14="http://schemas.microsoft.com/office/powerpoint/2010/main" val="2407440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4F9C0-D899-456A-98E4-581E5B6FB447}"/>
              </a:ext>
            </a:extLst>
          </p:cNvPr>
          <p:cNvSpPr>
            <a:spLocks noGrp="1"/>
          </p:cNvSpPr>
          <p:nvPr>
            <p:ph type="ctrTitle"/>
          </p:nvPr>
        </p:nvSpPr>
        <p:spPr>
          <a:xfrm>
            <a:off x="1524000" y="1122362"/>
            <a:ext cx="9144000" cy="4350785"/>
          </a:xfrm>
        </p:spPr>
        <p:txBody>
          <a:bodyPr>
            <a:noAutofit/>
          </a:bodyPr>
          <a:lstStyle/>
          <a:p>
            <a:pPr rtl="1"/>
            <a:r>
              <a:rPr lang="fa-IR" sz="3200" b="1" dirty="0">
                <a:cs typeface="B Nazanin" panose="00000400000000000000" pitchFamily="2" charset="-78"/>
              </a:rPr>
              <a:t>خطاهای ادراکی</a:t>
            </a:r>
            <a:br>
              <a:rPr lang="fa-IR" sz="3200" b="1" dirty="0">
                <a:cs typeface="B Nazanin" panose="00000400000000000000" pitchFamily="2" charset="-78"/>
              </a:rPr>
            </a:br>
            <a:br>
              <a:rPr lang="fa-IR" sz="3200" b="1" dirty="0">
                <a:cs typeface="B Nazanin" panose="00000400000000000000" pitchFamily="2" charset="-78"/>
              </a:rPr>
            </a:br>
            <a:r>
              <a:rPr lang="fa-IR" sz="3200" dirty="0">
                <a:cs typeface="B Nazanin" panose="00000400000000000000" pitchFamily="2" charset="-78"/>
              </a:rPr>
              <a:t>شایع‌ترین نوع خطا در رادیولوژی.</a:t>
            </a:r>
            <a:br>
              <a:rPr lang="fa-IR" sz="3200" dirty="0">
                <a:cs typeface="B Nazanin" panose="00000400000000000000" pitchFamily="2" charset="-78"/>
              </a:rPr>
            </a:br>
            <a:r>
              <a:rPr lang="fa-IR" sz="3200" dirty="0">
                <a:cs typeface="B Nazanin" panose="00000400000000000000" pitchFamily="2" charset="-78"/>
              </a:rPr>
              <a:t>عوامل مؤثر:</a:t>
            </a:r>
            <a:br>
              <a:rPr lang="fa-IR" sz="3200" dirty="0">
                <a:cs typeface="B Nazanin" panose="00000400000000000000" pitchFamily="2" charset="-78"/>
              </a:rPr>
            </a:br>
            <a:r>
              <a:rPr lang="fa-IR" sz="3200" dirty="0">
                <a:cs typeface="B Nazanin" panose="00000400000000000000" pitchFamily="2" charset="-78"/>
              </a:rPr>
              <a:t>• خستگی</a:t>
            </a:r>
            <a:br>
              <a:rPr lang="fa-IR" sz="3200" dirty="0">
                <a:cs typeface="B Nazanin" panose="00000400000000000000" pitchFamily="2" charset="-78"/>
              </a:rPr>
            </a:br>
            <a:r>
              <a:rPr lang="fa-IR" sz="3200" dirty="0">
                <a:cs typeface="B Nazanin" panose="00000400000000000000" pitchFamily="2" charset="-78"/>
              </a:rPr>
              <a:t>• حجم بالای کار</a:t>
            </a:r>
            <a:br>
              <a:rPr lang="fa-IR" sz="3200" dirty="0">
                <a:cs typeface="B Nazanin" panose="00000400000000000000" pitchFamily="2" charset="-78"/>
              </a:rPr>
            </a:br>
            <a:r>
              <a:rPr lang="fa-IR" sz="3200" dirty="0">
                <a:cs typeface="B Nazanin" panose="00000400000000000000" pitchFamily="2" charset="-78"/>
              </a:rPr>
              <a:t>• پیچیدگی تصویر</a:t>
            </a:r>
            <a:br>
              <a:rPr lang="fa-IR" sz="3200" dirty="0">
                <a:cs typeface="B Nazanin" panose="00000400000000000000" pitchFamily="2" charset="-78"/>
              </a:rPr>
            </a:br>
            <a:r>
              <a:rPr lang="fa-IR" sz="3200" dirty="0">
                <a:cs typeface="B Nazanin" panose="00000400000000000000" pitchFamily="2" charset="-78"/>
              </a:rPr>
              <a:t>• ضایعات کوچک یا پنهان</a:t>
            </a:r>
            <a:br>
              <a:rPr lang="fa-IR" sz="3200" dirty="0">
                <a:cs typeface="B Nazanin" panose="00000400000000000000" pitchFamily="2" charset="-78"/>
              </a:rPr>
            </a:br>
            <a:endParaRPr lang="fa-IR" sz="3200" dirty="0">
              <a:cs typeface="B Nazanin" panose="00000400000000000000" pitchFamily="2" charset="-78"/>
            </a:endParaRPr>
          </a:p>
        </p:txBody>
      </p:sp>
    </p:spTree>
    <p:extLst>
      <p:ext uri="{BB962C8B-B14F-4D97-AF65-F5344CB8AC3E}">
        <p14:creationId xmlns:p14="http://schemas.microsoft.com/office/powerpoint/2010/main" val="9041283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A1C59-7EAA-47D4-88D5-F2D3B08A30C0}"/>
              </a:ext>
            </a:extLst>
          </p:cNvPr>
          <p:cNvSpPr>
            <a:spLocks noGrp="1"/>
          </p:cNvSpPr>
          <p:nvPr>
            <p:ph type="ctrTitle"/>
          </p:nvPr>
        </p:nvSpPr>
        <p:spPr>
          <a:xfrm>
            <a:off x="1524000" y="1122363"/>
            <a:ext cx="9144000" cy="2387600"/>
          </a:xfrm>
        </p:spPr>
        <p:txBody>
          <a:bodyPr>
            <a:normAutofit/>
          </a:bodyPr>
          <a:lstStyle/>
          <a:p>
            <a:r>
              <a:rPr lang="en-US" sz="3200" b="1" dirty="0">
                <a:cs typeface="B Nazanin" panose="00000400000000000000" pitchFamily="2" charset="-78"/>
              </a:rPr>
              <a:t>Inattentional Blindness</a:t>
            </a:r>
            <a:br>
              <a:rPr lang="en-US" sz="3200" b="1" dirty="0">
                <a:cs typeface="B Nazanin" panose="00000400000000000000" pitchFamily="2" charset="-78"/>
              </a:rPr>
            </a:br>
            <a:br>
              <a:rPr lang="en-US" sz="3200" b="1" dirty="0">
                <a:cs typeface="B Nazanin" panose="00000400000000000000" pitchFamily="2" charset="-78"/>
              </a:rPr>
            </a:br>
            <a:r>
              <a:rPr lang="fa-IR" sz="3200" dirty="0">
                <a:cs typeface="B Nazanin" panose="00000400000000000000" pitchFamily="2" charset="-78"/>
              </a:rPr>
              <a:t>تمرکز شدید روی یک وظیفه می‌تواند باعث نادیده گرفتن محرک‌های واضح شود.</a:t>
            </a:r>
            <a:br>
              <a:rPr lang="fa-IR" sz="3200" dirty="0">
                <a:cs typeface="B Nazanin" panose="00000400000000000000" pitchFamily="2" charset="-78"/>
              </a:rPr>
            </a:br>
            <a:endParaRPr lang="fa-IR" sz="3200" dirty="0">
              <a:cs typeface="B Nazanin" panose="00000400000000000000" pitchFamily="2" charset="-78"/>
            </a:endParaRPr>
          </a:p>
        </p:txBody>
      </p:sp>
    </p:spTree>
    <p:extLst>
      <p:ext uri="{BB962C8B-B14F-4D97-AF65-F5344CB8AC3E}">
        <p14:creationId xmlns:p14="http://schemas.microsoft.com/office/powerpoint/2010/main" val="2292761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E93B0-2179-42A2-A07A-E8264587DA5B}"/>
              </a:ext>
            </a:extLst>
          </p:cNvPr>
          <p:cNvSpPr>
            <a:spLocks noGrp="1"/>
          </p:cNvSpPr>
          <p:nvPr>
            <p:ph type="ctrTitle"/>
          </p:nvPr>
        </p:nvSpPr>
        <p:spPr>
          <a:xfrm>
            <a:off x="1524000" y="1122363"/>
            <a:ext cx="9144000" cy="5344698"/>
          </a:xfrm>
        </p:spPr>
        <p:txBody>
          <a:bodyPr>
            <a:noAutofit/>
          </a:bodyPr>
          <a:lstStyle/>
          <a:p>
            <a:pPr rtl="1"/>
            <a:r>
              <a:rPr lang="en-US" sz="3200" b="1" dirty="0">
                <a:cs typeface="B Nazanin" panose="00000400000000000000" pitchFamily="2" charset="-78"/>
              </a:rPr>
              <a:t>Satisfaction of Search</a:t>
            </a:r>
            <a:br>
              <a:rPr lang="en-US" sz="3200" b="1" dirty="0">
                <a:cs typeface="B Nazanin" panose="00000400000000000000" pitchFamily="2" charset="-78"/>
              </a:rPr>
            </a:br>
            <a:r>
              <a:rPr lang="fa-IR" sz="3200" dirty="0">
                <a:cs typeface="B Nazanin" panose="00000400000000000000" pitchFamily="2" charset="-78"/>
              </a:rPr>
              <a:t>تعریف:</a:t>
            </a:r>
            <a:br>
              <a:rPr lang="fa-IR" sz="3200" dirty="0">
                <a:cs typeface="B Nazanin" panose="00000400000000000000" pitchFamily="2" charset="-78"/>
              </a:rPr>
            </a:br>
            <a:r>
              <a:rPr lang="fa-IR" sz="3200" dirty="0">
                <a:cs typeface="B Nazanin" panose="00000400000000000000" pitchFamily="2" charset="-78"/>
              </a:rPr>
              <a:t>بعد از پیدا کردن یک </a:t>
            </a:r>
            <a:r>
              <a:rPr lang="en-US" sz="3200" dirty="0">
                <a:cs typeface="B Nazanin" panose="00000400000000000000" pitchFamily="2" charset="-78"/>
              </a:rPr>
              <a:t>abnormality، </a:t>
            </a:r>
            <a:r>
              <a:rPr lang="fa-IR" sz="3200" dirty="0">
                <a:cs typeface="B Nazanin" panose="00000400000000000000" pitchFamily="2" charset="-78"/>
              </a:rPr>
              <a:t>جستجو متوقف می‌شود.</a:t>
            </a:r>
            <a:br>
              <a:rPr lang="fa-IR" sz="3200" dirty="0">
                <a:cs typeface="B Nazanin" panose="00000400000000000000" pitchFamily="2" charset="-78"/>
              </a:rPr>
            </a:br>
            <a:r>
              <a:rPr lang="fa-IR" sz="3200" dirty="0">
                <a:cs typeface="B Nazanin" panose="00000400000000000000" pitchFamily="2" charset="-78"/>
              </a:rPr>
              <a:t>نتیجه:</a:t>
            </a:r>
            <a:br>
              <a:rPr lang="fa-IR" sz="3200" dirty="0">
                <a:cs typeface="B Nazanin" panose="00000400000000000000" pitchFamily="2" charset="-78"/>
              </a:rPr>
            </a:br>
            <a:r>
              <a:rPr lang="fa-IR" sz="3200" dirty="0">
                <a:cs typeface="B Nazanin" panose="00000400000000000000" pitchFamily="2" charset="-78"/>
              </a:rPr>
              <a:t>ضایعه دوم از دست می‌رود.</a:t>
            </a:r>
            <a:br>
              <a:rPr lang="fa-IR" sz="3200" dirty="0">
                <a:cs typeface="B Nazanin" panose="00000400000000000000" pitchFamily="2" charset="-78"/>
              </a:rPr>
            </a:br>
            <a:r>
              <a:rPr lang="fa-IR" sz="3200" dirty="0">
                <a:cs typeface="B Nazanin" panose="00000400000000000000" pitchFamily="2" charset="-78"/>
              </a:rPr>
              <a:t>مثال:</a:t>
            </a:r>
            <a:br>
              <a:rPr lang="fa-IR" sz="3200" dirty="0">
                <a:cs typeface="B Nazanin" panose="00000400000000000000" pitchFamily="2" charset="-78"/>
              </a:rPr>
            </a:br>
            <a:r>
              <a:rPr lang="en-US" sz="3200" dirty="0">
                <a:cs typeface="B Nazanin" panose="00000400000000000000" pitchFamily="2" charset="-78"/>
              </a:rPr>
              <a:t>CT trauma: </a:t>
            </a:r>
            <a:br>
              <a:rPr lang="en-US" sz="3200" dirty="0">
                <a:cs typeface="B Nazanin" panose="00000400000000000000" pitchFamily="2" charset="-78"/>
              </a:rPr>
            </a:br>
            <a:r>
              <a:rPr lang="en-US" sz="3200" dirty="0">
                <a:cs typeface="B Nazanin" panose="00000400000000000000" pitchFamily="2" charset="-78"/>
              </a:rPr>
              <a:t>rib fracture </a:t>
            </a:r>
            <a:r>
              <a:rPr lang="fa-IR" sz="3200" dirty="0">
                <a:cs typeface="B Nazanin" panose="00000400000000000000" pitchFamily="2" charset="-78"/>
              </a:rPr>
              <a:t>تشخیص داده می‌شود</a:t>
            </a:r>
            <a:br>
              <a:rPr lang="fa-IR" sz="3200" dirty="0">
                <a:cs typeface="B Nazanin" panose="00000400000000000000" pitchFamily="2" charset="-78"/>
              </a:rPr>
            </a:br>
            <a:r>
              <a:rPr lang="en-US" sz="3200" dirty="0">
                <a:cs typeface="B Nazanin" panose="00000400000000000000" pitchFamily="2" charset="-78"/>
              </a:rPr>
              <a:t>pneumothorax </a:t>
            </a:r>
            <a:r>
              <a:rPr lang="fa-IR" sz="3200" dirty="0">
                <a:cs typeface="B Nazanin" panose="00000400000000000000" pitchFamily="2" charset="-78"/>
              </a:rPr>
              <a:t>کوچک </a:t>
            </a:r>
            <a:r>
              <a:rPr lang="en-US" sz="3200" dirty="0">
                <a:cs typeface="B Nazanin" panose="00000400000000000000" pitchFamily="2" charset="-78"/>
              </a:rPr>
              <a:t>missed </a:t>
            </a:r>
            <a:r>
              <a:rPr lang="fa-IR" sz="3200" dirty="0">
                <a:cs typeface="B Nazanin" panose="00000400000000000000" pitchFamily="2" charset="-78"/>
              </a:rPr>
              <a:t>می‌شود.</a:t>
            </a:r>
            <a:br>
              <a:rPr lang="fa-IR" sz="3200" dirty="0">
                <a:cs typeface="B Nazanin" panose="00000400000000000000" pitchFamily="2" charset="-78"/>
              </a:rPr>
            </a:br>
            <a:r>
              <a:rPr lang="fa-IR" sz="3200" dirty="0">
                <a:cs typeface="B Nazanin" panose="00000400000000000000" pitchFamily="2" charset="-78"/>
              </a:rPr>
              <a:t>نکته:</a:t>
            </a:r>
            <a:br>
              <a:rPr lang="fa-IR" sz="3200" dirty="0">
                <a:cs typeface="B Nazanin" panose="00000400000000000000" pitchFamily="2" charset="-78"/>
              </a:rPr>
            </a:br>
            <a:r>
              <a:rPr lang="fa-IR" sz="3200" dirty="0">
                <a:cs typeface="B Nazanin" panose="00000400000000000000" pitchFamily="2" charset="-78"/>
              </a:rPr>
              <a:t>یکی از شایع‌ترین خطاهای رادیولوژی</a:t>
            </a:r>
            <a:br>
              <a:rPr lang="fa-IR" sz="3200" dirty="0">
                <a:cs typeface="B Nazanin" panose="00000400000000000000" pitchFamily="2" charset="-78"/>
              </a:rPr>
            </a:br>
            <a:endParaRPr lang="fa-IR" sz="3200" dirty="0">
              <a:cs typeface="B Nazanin" panose="00000400000000000000" pitchFamily="2" charset="-78"/>
            </a:endParaRPr>
          </a:p>
        </p:txBody>
      </p:sp>
    </p:spTree>
    <p:extLst>
      <p:ext uri="{BB962C8B-B14F-4D97-AF65-F5344CB8AC3E}">
        <p14:creationId xmlns:p14="http://schemas.microsoft.com/office/powerpoint/2010/main" val="33645062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F8A68-D2CE-4BBD-A37A-AC3F6CAECF48}"/>
              </a:ext>
            </a:extLst>
          </p:cNvPr>
          <p:cNvSpPr>
            <a:spLocks noGrp="1"/>
          </p:cNvSpPr>
          <p:nvPr>
            <p:ph type="ctrTitle"/>
          </p:nvPr>
        </p:nvSpPr>
        <p:spPr>
          <a:xfrm>
            <a:off x="1524000" y="689113"/>
            <a:ext cx="9144000" cy="5804452"/>
          </a:xfrm>
        </p:spPr>
        <p:txBody>
          <a:bodyPr>
            <a:noAutofit/>
          </a:bodyPr>
          <a:lstStyle/>
          <a:p>
            <a:pPr rtl="1"/>
            <a:r>
              <a:rPr lang="en-US" sz="3200" b="1" dirty="0">
                <a:cs typeface="B Nazanin" panose="00000400000000000000" pitchFamily="2" charset="-78"/>
              </a:rPr>
              <a:t>Scanning Error</a:t>
            </a:r>
            <a:br>
              <a:rPr lang="en-US" sz="3200" b="1" dirty="0">
                <a:cs typeface="B Nazanin" panose="00000400000000000000" pitchFamily="2" charset="-78"/>
              </a:rPr>
            </a:br>
            <a:r>
              <a:rPr lang="fa-IR" sz="3200" dirty="0">
                <a:cs typeface="B Nazanin" panose="00000400000000000000" pitchFamily="2" charset="-78"/>
              </a:rPr>
              <a:t>تعریف:</a:t>
            </a:r>
            <a:br>
              <a:rPr lang="fa-IR" sz="3200" dirty="0">
                <a:cs typeface="B Nazanin" panose="00000400000000000000" pitchFamily="2" charset="-78"/>
              </a:rPr>
            </a:br>
            <a:r>
              <a:rPr lang="fa-IR" sz="3200" dirty="0">
                <a:cs typeface="B Nazanin" panose="00000400000000000000" pitchFamily="2" charset="-78"/>
              </a:rPr>
              <a:t>چشم اصلاً از محل ضایعه عبور نکرده است.</a:t>
            </a:r>
            <a:br>
              <a:rPr lang="fa-IR" sz="3200" dirty="0">
                <a:cs typeface="B Nazanin" panose="00000400000000000000" pitchFamily="2" charset="-78"/>
              </a:rPr>
            </a:br>
            <a:r>
              <a:rPr lang="fa-IR" sz="3200" dirty="0">
                <a:cs typeface="B Nazanin" panose="00000400000000000000" pitchFamily="2" charset="-78"/>
              </a:rPr>
              <a:t>علل:</a:t>
            </a:r>
            <a:br>
              <a:rPr lang="fa-IR" sz="3200" dirty="0">
                <a:cs typeface="B Nazanin" panose="00000400000000000000" pitchFamily="2" charset="-78"/>
              </a:rPr>
            </a:br>
            <a:r>
              <a:rPr lang="en-US" sz="3200" dirty="0">
                <a:cs typeface="B Nazanin" panose="00000400000000000000" pitchFamily="2" charset="-78"/>
              </a:rPr>
              <a:t>search pattern </a:t>
            </a:r>
            <a:r>
              <a:rPr lang="fa-IR" sz="3200" dirty="0">
                <a:cs typeface="B Nazanin" panose="00000400000000000000" pitchFamily="2" charset="-78"/>
              </a:rPr>
              <a:t>نامنظم</a:t>
            </a:r>
            <a:br>
              <a:rPr lang="fa-IR" sz="3200" dirty="0">
                <a:cs typeface="B Nazanin" panose="00000400000000000000" pitchFamily="2" charset="-78"/>
              </a:rPr>
            </a:br>
            <a:r>
              <a:rPr lang="fa-IR" sz="3200" dirty="0">
                <a:cs typeface="B Nazanin" panose="00000400000000000000" pitchFamily="2" charset="-78"/>
              </a:rPr>
              <a:t>عجله</a:t>
            </a:r>
            <a:br>
              <a:rPr lang="fa-IR" sz="3200" dirty="0">
                <a:cs typeface="B Nazanin" panose="00000400000000000000" pitchFamily="2" charset="-78"/>
              </a:rPr>
            </a:br>
            <a:r>
              <a:rPr lang="en-US" sz="3200" dirty="0">
                <a:cs typeface="B Nazanin" panose="00000400000000000000" pitchFamily="2" charset="-78"/>
              </a:rPr>
              <a:t>fatigue</a:t>
            </a:r>
            <a:br>
              <a:rPr lang="en-US" sz="3200" dirty="0">
                <a:cs typeface="B Nazanin" panose="00000400000000000000" pitchFamily="2" charset="-78"/>
              </a:rPr>
            </a:br>
            <a:r>
              <a:rPr lang="fa-IR" sz="3200" dirty="0">
                <a:cs typeface="B Nazanin" panose="00000400000000000000" pitchFamily="2" charset="-78"/>
              </a:rPr>
              <a:t>مثال:</a:t>
            </a:r>
            <a:br>
              <a:rPr lang="fa-IR" sz="3200" dirty="0">
                <a:cs typeface="B Nazanin" panose="00000400000000000000" pitchFamily="2" charset="-78"/>
              </a:rPr>
            </a:br>
            <a:r>
              <a:rPr lang="en-US" sz="3200" dirty="0">
                <a:cs typeface="B Nazanin" panose="00000400000000000000" pitchFamily="2" charset="-78"/>
              </a:rPr>
              <a:t>adrenal lesion </a:t>
            </a:r>
            <a:r>
              <a:rPr lang="fa-IR" sz="3200" dirty="0">
                <a:cs typeface="B Nazanin" panose="00000400000000000000" pitchFamily="2" charset="-78"/>
              </a:rPr>
              <a:t>کوچک در </a:t>
            </a:r>
            <a:r>
              <a:rPr lang="en-US" sz="3200" dirty="0">
                <a:cs typeface="B Nazanin" panose="00000400000000000000" pitchFamily="2" charset="-78"/>
              </a:rPr>
              <a:t>CT abdomen </a:t>
            </a:r>
            <a:r>
              <a:rPr lang="fa-IR" sz="3200" dirty="0">
                <a:cs typeface="B Nazanin" panose="00000400000000000000" pitchFamily="2" charset="-78"/>
              </a:rPr>
              <a:t>دیده نمی‌شود.</a:t>
            </a:r>
            <a:br>
              <a:rPr lang="fa-IR" sz="3200" dirty="0">
                <a:cs typeface="B Nazanin" panose="00000400000000000000" pitchFamily="2" charset="-78"/>
              </a:rPr>
            </a:br>
            <a:r>
              <a:rPr lang="fa-IR" sz="3200" dirty="0">
                <a:cs typeface="B Nazanin" panose="00000400000000000000" pitchFamily="2" charset="-78"/>
              </a:rPr>
              <a:t>پیشگیری:</a:t>
            </a:r>
            <a:br>
              <a:rPr lang="fa-IR" sz="3200" dirty="0">
                <a:cs typeface="B Nazanin" panose="00000400000000000000" pitchFamily="2" charset="-78"/>
              </a:rPr>
            </a:br>
            <a:r>
              <a:rPr lang="en-US" sz="3200" dirty="0">
                <a:cs typeface="B Nazanin" panose="00000400000000000000" pitchFamily="2" charset="-78"/>
              </a:rPr>
              <a:t>systematic search pattern</a:t>
            </a:r>
            <a:br>
              <a:rPr lang="en-US" sz="3200" dirty="0">
                <a:cs typeface="B Nazanin" panose="00000400000000000000" pitchFamily="2" charset="-78"/>
              </a:rPr>
            </a:br>
            <a:endParaRPr lang="fa-IR" sz="3200" dirty="0">
              <a:cs typeface="B Nazanin" panose="00000400000000000000" pitchFamily="2" charset="-78"/>
            </a:endParaRPr>
          </a:p>
        </p:txBody>
      </p:sp>
    </p:spTree>
    <p:extLst>
      <p:ext uri="{BB962C8B-B14F-4D97-AF65-F5344CB8AC3E}">
        <p14:creationId xmlns:p14="http://schemas.microsoft.com/office/powerpoint/2010/main" val="29871633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C7AF9-F959-479B-B336-C85EF72F5F88}"/>
              </a:ext>
            </a:extLst>
          </p:cNvPr>
          <p:cNvSpPr>
            <a:spLocks noGrp="1"/>
          </p:cNvSpPr>
          <p:nvPr>
            <p:ph type="ctrTitle"/>
          </p:nvPr>
        </p:nvSpPr>
        <p:spPr>
          <a:xfrm>
            <a:off x="1524000" y="1122363"/>
            <a:ext cx="9144000" cy="4880872"/>
          </a:xfrm>
        </p:spPr>
        <p:txBody>
          <a:bodyPr>
            <a:noAutofit/>
          </a:bodyPr>
          <a:lstStyle/>
          <a:p>
            <a:pPr rtl="1"/>
            <a:r>
              <a:rPr lang="en-US" sz="3200" b="1" dirty="0">
                <a:cs typeface="B Nazanin" panose="00000400000000000000" pitchFamily="2" charset="-78"/>
              </a:rPr>
              <a:t>Recognition Error</a:t>
            </a:r>
            <a:br>
              <a:rPr lang="en-US" sz="3200" b="1" dirty="0">
                <a:cs typeface="B Nazanin" panose="00000400000000000000" pitchFamily="2" charset="-78"/>
              </a:rPr>
            </a:br>
            <a:r>
              <a:rPr lang="fa-IR" sz="3200" dirty="0">
                <a:cs typeface="B Nazanin" panose="00000400000000000000" pitchFamily="2" charset="-78"/>
              </a:rPr>
              <a:t>تعریف:</a:t>
            </a:r>
            <a:br>
              <a:rPr lang="fa-IR" sz="3200" dirty="0">
                <a:cs typeface="B Nazanin" panose="00000400000000000000" pitchFamily="2" charset="-78"/>
              </a:rPr>
            </a:br>
            <a:r>
              <a:rPr lang="fa-IR" sz="3200" dirty="0">
                <a:cs typeface="B Nazanin" panose="00000400000000000000" pitchFamily="2" charset="-78"/>
              </a:rPr>
              <a:t>ضایعه دیده شده اما </a:t>
            </a:r>
            <a:r>
              <a:rPr lang="en-US" sz="3200" dirty="0">
                <a:cs typeface="B Nazanin" panose="00000400000000000000" pitchFamily="2" charset="-78"/>
              </a:rPr>
              <a:t>abnormal </a:t>
            </a:r>
            <a:r>
              <a:rPr lang="fa-IR" sz="3200" dirty="0">
                <a:cs typeface="B Nazanin" panose="00000400000000000000" pitchFamily="2" charset="-78"/>
              </a:rPr>
              <a:t>تشخیص داده نمی‌شود.</a:t>
            </a:r>
            <a:br>
              <a:rPr lang="fa-IR" sz="3200" dirty="0">
                <a:cs typeface="B Nazanin" panose="00000400000000000000" pitchFamily="2" charset="-78"/>
              </a:rPr>
            </a:br>
            <a:r>
              <a:rPr lang="fa-IR" sz="3200" dirty="0">
                <a:cs typeface="B Nazanin" panose="00000400000000000000" pitchFamily="2" charset="-78"/>
              </a:rPr>
              <a:t>مثال:</a:t>
            </a:r>
            <a:br>
              <a:rPr lang="fa-IR" sz="3200" dirty="0">
                <a:cs typeface="B Nazanin" panose="00000400000000000000" pitchFamily="2" charset="-78"/>
              </a:rPr>
            </a:br>
            <a:r>
              <a:rPr lang="en-US" sz="3200" dirty="0">
                <a:cs typeface="B Nazanin" panose="00000400000000000000" pitchFamily="2" charset="-78"/>
              </a:rPr>
              <a:t>pulmonary nodule </a:t>
            </a:r>
            <a:r>
              <a:rPr lang="fa-IR" sz="3200" dirty="0">
                <a:cs typeface="B Nazanin" panose="00000400000000000000" pitchFamily="2" charset="-78"/>
              </a:rPr>
              <a:t>به عنوان </a:t>
            </a:r>
            <a:r>
              <a:rPr lang="en-US" sz="3200" dirty="0">
                <a:cs typeface="B Nazanin" panose="00000400000000000000" pitchFamily="2" charset="-78"/>
              </a:rPr>
              <a:t>vascular shadow </a:t>
            </a:r>
            <a:r>
              <a:rPr lang="fa-IR" sz="3200" dirty="0">
                <a:cs typeface="B Nazanin" panose="00000400000000000000" pitchFamily="2" charset="-78"/>
              </a:rPr>
              <a:t>تفسیر می‌شود.</a:t>
            </a:r>
            <a:br>
              <a:rPr lang="fa-IR" sz="3200" dirty="0">
                <a:cs typeface="B Nazanin" panose="00000400000000000000" pitchFamily="2" charset="-78"/>
              </a:rPr>
            </a:br>
            <a:r>
              <a:rPr lang="fa-IR" sz="3200" dirty="0">
                <a:cs typeface="B Nazanin" panose="00000400000000000000" pitchFamily="2" charset="-78"/>
              </a:rPr>
              <a:t>علت:</a:t>
            </a:r>
            <a:br>
              <a:rPr lang="fa-IR" sz="3200" dirty="0">
                <a:cs typeface="B Nazanin" panose="00000400000000000000" pitchFamily="2" charset="-78"/>
              </a:rPr>
            </a:br>
            <a:r>
              <a:rPr lang="en-US" sz="3200" dirty="0">
                <a:cs typeface="B Nazanin" panose="00000400000000000000" pitchFamily="2" charset="-78"/>
              </a:rPr>
              <a:t>subtle findings</a:t>
            </a:r>
            <a:br>
              <a:rPr lang="en-US" sz="3200" dirty="0">
                <a:cs typeface="B Nazanin" panose="00000400000000000000" pitchFamily="2" charset="-78"/>
              </a:rPr>
            </a:br>
            <a:r>
              <a:rPr lang="fa-IR" sz="3200" dirty="0">
                <a:cs typeface="B Nazanin" panose="00000400000000000000" pitchFamily="2" charset="-78"/>
              </a:rPr>
              <a:t>کم‌تجربگی</a:t>
            </a:r>
            <a:br>
              <a:rPr lang="fa-IR" sz="3200" dirty="0">
                <a:cs typeface="B Nazanin" panose="00000400000000000000" pitchFamily="2" charset="-78"/>
              </a:rPr>
            </a:br>
            <a:r>
              <a:rPr lang="en-US" sz="3200" dirty="0">
                <a:cs typeface="B Nazanin" panose="00000400000000000000" pitchFamily="2" charset="-78"/>
              </a:rPr>
              <a:t>contrast </a:t>
            </a:r>
            <a:r>
              <a:rPr lang="fa-IR" sz="3200" dirty="0">
                <a:cs typeface="B Nazanin" panose="00000400000000000000" pitchFamily="2" charset="-78"/>
              </a:rPr>
              <a:t>کم</a:t>
            </a:r>
            <a:br>
              <a:rPr lang="fa-IR" sz="3200" dirty="0">
                <a:cs typeface="B Nazanin" panose="00000400000000000000" pitchFamily="2" charset="-78"/>
              </a:rPr>
            </a:br>
            <a:endParaRPr lang="fa-IR" sz="3200" dirty="0">
              <a:cs typeface="B Nazanin" panose="00000400000000000000" pitchFamily="2" charset="-78"/>
            </a:endParaRPr>
          </a:p>
        </p:txBody>
      </p:sp>
    </p:spTree>
    <p:extLst>
      <p:ext uri="{BB962C8B-B14F-4D97-AF65-F5344CB8AC3E}">
        <p14:creationId xmlns:p14="http://schemas.microsoft.com/office/powerpoint/2010/main" val="21414967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EC767-BF82-4766-AF38-82C453B16CFD}"/>
              </a:ext>
            </a:extLst>
          </p:cNvPr>
          <p:cNvSpPr>
            <a:spLocks noGrp="1"/>
          </p:cNvSpPr>
          <p:nvPr>
            <p:ph type="ctrTitle"/>
          </p:nvPr>
        </p:nvSpPr>
        <p:spPr>
          <a:xfrm>
            <a:off x="980661" y="344557"/>
            <a:ext cx="10734261" cy="6109252"/>
          </a:xfrm>
        </p:spPr>
        <p:txBody>
          <a:bodyPr>
            <a:noAutofit/>
          </a:bodyPr>
          <a:lstStyle/>
          <a:p>
            <a:pPr rtl="1"/>
            <a:r>
              <a:rPr lang="en-US" sz="3200" b="1" dirty="0">
                <a:cs typeface="B Nazanin" panose="00000400000000000000" pitchFamily="2" charset="-78"/>
              </a:rPr>
              <a:t>Cognitive Bias</a:t>
            </a:r>
            <a:br>
              <a:rPr lang="fa-IR" sz="3200" b="1" dirty="0">
                <a:cs typeface="B Nazanin" panose="00000400000000000000" pitchFamily="2" charset="-78"/>
              </a:rPr>
            </a:br>
            <a:br>
              <a:rPr lang="fa-IR" sz="3200" b="1" dirty="0">
                <a:cs typeface="B Nazanin" panose="00000400000000000000" pitchFamily="2" charset="-78"/>
              </a:rPr>
            </a:br>
            <a:r>
              <a:rPr lang="fa-IR" sz="3200" dirty="0">
                <a:cs typeface="B Nazanin" panose="00000400000000000000" pitchFamily="2" charset="-78"/>
              </a:rPr>
              <a:t>مهم‌ترین خطاهای شناختی:</a:t>
            </a:r>
            <a:br>
              <a:rPr lang="fa-IR" sz="3200" dirty="0">
                <a:cs typeface="B Nazanin" panose="00000400000000000000" pitchFamily="2" charset="-78"/>
              </a:rPr>
            </a:br>
            <a:r>
              <a:rPr lang="en-US" sz="3200" dirty="0">
                <a:cs typeface="B Nazanin" panose="00000400000000000000" pitchFamily="2" charset="-78"/>
              </a:rPr>
              <a:t>Anchoring bias</a:t>
            </a:r>
            <a:br>
              <a:rPr lang="en-US" sz="3200" dirty="0">
                <a:cs typeface="B Nazanin" panose="00000400000000000000" pitchFamily="2" charset="-78"/>
              </a:rPr>
            </a:br>
            <a:r>
              <a:rPr lang="en-US" sz="3200" dirty="0">
                <a:cs typeface="B Nazanin" panose="00000400000000000000" pitchFamily="2" charset="-78"/>
              </a:rPr>
              <a:t>Confirmation bias</a:t>
            </a:r>
            <a:br>
              <a:rPr lang="en-US" sz="3200" dirty="0">
                <a:cs typeface="B Nazanin" panose="00000400000000000000" pitchFamily="2" charset="-78"/>
              </a:rPr>
            </a:br>
            <a:r>
              <a:rPr lang="en-US" sz="3200" dirty="0">
                <a:cs typeface="B Nazanin" panose="00000400000000000000" pitchFamily="2" charset="-78"/>
              </a:rPr>
              <a:t>Availability bias</a:t>
            </a:r>
            <a:br>
              <a:rPr lang="en-US" sz="3200" dirty="0">
                <a:cs typeface="B Nazanin" panose="00000400000000000000" pitchFamily="2" charset="-78"/>
              </a:rPr>
            </a:br>
            <a:r>
              <a:rPr lang="en-US" sz="3200" dirty="0">
                <a:cs typeface="B Nazanin" panose="00000400000000000000" pitchFamily="2" charset="-78"/>
              </a:rPr>
              <a:t>Premature closure</a:t>
            </a:r>
            <a:br>
              <a:rPr lang="en-US" sz="3200" dirty="0">
                <a:cs typeface="B Nazanin" panose="00000400000000000000" pitchFamily="2" charset="-78"/>
              </a:rPr>
            </a:br>
            <a:r>
              <a:rPr lang="en-US" sz="3200" dirty="0">
                <a:cs typeface="B Nazanin" panose="00000400000000000000" pitchFamily="2" charset="-78"/>
              </a:rPr>
              <a:t>Framing effect</a:t>
            </a:r>
            <a:br>
              <a:rPr lang="en-US" sz="3200" dirty="0">
                <a:cs typeface="B Nazanin" panose="00000400000000000000" pitchFamily="2" charset="-78"/>
              </a:rPr>
            </a:br>
            <a:r>
              <a:rPr lang="en-US" sz="3200" dirty="0">
                <a:cs typeface="B Nazanin" panose="00000400000000000000" pitchFamily="2" charset="-78"/>
              </a:rPr>
              <a:t>Overconfidence bias</a:t>
            </a:r>
            <a:br>
              <a:rPr lang="en-US" sz="3200" dirty="0">
                <a:cs typeface="B Nazanin" panose="00000400000000000000" pitchFamily="2" charset="-78"/>
              </a:rPr>
            </a:br>
            <a:r>
              <a:rPr lang="en-US" sz="3200" dirty="0">
                <a:cs typeface="B Nazanin" panose="00000400000000000000" pitchFamily="2" charset="-78"/>
              </a:rPr>
              <a:t>Satisfaction of report</a:t>
            </a:r>
            <a:br>
              <a:rPr lang="en-US" sz="3200" dirty="0">
                <a:cs typeface="B Nazanin" panose="00000400000000000000" pitchFamily="2" charset="-78"/>
              </a:rPr>
            </a:br>
            <a:endParaRPr lang="fa-IR" sz="3200" dirty="0">
              <a:cs typeface="B Nazanin" panose="00000400000000000000" pitchFamily="2" charset="-78"/>
            </a:endParaRPr>
          </a:p>
        </p:txBody>
      </p:sp>
    </p:spTree>
    <p:extLst>
      <p:ext uri="{BB962C8B-B14F-4D97-AF65-F5344CB8AC3E}">
        <p14:creationId xmlns:p14="http://schemas.microsoft.com/office/powerpoint/2010/main" val="34008653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8DF11-785F-480E-AADA-241AA3F6F41D}"/>
              </a:ext>
            </a:extLst>
          </p:cNvPr>
          <p:cNvSpPr>
            <a:spLocks noGrp="1"/>
          </p:cNvSpPr>
          <p:nvPr>
            <p:ph type="ctrTitle"/>
          </p:nvPr>
        </p:nvSpPr>
        <p:spPr>
          <a:xfrm>
            <a:off x="795130" y="622852"/>
            <a:ext cx="9872870" cy="5088835"/>
          </a:xfrm>
        </p:spPr>
        <p:txBody>
          <a:bodyPr>
            <a:noAutofit/>
          </a:bodyPr>
          <a:lstStyle/>
          <a:p>
            <a:pPr rtl="1"/>
            <a:r>
              <a:rPr lang="en-US" sz="3200" b="1" dirty="0">
                <a:cs typeface="B Nazanin" panose="00000400000000000000" pitchFamily="2" charset="-78"/>
              </a:rPr>
              <a:t>Anchoring Bias</a:t>
            </a:r>
            <a:br>
              <a:rPr lang="en-US" sz="3200" b="1" dirty="0">
                <a:cs typeface="B Nazanin" panose="00000400000000000000" pitchFamily="2" charset="-78"/>
              </a:rPr>
            </a:br>
            <a:r>
              <a:rPr lang="fa-IR" sz="3200" dirty="0">
                <a:cs typeface="B Nazanin" panose="00000400000000000000" pitchFamily="2" charset="-78"/>
              </a:rPr>
              <a:t>تعریف:</a:t>
            </a:r>
            <a:br>
              <a:rPr lang="fa-IR" sz="3200" dirty="0">
                <a:cs typeface="B Nazanin" panose="00000400000000000000" pitchFamily="2" charset="-78"/>
              </a:rPr>
            </a:br>
            <a:r>
              <a:rPr lang="fa-IR" sz="3200" dirty="0">
                <a:cs typeface="B Nazanin" panose="00000400000000000000" pitchFamily="2" charset="-78"/>
              </a:rPr>
              <a:t>چسبیدن به اولین تشخیص و نادیده گرفتن احتمالات دیگر</a:t>
            </a:r>
            <a:br>
              <a:rPr lang="fa-IR" sz="3200" dirty="0">
                <a:cs typeface="B Nazanin" panose="00000400000000000000" pitchFamily="2" charset="-78"/>
              </a:rPr>
            </a:br>
            <a:r>
              <a:rPr lang="fa-IR" sz="3200" dirty="0">
                <a:cs typeface="B Nazanin" panose="00000400000000000000" pitchFamily="2" charset="-78"/>
              </a:rPr>
              <a:t>مثال:</a:t>
            </a:r>
            <a:br>
              <a:rPr lang="fa-IR" sz="3200" dirty="0">
                <a:cs typeface="B Nazanin" panose="00000400000000000000" pitchFamily="2" charset="-78"/>
              </a:rPr>
            </a:br>
            <a:r>
              <a:rPr lang="en-US" sz="3200" dirty="0">
                <a:cs typeface="B Nazanin" panose="00000400000000000000" pitchFamily="2" charset="-78"/>
              </a:rPr>
              <a:t>diagnosis </a:t>
            </a:r>
            <a:r>
              <a:rPr lang="fa-IR" sz="3200" dirty="0">
                <a:cs typeface="B Nazanin" panose="00000400000000000000" pitchFamily="2" charset="-78"/>
              </a:rPr>
              <a:t>اولیه </a:t>
            </a:r>
            <a:r>
              <a:rPr lang="en-US" sz="3200" dirty="0">
                <a:cs typeface="B Nazanin" panose="00000400000000000000" pitchFamily="2" charset="-78"/>
              </a:rPr>
              <a:t>pneumonia</a:t>
            </a:r>
            <a:br>
              <a:rPr lang="en-US" sz="3200" dirty="0">
                <a:cs typeface="B Nazanin" panose="00000400000000000000" pitchFamily="2" charset="-78"/>
              </a:rPr>
            </a:br>
            <a:r>
              <a:rPr lang="en-US" sz="3200" dirty="0">
                <a:cs typeface="B Nazanin" panose="00000400000000000000" pitchFamily="2" charset="-78"/>
              </a:rPr>
              <a:t>lung cancer </a:t>
            </a:r>
            <a:r>
              <a:rPr lang="fa-IR" sz="3200" dirty="0">
                <a:cs typeface="B Nazanin" panose="00000400000000000000" pitchFamily="2" charset="-78"/>
              </a:rPr>
              <a:t>به اشتباه </a:t>
            </a:r>
            <a:r>
              <a:rPr lang="en-US" sz="3200" dirty="0">
                <a:cs typeface="B Nazanin" panose="00000400000000000000" pitchFamily="2" charset="-78"/>
              </a:rPr>
              <a:t>consolidation </a:t>
            </a:r>
            <a:r>
              <a:rPr lang="fa-IR" sz="3200" dirty="0">
                <a:cs typeface="B Nazanin" panose="00000400000000000000" pitchFamily="2" charset="-78"/>
              </a:rPr>
              <a:t>تفسیر می‌شود.</a:t>
            </a:r>
            <a:br>
              <a:rPr lang="fa-IR" sz="3200" dirty="0">
                <a:cs typeface="B Nazanin" panose="00000400000000000000" pitchFamily="2" charset="-78"/>
              </a:rPr>
            </a:br>
            <a:r>
              <a:rPr lang="fa-IR" sz="3200" dirty="0">
                <a:cs typeface="B Nazanin" panose="00000400000000000000" pitchFamily="2" charset="-78"/>
              </a:rPr>
              <a:t>پیامد:</a:t>
            </a:r>
            <a:br>
              <a:rPr lang="fa-IR" sz="3200" dirty="0">
                <a:cs typeface="B Nazanin" panose="00000400000000000000" pitchFamily="2" charset="-78"/>
              </a:rPr>
            </a:br>
            <a:r>
              <a:rPr lang="en-US" sz="3200" dirty="0">
                <a:cs typeface="B Nazanin" panose="00000400000000000000" pitchFamily="2" charset="-78"/>
              </a:rPr>
              <a:t>missed diagnosis</a:t>
            </a:r>
            <a:br>
              <a:rPr lang="en-US" sz="3200" dirty="0">
                <a:cs typeface="B Nazanin" panose="00000400000000000000" pitchFamily="2" charset="-78"/>
              </a:rPr>
            </a:br>
            <a:endParaRPr lang="fa-IR" sz="3200" dirty="0">
              <a:cs typeface="B Nazanin" panose="00000400000000000000" pitchFamily="2" charset="-78"/>
            </a:endParaRPr>
          </a:p>
        </p:txBody>
      </p:sp>
    </p:spTree>
    <p:extLst>
      <p:ext uri="{BB962C8B-B14F-4D97-AF65-F5344CB8AC3E}">
        <p14:creationId xmlns:p14="http://schemas.microsoft.com/office/powerpoint/2010/main" val="15805802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43748-F1CE-4B4A-A1F8-EFA375CD6502}"/>
              </a:ext>
            </a:extLst>
          </p:cNvPr>
          <p:cNvSpPr>
            <a:spLocks noGrp="1"/>
          </p:cNvSpPr>
          <p:nvPr>
            <p:ph type="ctrTitle"/>
          </p:nvPr>
        </p:nvSpPr>
        <p:spPr>
          <a:xfrm>
            <a:off x="702365" y="251791"/>
            <a:ext cx="9965635" cy="6811618"/>
          </a:xfrm>
        </p:spPr>
        <p:txBody>
          <a:bodyPr>
            <a:noAutofit/>
          </a:bodyPr>
          <a:lstStyle/>
          <a:p>
            <a:pPr rtl="1"/>
            <a:r>
              <a:rPr lang="en-US" sz="3200" b="1" dirty="0">
                <a:cs typeface="B Nazanin" panose="00000400000000000000" pitchFamily="2" charset="-78"/>
              </a:rPr>
              <a:t>Confirmation Bias</a:t>
            </a:r>
            <a:br>
              <a:rPr lang="en-US" sz="3200" b="1" dirty="0">
                <a:cs typeface="B Nazanin" panose="00000400000000000000" pitchFamily="2" charset="-78"/>
              </a:rPr>
            </a:br>
            <a:r>
              <a:rPr lang="fa-IR" sz="3200" dirty="0">
                <a:cs typeface="B Nazanin" panose="00000400000000000000" pitchFamily="2" charset="-78"/>
              </a:rPr>
              <a:t>فقط شواهد تأییدکننده تشخیص اولیه دیده می‌شوند.</a:t>
            </a:r>
            <a:br>
              <a:rPr lang="fa-IR" sz="3200" dirty="0">
                <a:cs typeface="B Nazanin" panose="00000400000000000000" pitchFamily="2" charset="-78"/>
              </a:rPr>
            </a:br>
            <a:r>
              <a:rPr lang="fa-IR" sz="3200" dirty="0">
                <a:cs typeface="B Nazanin" panose="00000400000000000000" pitchFamily="2" charset="-78"/>
              </a:rPr>
              <a:t>مثال:</a:t>
            </a:r>
            <a:br>
              <a:rPr lang="fa-IR" sz="3200" dirty="0">
                <a:cs typeface="B Nazanin" panose="00000400000000000000" pitchFamily="2" charset="-78"/>
              </a:rPr>
            </a:br>
            <a:r>
              <a:rPr lang="en-US" sz="3200" dirty="0">
                <a:cs typeface="B Nazanin" panose="00000400000000000000" pitchFamily="2" charset="-78"/>
              </a:rPr>
              <a:t>Request:</a:t>
            </a:r>
            <a:br>
              <a:rPr lang="en-US" sz="3200" dirty="0">
                <a:cs typeface="B Nazanin" panose="00000400000000000000" pitchFamily="2" charset="-78"/>
              </a:rPr>
            </a:br>
            <a:r>
              <a:rPr lang="en-US" sz="3200" dirty="0">
                <a:cs typeface="B Nazanin" panose="00000400000000000000" pitchFamily="2" charset="-78"/>
              </a:rPr>
              <a:t>“Rule out appendicitis”</a:t>
            </a:r>
            <a:br>
              <a:rPr lang="en-US" sz="3200" dirty="0">
                <a:cs typeface="B Nazanin" panose="00000400000000000000" pitchFamily="2" charset="-78"/>
              </a:rPr>
            </a:br>
            <a:r>
              <a:rPr lang="fa-IR" sz="3200" dirty="0">
                <a:cs typeface="B Nazanin" panose="00000400000000000000" pitchFamily="2" charset="-78"/>
              </a:rPr>
              <a:t>نتیجه:</a:t>
            </a:r>
            <a:br>
              <a:rPr lang="fa-IR" sz="3200" dirty="0">
                <a:cs typeface="B Nazanin" panose="00000400000000000000" pitchFamily="2" charset="-78"/>
              </a:rPr>
            </a:br>
            <a:r>
              <a:rPr lang="en-US" sz="3200" dirty="0">
                <a:cs typeface="B Nazanin" panose="00000400000000000000" pitchFamily="2" charset="-78"/>
              </a:rPr>
              <a:t>ovarian torsion </a:t>
            </a:r>
            <a:r>
              <a:rPr lang="fa-IR" sz="3200" dirty="0">
                <a:cs typeface="B Nazanin" panose="00000400000000000000" pitchFamily="2" charset="-78"/>
              </a:rPr>
              <a:t>یا </a:t>
            </a:r>
            <a:r>
              <a:rPr lang="en-US" sz="3200" dirty="0">
                <a:cs typeface="B Nazanin" panose="00000400000000000000" pitchFamily="2" charset="-78"/>
              </a:rPr>
              <a:t>ureter stone </a:t>
            </a:r>
            <a:r>
              <a:rPr lang="fa-IR" sz="3200" dirty="0">
                <a:cs typeface="B Nazanin" panose="00000400000000000000" pitchFamily="2" charset="-78"/>
              </a:rPr>
              <a:t>نادیده گرفته می‌شود.</a:t>
            </a:r>
            <a:br>
              <a:rPr lang="fa-IR" sz="3200" dirty="0">
                <a:cs typeface="B Nazanin" panose="00000400000000000000" pitchFamily="2" charset="-78"/>
              </a:rPr>
            </a:br>
            <a:br>
              <a:rPr lang="fa-IR" sz="3200" dirty="0">
                <a:cs typeface="B Nazanin" panose="00000400000000000000" pitchFamily="2" charset="-78"/>
              </a:rPr>
            </a:br>
            <a:r>
              <a:rPr lang="en-US" sz="3200" b="1" dirty="0">
                <a:cs typeface="B Nazanin" panose="00000400000000000000" pitchFamily="2" charset="-78"/>
              </a:rPr>
              <a:t>Availability Bias</a:t>
            </a:r>
            <a:br>
              <a:rPr lang="en-US" sz="3200" b="1" dirty="0">
                <a:cs typeface="B Nazanin" panose="00000400000000000000" pitchFamily="2" charset="-78"/>
              </a:rPr>
            </a:br>
            <a:r>
              <a:rPr lang="fa-IR" sz="3200" dirty="0">
                <a:cs typeface="B Nazanin" panose="00000400000000000000" pitchFamily="2" charset="-78"/>
              </a:rPr>
              <a:t>تشخیص‌های شایع یا اخیر بیش از حد در ذهن فعال می‌شوند.</a:t>
            </a:r>
            <a:br>
              <a:rPr lang="fa-IR" sz="3200" dirty="0">
                <a:cs typeface="B Nazanin" panose="00000400000000000000" pitchFamily="2" charset="-78"/>
              </a:rPr>
            </a:br>
            <a:r>
              <a:rPr lang="fa-IR" sz="3200" dirty="0">
                <a:cs typeface="B Nazanin" panose="00000400000000000000" pitchFamily="2" charset="-78"/>
              </a:rPr>
              <a:t>مثال:</a:t>
            </a:r>
            <a:br>
              <a:rPr lang="fa-IR" sz="3200" dirty="0">
                <a:cs typeface="B Nazanin" panose="00000400000000000000" pitchFamily="2" charset="-78"/>
              </a:rPr>
            </a:br>
            <a:r>
              <a:rPr lang="fa-IR" sz="3200" dirty="0">
                <a:cs typeface="B Nazanin" panose="00000400000000000000" pitchFamily="2" charset="-78"/>
              </a:rPr>
              <a:t>در دوران </a:t>
            </a:r>
            <a:r>
              <a:rPr lang="en-US" sz="3200" dirty="0">
                <a:cs typeface="B Nazanin" panose="00000400000000000000" pitchFamily="2" charset="-78"/>
              </a:rPr>
              <a:t>COVID:</a:t>
            </a:r>
            <a:r>
              <a:rPr lang="fa-IR" sz="3200" dirty="0">
                <a:cs typeface="B Nazanin" panose="00000400000000000000" pitchFamily="2" charset="-78"/>
              </a:rPr>
              <a:t>بسیاری از </a:t>
            </a:r>
            <a:r>
              <a:rPr lang="en-US" sz="3200" dirty="0">
                <a:cs typeface="B Nazanin" panose="00000400000000000000" pitchFamily="2" charset="-78"/>
              </a:rPr>
              <a:t>infiltrate </a:t>
            </a:r>
            <a:r>
              <a:rPr lang="fa-IR" sz="3200" dirty="0">
                <a:cs typeface="B Nazanin" panose="00000400000000000000" pitchFamily="2" charset="-78"/>
              </a:rPr>
              <a:t>ها به </a:t>
            </a:r>
            <a:r>
              <a:rPr lang="en-US" sz="3200" dirty="0">
                <a:cs typeface="B Nazanin" panose="00000400000000000000" pitchFamily="2" charset="-78"/>
              </a:rPr>
              <a:t>COVID </a:t>
            </a:r>
            <a:r>
              <a:rPr lang="fa-IR" sz="3200" dirty="0">
                <a:cs typeface="B Nazanin" panose="00000400000000000000" pitchFamily="2" charset="-78"/>
              </a:rPr>
              <a:t>نسبت داده می‌شدند.</a:t>
            </a:r>
            <a:br>
              <a:rPr lang="fa-IR" sz="3200" dirty="0">
                <a:cs typeface="B Nazanin" panose="00000400000000000000" pitchFamily="2" charset="-78"/>
              </a:rPr>
            </a:br>
            <a:r>
              <a:rPr lang="fa-IR" sz="3200" dirty="0">
                <a:cs typeface="B Nazanin" panose="00000400000000000000" pitchFamily="2" charset="-78"/>
              </a:rPr>
              <a:t>خطر:</a:t>
            </a:r>
            <a:br>
              <a:rPr lang="fa-IR" sz="3200" dirty="0">
                <a:cs typeface="B Nazanin" panose="00000400000000000000" pitchFamily="2" charset="-78"/>
              </a:rPr>
            </a:br>
            <a:r>
              <a:rPr lang="en-US" sz="3200" dirty="0">
                <a:cs typeface="B Nazanin" panose="00000400000000000000" pitchFamily="2" charset="-78"/>
              </a:rPr>
              <a:t>missed alternative diagnosis</a:t>
            </a:r>
            <a:br>
              <a:rPr lang="en-US" sz="3200" dirty="0">
                <a:cs typeface="B Nazanin" panose="00000400000000000000" pitchFamily="2" charset="-78"/>
              </a:rPr>
            </a:br>
            <a:endParaRPr lang="fa-IR" sz="3200" dirty="0">
              <a:cs typeface="B Nazanin" panose="00000400000000000000" pitchFamily="2" charset="-78"/>
            </a:endParaRPr>
          </a:p>
        </p:txBody>
      </p:sp>
    </p:spTree>
    <p:extLst>
      <p:ext uri="{BB962C8B-B14F-4D97-AF65-F5344CB8AC3E}">
        <p14:creationId xmlns:p14="http://schemas.microsoft.com/office/powerpoint/2010/main" val="12145469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7FCAC-2B69-4B56-B1A9-CE7CB8D7BFF1}"/>
              </a:ext>
            </a:extLst>
          </p:cNvPr>
          <p:cNvSpPr>
            <a:spLocks noGrp="1"/>
          </p:cNvSpPr>
          <p:nvPr>
            <p:ph type="ctrTitle"/>
          </p:nvPr>
        </p:nvSpPr>
        <p:spPr>
          <a:xfrm>
            <a:off x="1524000" y="1122362"/>
            <a:ext cx="9144000" cy="5106159"/>
          </a:xfrm>
        </p:spPr>
        <p:txBody>
          <a:bodyPr>
            <a:noAutofit/>
          </a:bodyPr>
          <a:lstStyle/>
          <a:p>
            <a:pPr rtl="1"/>
            <a:r>
              <a:rPr lang="fa-IR" sz="3200" b="1" dirty="0">
                <a:cs typeface="B Nazanin" panose="00000400000000000000" pitchFamily="2" charset="-78"/>
              </a:rPr>
              <a:t>یافته‌های اتفاقی (Incidentalomas)</a:t>
            </a:r>
            <a:br>
              <a:rPr lang="fa-IR" sz="3200" b="1" dirty="0">
                <a:cs typeface="B Nazanin" panose="00000400000000000000" pitchFamily="2" charset="-78"/>
              </a:rPr>
            </a:br>
            <a:br>
              <a:rPr lang="fa-IR" sz="3200" b="1" dirty="0">
                <a:cs typeface="B Nazanin" panose="00000400000000000000" pitchFamily="2" charset="-78"/>
              </a:rPr>
            </a:br>
            <a:r>
              <a:rPr lang="fa-IR" sz="3200" dirty="0">
                <a:cs typeface="B Nazanin" panose="00000400000000000000" pitchFamily="2" charset="-78"/>
              </a:rPr>
              <a:t>یافته‌هایی که:</a:t>
            </a:r>
            <a:br>
              <a:rPr lang="fa-IR" sz="3200" dirty="0">
                <a:cs typeface="B Nazanin" panose="00000400000000000000" pitchFamily="2" charset="-78"/>
              </a:rPr>
            </a:br>
            <a:r>
              <a:rPr lang="fa-IR" sz="3200" dirty="0">
                <a:cs typeface="B Nazanin" panose="00000400000000000000" pitchFamily="2" charset="-78"/>
              </a:rPr>
              <a:t>ارتباطی با علت انجام تصویربرداری ندارند.</a:t>
            </a:r>
            <a:br>
              <a:rPr lang="fa-IR" sz="3200" dirty="0">
                <a:cs typeface="B Nazanin" panose="00000400000000000000" pitchFamily="2" charset="-78"/>
              </a:rPr>
            </a:br>
            <a:br>
              <a:rPr lang="fa-IR" sz="3200" dirty="0">
                <a:cs typeface="B Nazanin" panose="00000400000000000000" pitchFamily="2" charset="-78"/>
              </a:rPr>
            </a:br>
            <a:r>
              <a:rPr lang="fa-IR" sz="3200" dirty="0">
                <a:cs typeface="B Nazanin" panose="00000400000000000000" pitchFamily="2" charset="-78"/>
              </a:rPr>
              <a:t>چالش اصلی:</a:t>
            </a:r>
            <a:br>
              <a:rPr lang="fa-IR" sz="3200" dirty="0">
                <a:cs typeface="B Nazanin" panose="00000400000000000000" pitchFamily="2" charset="-78"/>
              </a:rPr>
            </a:br>
            <a:r>
              <a:rPr lang="fa-IR" sz="3200" dirty="0">
                <a:cs typeface="B Nazanin" panose="00000400000000000000" pitchFamily="2" charset="-78"/>
              </a:rPr>
              <a:t>تعادل بین</a:t>
            </a:r>
            <a:br>
              <a:rPr lang="fa-IR" sz="3200" dirty="0">
                <a:cs typeface="B Nazanin" panose="00000400000000000000" pitchFamily="2" charset="-78"/>
              </a:rPr>
            </a:br>
            <a:r>
              <a:rPr lang="fa-IR" sz="3200" dirty="0">
                <a:cs typeface="B Nazanin" panose="00000400000000000000" pitchFamily="2" charset="-78"/>
              </a:rPr>
              <a:t>تشخیص زودهنگام بیماری</a:t>
            </a:r>
            <a:br>
              <a:rPr lang="fa-IR" sz="3200" dirty="0">
                <a:cs typeface="B Nazanin" panose="00000400000000000000" pitchFamily="2" charset="-78"/>
              </a:rPr>
            </a:br>
            <a:r>
              <a:rPr lang="fa-IR" sz="3200" dirty="0">
                <a:cs typeface="B Nazanin" panose="00000400000000000000" pitchFamily="2" charset="-78"/>
              </a:rPr>
              <a:t>و</a:t>
            </a:r>
            <a:br>
              <a:rPr lang="fa-IR" sz="3200" dirty="0">
                <a:cs typeface="B Nazanin" panose="00000400000000000000" pitchFamily="2" charset="-78"/>
              </a:rPr>
            </a:br>
            <a:r>
              <a:rPr lang="fa-IR" sz="3200" dirty="0">
                <a:cs typeface="B Nazanin" panose="00000400000000000000" pitchFamily="2" charset="-78"/>
              </a:rPr>
              <a:t>بررسی‌های غیرضروری</a:t>
            </a:r>
            <a:br>
              <a:rPr lang="fa-IR" sz="3200" dirty="0">
                <a:cs typeface="B Nazanin" panose="00000400000000000000" pitchFamily="2" charset="-78"/>
              </a:rPr>
            </a:br>
            <a:endParaRPr lang="fa-IR" sz="3200" dirty="0">
              <a:cs typeface="B Nazanin" panose="00000400000000000000" pitchFamily="2" charset="-78"/>
            </a:endParaRPr>
          </a:p>
        </p:txBody>
      </p:sp>
    </p:spTree>
    <p:extLst>
      <p:ext uri="{BB962C8B-B14F-4D97-AF65-F5344CB8AC3E}">
        <p14:creationId xmlns:p14="http://schemas.microsoft.com/office/powerpoint/2010/main" val="17661106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269E3-F482-4B90-BFE8-24BF0C0E1C8E}"/>
              </a:ext>
            </a:extLst>
          </p:cNvPr>
          <p:cNvSpPr>
            <a:spLocks noGrp="1"/>
          </p:cNvSpPr>
          <p:nvPr>
            <p:ph type="ctrTitle"/>
          </p:nvPr>
        </p:nvSpPr>
        <p:spPr>
          <a:xfrm>
            <a:off x="993913" y="1122362"/>
            <a:ext cx="9674087" cy="5735637"/>
          </a:xfrm>
        </p:spPr>
        <p:txBody>
          <a:bodyPr>
            <a:noAutofit/>
          </a:bodyPr>
          <a:lstStyle/>
          <a:p>
            <a:pPr rtl="1"/>
            <a:r>
              <a:rPr lang="fa-IR" sz="3200" dirty="0">
                <a:cs typeface="B Nazanin" panose="00000400000000000000" pitchFamily="2" charset="-78"/>
              </a:rPr>
              <a:t>اپروچ کلی به </a:t>
            </a:r>
            <a:r>
              <a:rPr lang="en-US" sz="3200" dirty="0">
                <a:cs typeface="B Nazanin" panose="00000400000000000000" pitchFamily="2" charset="-78"/>
              </a:rPr>
              <a:t>Incidentaloma </a:t>
            </a:r>
            <a:r>
              <a:rPr lang="fa-IR" sz="3200" dirty="0">
                <a:cs typeface="B Nazanin" panose="00000400000000000000" pitchFamily="2" charset="-78"/>
              </a:rPr>
              <a:t>در رادیولوژی:</a:t>
            </a:r>
            <a:br>
              <a:rPr lang="fa-IR" sz="3200" dirty="0">
                <a:cs typeface="B Nazanin" panose="00000400000000000000" pitchFamily="2" charset="-78"/>
              </a:rPr>
            </a:br>
            <a:r>
              <a:rPr lang="fa-IR" sz="3200" dirty="0">
                <a:cs typeface="B Nazanin" panose="00000400000000000000" pitchFamily="2" charset="-78"/>
              </a:rPr>
              <a:t>اول مشخص کن واقعاً </a:t>
            </a:r>
            <a:r>
              <a:rPr lang="en-US" sz="3200" dirty="0">
                <a:cs typeface="B Nazanin" panose="00000400000000000000" pitchFamily="2" charset="-78"/>
              </a:rPr>
              <a:t>incidental </a:t>
            </a:r>
            <a:r>
              <a:rPr lang="fa-IR" sz="3200" dirty="0">
                <a:cs typeface="B Nazanin" panose="00000400000000000000" pitchFamily="2" charset="-78"/>
              </a:rPr>
              <a:t>است</a:t>
            </a:r>
            <a:br>
              <a:rPr lang="fa-IR" sz="3200" dirty="0">
                <a:cs typeface="B Nazanin" panose="00000400000000000000" pitchFamily="2" charset="-78"/>
              </a:rPr>
            </a:br>
            <a:r>
              <a:rPr lang="fa-IR" sz="3200" dirty="0">
                <a:cs typeface="B Nazanin" panose="00000400000000000000" pitchFamily="2" charset="-78"/>
              </a:rPr>
              <a:t>آیا با شکایت بیمار مرتبط است یا نه؟</a:t>
            </a:r>
            <a:br>
              <a:rPr lang="fa-IR" sz="3200" dirty="0">
                <a:cs typeface="B Nazanin" panose="00000400000000000000" pitchFamily="2" charset="-78"/>
              </a:rPr>
            </a:br>
            <a:r>
              <a:rPr lang="fa-IR" sz="3200" dirty="0">
                <a:cs typeface="B Nazanin" panose="00000400000000000000" pitchFamily="2" charset="-78"/>
              </a:rPr>
              <a:t>آیا </a:t>
            </a:r>
            <a:r>
              <a:rPr lang="en-US" sz="3200" dirty="0">
                <a:cs typeface="B Nazanin" panose="00000400000000000000" pitchFamily="2" charset="-78"/>
              </a:rPr>
              <a:t>finding </a:t>
            </a:r>
            <a:r>
              <a:rPr lang="fa-IR" sz="3200" dirty="0">
                <a:cs typeface="B Nazanin" panose="00000400000000000000" pitchFamily="2" charset="-78"/>
              </a:rPr>
              <a:t>می‌تواند علت علائم باشد؟</a:t>
            </a:r>
            <a:br>
              <a:rPr lang="fa-IR" sz="3200" dirty="0">
                <a:cs typeface="B Nazanin" panose="00000400000000000000" pitchFamily="2" charset="-78"/>
              </a:rPr>
            </a:br>
            <a:r>
              <a:rPr lang="en-US" sz="3200" dirty="0">
                <a:cs typeface="B Nazanin" panose="00000400000000000000" pitchFamily="2" charset="-78"/>
              </a:rPr>
              <a:t>Characterization </a:t>
            </a:r>
            <a:r>
              <a:rPr lang="fa-IR" sz="3200" dirty="0">
                <a:cs typeface="B Nazanin" panose="00000400000000000000" pitchFamily="2" charset="-78"/>
              </a:rPr>
              <a:t>ضایعه</a:t>
            </a:r>
            <a:br>
              <a:rPr lang="fa-IR" sz="3200" dirty="0">
                <a:cs typeface="B Nazanin" panose="00000400000000000000" pitchFamily="2" charset="-78"/>
              </a:rPr>
            </a:br>
            <a:r>
              <a:rPr lang="fa-IR" sz="3200" dirty="0">
                <a:cs typeface="B Nazanin" panose="00000400000000000000" pitchFamily="2" charset="-78"/>
              </a:rPr>
              <a:t>ویژگی‌های تصویربرداری را بررسی کن:</a:t>
            </a:r>
            <a:br>
              <a:rPr lang="fa-IR" sz="3200" dirty="0">
                <a:cs typeface="B Nazanin" panose="00000400000000000000" pitchFamily="2" charset="-78"/>
              </a:rPr>
            </a:br>
            <a:r>
              <a:rPr lang="en-US" sz="3200" dirty="0">
                <a:cs typeface="B Nazanin" panose="00000400000000000000" pitchFamily="2" charset="-78"/>
              </a:rPr>
              <a:t>Size</a:t>
            </a:r>
            <a:br>
              <a:rPr lang="en-US" sz="3200" dirty="0">
                <a:cs typeface="B Nazanin" panose="00000400000000000000" pitchFamily="2" charset="-78"/>
              </a:rPr>
            </a:br>
            <a:r>
              <a:rPr lang="en-US" sz="3200" dirty="0">
                <a:cs typeface="B Nazanin" panose="00000400000000000000" pitchFamily="2" charset="-78"/>
              </a:rPr>
              <a:t>Shape</a:t>
            </a:r>
            <a:br>
              <a:rPr lang="en-US" sz="3200" dirty="0">
                <a:cs typeface="B Nazanin" panose="00000400000000000000" pitchFamily="2" charset="-78"/>
              </a:rPr>
            </a:br>
            <a:r>
              <a:rPr lang="en-US" sz="3200" dirty="0">
                <a:cs typeface="B Nazanin" panose="00000400000000000000" pitchFamily="2" charset="-78"/>
              </a:rPr>
              <a:t>Margin</a:t>
            </a:r>
            <a:br>
              <a:rPr lang="en-US" sz="3200" dirty="0">
                <a:cs typeface="B Nazanin" panose="00000400000000000000" pitchFamily="2" charset="-78"/>
              </a:rPr>
            </a:br>
            <a:r>
              <a:rPr lang="en-US" sz="3200" dirty="0">
                <a:cs typeface="B Nazanin" panose="00000400000000000000" pitchFamily="2" charset="-78"/>
              </a:rPr>
              <a:t>Density / signal</a:t>
            </a:r>
            <a:br>
              <a:rPr lang="en-US" sz="3200" dirty="0">
                <a:cs typeface="B Nazanin" panose="00000400000000000000" pitchFamily="2" charset="-78"/>
              </a:rPr>
            </a:br>
            <a:r>
              <a:rPr lang="en-US" sz="3200" dirty="0">
                <a:cs typeface="B Nazanin" panose="00000400000000000000" pitchFamily="2" charset="-78"/>
              </a:rPr>
              <a:t>Enhancement</a:t>
            </a:r>
            <a:br>
              <a:rPr lang="en-US" sz="3200" dirty="0">
                <a:cs typeface="B Nazanin" panose="00000400000000000000" pitchFamily="2" charset="-78"/>
              </a:rPr>
            </a:br>
            <a:r>
              <a:rPr lang="en-US" sz="3200" dirty="0">
                <a:cs typeface="B Nazanin" panose="00000400000000000000" pitchFamily="2" charset="-78"/>
              </a:rPr>
              <a:t>Calcification</a:t>
            </a:r>
            <a:br>
              <a:rPr lang="en-US" sz="3200" dirty="0">
                <a:cs typeface="B Nazanin" panose="00000400000000000000" pitchFamily="2" charset="-78"/>
              </a:rPr>
            </a:br>
            <a:r>
              <a:rPr lang="en-US" sz="3200" dirty="0">
                <a:cs typeface="B Nazanin" panose="00000400000000000000" pitchFamily="2" charset="-78"/>
              </a:rPr>
              <a:t>Solid vs cystic</a:t>
            </a:r>
            <a:br>
              <a:rPr lang="en-US" sz="3200" dirty="0">
                <a:cs typeface="B Nazanin" panose="00000400000000000000" pitchFamily="2" charset="-78"/>
              </a:rPr>
            </a:br>
            <a:r>
              <a:rPr lang="en-US" sz="3200" dirty="0">
                <a:cs typeface="B Nazanin" panose="00000400000000000000" pitchFamily="2" charset="-78"/>
              </a:rPr>
              <a:t>Growth </a:t>
            </a:r>
            <a:r>
              <a:rPr lang="fa-IR" sz="3200" dirty="0">
                <a:cs typeface="B Nazanin" panose="00000400000000000000" pitchFamily="2" charset="-78"/>
              </a:rPr>
              <a:t>در تصاویر قبلی</a:t>
            </a:r>
            <a:br>
              <a:rPr lang="fa-IR" sz="3200" dirty="0">
                <a:cs typeface="B Nazanin" panose="00000400000000000000" pitchFamily="2" charset="-78"/>
              </a:rPr>
            </a:br>
            <a:endParaRPr lang="fa-IR" sz="3200" dirty="0">
              <a:cs typeface="B Nazanin" panose="00000400000000000000" pitchFamily="2" charset="-78"/>
            </a:endParaRPr>
          </a:p>
        </p:txBody>
      </p:sp>
    </p:spTree>
    <p:extLst>
      <p:ext uri="{BB962C8B-B14F-4D97-AF65-F5344CB8AC3E}">
        <p14:creationId xmlns:p14="http://schemas.microsoft.com/office/powerpoint/2010/main" val="10636258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9CEB4-FA12-4CDC-8373-C82BE7C67412}"/>
              </a:ext>
            </a:extLst>
          </p:cNvPr>
          <p:cNvSpPr>
            <a:spLocks noGrp="1"/>
          </p:cNvSpPr>
          <p:nvPr>
            <p:ph type="ctrTitle"/>
          </p:nvPr>
        </p:nvSpPr>
        <p:spPr>
          <a:xfrm>
            <a:off x="622851" y="1122362"/>
            <a:ext cx="11065565" cy="5901289"/>
          </a:xfrm>
        </p:spPr>
        <p:txBody>
          <a:bodyPr>
            <a:noAutofit/>
          </a:bodyPr>
          <a:lstStyle/>
          <a:p>
            <a:pPr rtl="1"/>
            <a:r>
              <a:rPr lang="fa-IR" sz="3200" dirty="0">
                <a:cs typeface="B Nazanin" panose="00000400000000000000" pitchFamily="2" charset="-78"/>
              </a:rPr>
              <a:t>تصمیم‌گیری (</a:t>
            </a:r>
            <a:r>
              <a:rPr lang="en-US" sz="3200" dirty="0">
                <a:cs typeface="B Nazanin" panose="00000400000000000000" pitchFamily="2" charset="-78"/>
              </a:rPr>
              <a:t>MDM)</a:t>
            </a:r>
            <a:br>
              <a:rPr lang="en-US" sz="3200" dirty="0">
                <a:cs typeface="B Nazanin" panose="00000400000000000000" pitchFamily="2" charset="-78"/>
              </a:rPr>
            </a:br>
            <a:r>
              <a:rPr lang="fa-IR" sz="3200" dirty="0">
                <a:cs typeface="B Nazanin" panose="00000400000000000000" pitchFamily="2" charset="-78"/>
              </a:rPr>
              <a:t>سه مسیر اصلی:</a:t>
            </a:r>
            <a:br>
              <a:rPr lang="fa-IR" sz="3200" dirty="0">
                <a:cs typeface="B Nazanin" panose="00000400000000000000" pitchFamily="2" charset="-78"/>
              </a:rPr>
            </a:br>
            <a:br>
              <a:rPr lang="fa-IR" sz="3200" dirty="0">
                <a:cs typeface="B Nazanin" panose="00000400000000000000" pitchFamily="2" charset="-78"/>
              </a:rPr>
            </a:br>
            <a:r>
              <a:rPr lang="en-US" sz="3200" dirty="0">
                <a:cs typeface="B Nazanin" panose="00000400000000000000" pitchFamily="2" charset="-78"/>
              </a:rPr>
              <a:t>A) No action</a:t>
            </a:r>
            <a:br>
              <a:rPr lang="en-US" sz="3200" dirty="0">
                <a:cs typeface="B Nazanin" panose="00000400000000000000" pitchFamily="2" charset="-78"/>
              </a:rPr>
            </a:br>
            <a:br>
              <a:rPr lang="fa-IR" sz="3200" dirty="0">
                <a:cs typeface="B Nazanin" panose="00000400000000000000" pitchFamily="2" charset="-78"/>
              </a:rPr>
            </a:br>
            <a:r>
              <a:rPr lang="en-US" sz="3200" dirty="0">
                <a:cs typeface="B Nazanin" panose="00000400000000000000" pitchFamily="2" charset="-78"/>
              </a:rPr>
              <a:t>B) Follow-up imaging</a:t>
            </a:r>
            <a:br>
              <a:rPr lang="en-US" sz="3200" dirty="0">
                <a:cs typeface="B Nazanin" panose="00000400000000000000" pitchFamily="2" charset="-78"/>
              </a:rPr>
            </a:br>
            <a:br>
              <a:rPr lang="fa-IR" sz="3200" dirty="0">
                <a:cs typeface="B Nazanin" panose="00000400000000000000" pitchFamily="2" charset="-78"/>
              </a:rPr>
            </a:br>
            <a:r>
              <a:rPr lang="en-US" sz="3200" dirty="0">
                <a:cs typeface="B Nazanin" panose="00000400000000000000" pitchFamily="2" charset="-78"/>
              </a:rPr>
              <a:t>C) Further workup</a:t>
            </a:r>
            <a:br>
              <a:rPr lang="en-US" sz="3200" dirty="0">
                <a:cs typeface="B Nazanin" panose="00000400000000000000" pitchFamily="2" charset="-78"/>
              </a:rPr>
            </a:br>
            <a:br>
              <a:rPr lang="en-US" sz="3200" dirty="0">
                <a:cs typeface="B Nazanin" panose="00000400000000000000" pitchFamily="2" charset="-78"/>
              </a:rPr>
            </a:br>
            <a:r>
              <a:rPr lang="fa-IR" sz="3200" dirty="0">
                <a:cs typeface="B Nazanin" panose="00000400000000000000" pitchFamily="2" charset="-78"/>
              </a:rPr>
              <a:t>اگر </a:t>
            </a:r>
            <a:r>
              <a:rPr lang="en-US" sz="3200" dirty="0">
                <a:cs typeface="B Nazanin" panose="00000400000000000000" pitchFamily="2" charset="-78"/>
              </a:rPr>
              <a:t>suspicious </a:t>
            </a:r>
            <a:r>
              <a:rPr lang="fa-IR" sz="3200" dirty="0">
                <a:cs typeface="B Nazanin" panose="00000400000000000000" pitchFamily="2" charset="-78"/>
              </a:rPr>
              <a:t>باشد:</a:t>
            </a:r>
            <a:br>
              <a:rPr lang="fa-IR" sz="3200" dirty="0">
                <a:cs typeface="B Nazanin" panose="00000400000000000000" pitchFamily="2" charset="-78"/>
              </a:rPr>
            </a:br>
            <a:r>
              <a:rPr lang="en-US" sz="3200" dirty="0">
                <a:cs typeface="B Nazanin" panose="00000400000000000000" pitchFamily="2" charset="-78"/>
              </a:rPr>
              <a:t>MRI/CT dedicated</a:t>
            </a:r>
            <a:br>
              <a:rPr lang="en-US" sz="3200" dirty="0">
                <a:cs typeface="B Nazanin" panose="00000400000000000000" pitchFamily="2" charset="-78"/>
              </a:rPr>
            </a:br>
            <a:r>
              <a:rPr lang="en-US" sz="3200" dirty="0">
                <a:cs typeface="B Nazanin" panose="00000400000000000000" pitchFamily="2" charset="-78"/>
              </a:rPr>
              <a:t>PET-CT</a:t>
            </a:r>
            <a:br>
              <a:rPr lang="en-US" sz="3200" dirty="0">
                <a:cs typeface="B Nazanin" panose="00000400000000000000" pitchFamily="2" charset="-78"/>
              </a:rPr>
            </a:br>
            <a:r>
              <a:rPr lang="en-US" sz="3200" dirty="0">
                <a:cs typeface="B Nazanin" panose="00000400000000000000" pitchFamily="2" charset="-78"/>
              </a:rPr>
              <a:t>Biopsy</a:t>
            </a:r>
            <a:br>
              <a:rPr lang="en-US" sz="3200" dirty="0">
                <a:cs typeface="B Nazanin" panose="00000400000000000000" pitchFamily="2" charset="-78"/>
              </a:rPr>
            </a:br>
            <a:r>
              <a:rPr lang="en-US" sz="3200" dirty="0">
                <a:cs typeface="B Nazanin" panose="00000400000000000000" pitchFamily="2" charset="-78"/>
              </a:rPr>
              <a:t>Referral/Surgery</a:t>
            </a:r>
            <a:br>
              <a:rPr lang="en-US" sz="3200" dirty="0">
                <a:cs typeface="B Nazanin" panose="00000400000000000000" pitchFamily="2" charset="-78"/>
              </a:rPr>
            </a:br>
            <a:endParaRPr lang="fa-IR" sz="3200" dirty="0">
              <a:cs typeface="B Nazanin" panose="00000400000000000000" pitchFamily="2" charset="-78"/>
            </a:endParaRPr>
          </a:p>
        </p:txBody>
      </p:sp>
    </p:spTree>
    <p:extLst>
      <p:ext uri="{BB962C8B-B14F-4D97-AF65-F5344CB8AC3E}">
        <p14:creationId xmlns:p14="http://schemas.microsoft.com/office/powerpoint/2010/main" val="32067963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A079C-9665-45B5-83F4-5D849096B376}"/>
              </a:ext>
            </a:extLst>
          </p:cNvPr>
          <p:cNvSpPr>
            <a:spLocks noGrp="1"/>
          </p:cNvSpPr>
          <p:nvPr>
            <p:ph type="ctrTitle"/>
          </p:nvPr>
        </p:nvSpPr>
        <p:spPr>
          <a:xfrm>
            <a:off x="1524000" y="1122362"/>
            <a:ext cx="9144000" cy="5735637"/>
          </a:xfrm>
        </p:spPr>
        <p:txBody>
          <a:bodyPr>
            <a:noAutofit/>
          </a:bodyPr>
          <a:lstStyle/>
          <a:p>
            <a:pPr rtl="1"/>
            <a:r>
              <a:rPr lang="fa-IR" sz="3200" dirty="0">
                <a:cs typeface="B Nazanin" panose="00000400000000000000" pitchFamily="2" charset="-78"/>
              </a:rPr>
              <a:t>استفاده از </a:t>
            </a:r>
            <a:r>
              <a:rPr lang="en-US" sz="3200" dirty="0">
                <a:cs typeface="B Nazanin" panose="00000400000000000000" pitchFamily="2" charset="-78"/>
              </a:rPr>
              <a:t>guideline</a:t>
            </a:r>
            <a:br>
              <a:rPr lang="en-US" sz="3200" dirty="0">
                <a:cs typeface="B Nazanin" panose="00000400000000000000" pitchFamily="2" charset="-78"/>
              </a:rPr>
            </a:br>
            <a:r>
              <a:rPr lang="fa-IR" sz="3200" dirty="0">
                <a:cs typeface="B Nazanin" panose="00000400000000000000" pitchFamily="2" charset="-78"/>
              </a:rPr>
              <a:t>بر اساس عضو:</a:t>
            </a:r>
            <a:br>
              <a:rPr lang="fa-IR" sz="3200" dirty="0">
                <a:cs typeface="B Nazanin" panose="00000400000000000000" pitchFamily="2" charset="-78"/>
              </a:rPr>
            </a:br>
            <a:r>
              <a:rPr lang="en-US" sz="3200" dirty="0" err="1">
                <a:cs typeface="B Nazanin" panose="00000400000000000000" pitchFamily="2" charset="-78"/>
              </a:rPr>
              <a:t>Fleischner</a:t>
            </a:r>
            <a:r>
              <a:rPr lang="en-US" sz="3200" dirty="0">
                <a:cs typeface="B Nazanin" panose="00000400000000000000" pitchFamily="2" charset="-78"/>
              </a:rPr>
              <a:t> → lung nodule</a:t>
            </a:r>
            <a:br>
              <a:rPr lang="en-US" sz="3200" dirty="0">
                <a:cs typeface="B Nazanin" panose="00000400000000000000" pitchFamily="2" charset="-78"/>
              </a:rPr>
            </a:br>
            <a:r>
              <a:rPr lang="en-US" sz="3200" dirty="0" err="1">
                <a:cs typeface="B Nazanin" panose="00000400000000000000" pitchFamily="2" charset="-78"/>
              </a:rPr>
              <a:t>Bosniak</a:t>
            </a:r>
            <a:r>
              <a:rPr lang="en-US" sz="3200" dirty="0">
                <a:cs typeface="B Nazanin" panose="00000400000000000000" pitchFamily="2" charset="-78"/>
              </a:rPr>
              <a:t> → renal cyst</a:t>
            </a:r>
            <a:br>
              <a:rPr lang="en-US" sz="3200" dirty="0">
                <a:cs typeface="B Nazanin" panose="00000400000000000000" pitchFamily="2" charset="-78"/>
              </a:rPr>
            </a:br>
            <a:r>
              <a:rPr lang="en-US" sz="3200" dirty="0">
                <a:cs typeface="B Nazanin" panose="00000400000000000000" pitchFamily="2" charset="-78"/>
              </a:rPr>
              <a:t>TI-RADS → thyroid</a:t>
            </a:r>
            <a:br>
              <a:rPr lang="fa-IR" sz="3200" dirty="0">
                <a:cs typeface="B Nazanin" panose="00000400000000000000" pitchFamily="2" charset="-78"/>
              </a:rPr>
            </a:br>
            <a:r>
              <a:rPr lang="fa-IR" sz="3200" dirty="0">
                <a:cs typeface="B Nazanin" panose="00000400000000000000" pitchFamily="2" charset="-78"/>
              </a:rPr>
              <a:t>این گایدلاین‌ها کمک می‌کنند:</a:t>
            </a:r>
            <a:br>
              <a:rPr lang="fa-IR" sz="3200" dirty="0">
                <a:cs typeface="B Nazanin" panose="00000400000000000000" pitchFamily="2" charset="-78"/>
              </a:rPr>
            </a:br>
            <a:r>
              <a:rPr lang="fa-IR" sz="3200" dirty="0">
                <a:cs typeface="B Nazanin" panose="00000400000000000000" pitchFamily="2" charset="-78"/>
              </a:rPr>
              <a:t>تصمیم‌ها </a:t>
            </a:r>
            <a:r>
              <a:rPr lang="fa-IR" sz="3200" b="1" dirty="0">
                <a:cs typeface="B Nazanin" panose="00000400000000000000" pitchFamily="2" charset="-78"/>
              </a:rPr>
              <a:t>مبتنی بر شواهد</a:t>
            </a:r>
            <a:r>
              <a:rPr lang="fa-IR" sz="3200" dirty="0">
                <a:cs typeface="B Nazanin" panose="00000400000000000000" pitchFamily="2" charset="-78"/>
              </a:rPr>
              <a:t> باشند.</a:t>
            </a:r>
            <a:br>
              <a:rPr lang="fa-IR" sz="3200" dirty="0">
                <a:cs typeface="B Nazanin" panose="00000400000000000000" pitchFamily="2" charset="-78"/>
              </a:rPr>
            </a:br>
            <a:br>
              <a:rPr lang="en-US" sz="3200" dirty="0">
                <a:cs typeface="B Nazanin" panose="00000400000000000000" pitchFamily="2" charset="-78"/>
              </a:rPr>
            </a:br>
            <a:r>
              <a:rPr lang="en-US" sz="3200" dirty="0">
                <a:cs typeface="B Nazanin" panose="00000400000000000000" pitchFamily="2" charset="-78"/>
              </a:rPr>
              <a:t>ACR incidental findings recommendations</a:t>
            </a:r>
            <a:br>
              <a:rPr lang="en-US" sz="3200" dirty="0">
                <a:cs typeface="B Nazanin" panose="00000400000000000000" pitchFamily="2" charset="-78"/>
              </a:rPr>
            </a:br>
            <a:r>
              <a:rPr lang="fa-IR" sz="3200" dirty="0">
                <a:cs typeface="B Nazanin" panose="00000400000000000000" pitchFamily="2" charset="-78"/>
              </a:rPr>
              <a:t>اصل مهم</a:t>
            </a:r>
            <a:br>
              <a:rPr lang="fa-IR" sz="3200" dirty="0">
                <a:cs typeface="B Nazanin" panose="00000400000000000000" pitchFamily="2" charset="-78"/>
              </a:rPr>
            </a:br>
            <a:r>
              <a:rPr lang="en-US" sz="3200" dirty="0">
                <a:cs typeface="B Nazanin" panose="00000400000000000000" pitchFamily="2" charset="-78"/>
              </a:rPr>
              <a:t>missed malignancy </a:t>
            </a:r>
            <a:r>
              <a:rPr lang="fa-IR" sz="3200" dirty="0">
                <a:cs typeface="B Nazanin" panose="00000400000000000000" pitchFamily="2" charset="-78"/>
              </a:rPr>
              <a:t>نداشته باشیم</a:t>
            </a:r>
            <a:br>
              <a:rPr lang="fa-IR" sz="3200" dirty="0">
                <a:cs typeface="B Nazanin" panose="00000400000000000000" pitchFamily="2" charset="-78"/>
              </a:rPr>
            </a:br>
            <a:r>
              <a:rPr lang="fa-IR" sz="3200" dirty="0">
                <a:cs typeface="B Nazanin" panose="00000400000000000000" pitchFamily="2" charset="-78"/>
              </a:rPr>
              <a:t>ولی </a:t>
            </a:r>
            <a:r>
              <a:rPr lang="en-US" sz="3200" dirty="0">
                <a:cs typeface="B Nazanin" panose="00000400000000000000" pitchFamily="2" charset="-78"/>
              </a:rPr>
              <a:t>overdiagnosis </a:t>
            </a:r>
            <a:r>
              <a:rPr lang="fa-IR" sz="3200" dirty="0">
                <a:cs typeface="B Nazanin" panose="00000400000000000000" pitchFamily="2" charset="-78"/>
              </a:rPr>
              <a:t>و تست غیرضروری هم نکنیم</a:t>
            </a:r>
            <a:br>
              <a:rPr lang="fa-IR" sz="3200" dirty="0">
                <a:cs typeface="B Nazanin" panose="00000400000000000000" pitchFamily="2" charset="-78"/>
              </a:rPr>
            </a:br>
            <a:endParaRPr lang="fa-IR" sz="3200" dirty="0">
              <a:cs typeface="B Nazanin" panose="00000400000000000000" pitchFamily="2" charset="-78"/>
            </a:endParaRPr>
          </a:p>
        </p:txBody>
      </p:sp>
    </p:spTree>
    <p:extLst>
      <p:ext uri="{BB962C8B-B14F-4D97-AF65-F5344CB8AC3E}">
        <p14:creationId xmlns:p14="http://schemas.microsoft.com/office/powerpoint/2010/main" val="3640040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B7123-6F77-450F-9762-397EA4755F56}"/>
              </a:ext>
            </a:extLst>
          </p:cNvPr>
          <p:cNvSpPr>
            <a:spLocks noGrp="1"/>
          </p:cNvSpPr>
          <p:nvPr>
            <p:ph type="ctrTitle"/>
          </p:nvPr>
        </p:nvSpPr>
        <p:spPr>
          <a:xfrm>
            <a:off x="1524000" y="556591"/>
            <a:ext cx="9144000" cy="5340626"/>
          </a:xfrm>
        </p:spPr>
        <p:txBody>
          <a:bodyPr>
            <a:noAutofit/>
          </a:bodyPr>
          <a:lstStyle/>
          <a:p>
            <a:pPr rtl="1"/>
            <a:r>
              <a:rPr lang="fa-IR" sz="3200" b="1" dirty="0">
                <a:cs typeface="B Nazanin" panose="00000400000000000000" pitchFamily="2" charset="-78"/>
              </a:rPr>
              <a:t>سیستم I‑RADS</a:t>
            </a:r>
            <a:br>
              <a:rPr lang="fa-IR" sz="3200" b="1" dirty="0">
                <a:cs typeface="B Nazanin" panose="00000400000000000000" pitchFamily="2" charset="-78"/>
              </a:rPr>
            </a:br>
            <a:br>
              <a:rPr lang="fa-IR" sz="3200" b="1" dirty="0">
                <a:cs typeface="B Nazanin" panose="00000400000000000000" pitchFamily="2" charset="-78"/>
              </a:rPr>
            </a:br>
            <a:r>
              <a:rPr lang="fa-IR" sz="3200" dirty="0">
                <a:cs typeface="B Nazanin" panose="00000400000000000000" pitchFamily="2" charset="-78"/>
              </a:rPr>
              <a:t>پیشنهاد یک سیستم یکپارچه برای:</a:t>
            </a:r>
            <a:br>
              <a:rPr lang="fa-IR" sz="3200" dirty="0">
                <a:cs typeface="B Nazanin" panose="00000400000000000000" pitchFamily="2" charset="-78"/>
              </a:rPr>
            </a:br>
            <a:r>
              <a:rPr lang="fa-IR" sz="3200" dirty="0">
                <a:cs typeface="B Nazanin" panose="00000400000000000000" pitchFamily="2" charset="-78"/>
              </a:rPr>
              <a:t>طبقه‌بندی یافته‌های اتفاقی</a:t>
            </a:r>
            <a:br>
              <a:rPr lang="fa-IR" sz="3200" dirty="0">
                <a:cs typeface="B Nazanin" panose="00000400000000000000" pitchFamily="2" charset="-78"/>
              </a:rPr>
            </a:br>
            <a:r>
              <a:rPr lang="fa-IR" sz="3200" dirty="0">
                <a:cs typeface="B Nazanin" panose="00000400000000000000" pitchFamily="2" charset="-78"/>
              </a:rPr>
              <a:t>هدف:</a:t>
            </a:r>
            <a:br>
              <a:rPr lang="fa-IR" sz="3200" dirty="0">
                <a:cs typeface="B Nazanin" panose="00000400000000000000" pitchFamily="2" charset="-78"/>
              </a:rPr>
            </a:br>
            <a:r>
              <a:rPr lang="fa-IR" sz="3200" dirty="0">
                <a:cs typeface="B Nazanin" panose="00000400000000000000" pitchFamily="2" charset="-78"/>
              </a:rPr>
              <a:t>• ایجاد زبان مشترک</a:t>
            </a:r>
            <a:br>
              <a:rPr lang="fa-IR" sz="3200" dirty="0">
                <a:cs typeface="B Nazanin" panose="00000400000000000000" pitchFamily="2" charset="-78"/>
              </a:rPr>
            </a:br>
            <a:r>
              <a:rPr lang="fa-IR" sz="3200" dirty="0">
                <a:cs typeface="B Nazanin" panose="00000400000000000000" pitchFamily="2" charset="-78"/>
              </a:rPr>
              <a:t>• کاهش اختلاف در توصیه‌ها</a:t>
            </a:r>
            <a:br>
              <a:rPr lang="fa-IR" sz="3200" dirty="0">
                <a:cs typeface="B Nazanin" panose="00000400000000000000" pitchFamily="2" charset="-78"/>
              </a:rPr>
            </a:br>
            <a:r>
              <a:rPr lang="fa-IR" sz="3200" dirty="0">
                <a:cs typeface="B Nazanin" panose="00000400000000000000" pitchFamily="2" charset="-78"/>
              </a:rPr>
              <a:t>• تسهیل تصمیم‌گیری</a:t>
            </a:r>
            <a:br>
              <a:rPr lang="fa-IR" sz="3200" dirty="0">
                <a:cs typeface="B Nazanin" panose="00000400000000000000" pitchFamily="2" charset="-78"/>
              </a:rPr>
            </a:br>
            <a:endParaRPr lang="fa-IR" sz="3200" dirty="0">
              <a:cs typeface="B Nazanin" panose="00000400000000000000" pitchFamily="2" charset="-78"/>
            </a:endParaRPr>
          </a:p>
        </p:txBody>
      </p:sp>
    </p:spTree>
    <p:extLst>
      <p:ext uri="{BB962C8B-B14F-4D97-AF65-F5344CB8AC3E}">
        <p14:creationId xmlns:p14="http://schemas.microsoft.com/office/powerpoint/2010/main" val="39340962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E7FDE-6CEC-477B-8C62-A5CB20276BEB}"/>
              </a:ext>
            </a:extLst>
          </p:cNvPr>
          <p:cNvSpPr>
            <a:spLocks noGrp="1"/>
          </p:cNvSpPr>
          <p:nvPr>
            <p:ph type="ctrTitle"/>
          </p:nvPr>
        </p:nvSpPr>
        <p:spPr>
          <a:xfrm>
            <a:off x="1524000" y="1122363"/>
            <a:ext cx="9144000" cy="4152002"/>
          </a:xfrm>
        </p:spPr>
        <p:txBody>
          <a:bodyPr>
            <a:noAutofit/>
          </a:bodyPr>
          <a:lstStyle/>
          <a:p>
            <a:r>
              <a:rPr lang="en-US" sz="3200" b="1" dirty="0">
                <a:cs typeface="B Nazanin" panose="00000400000000000000" pitchFamily="2" charset="-78"/>
              </a:rPr>
              <a:t>Shared Decision Making</a:t>
            </a:r>
            <a:br>
              <a:rPr lang="en-US" sz="3200" b="1" dirty="0">
                <a:cs typeface="B Nazanin" panose="00000400000000000000" pitchFamily="2" charset="-78"/>
              </a:rPr>
            </a:br>
            <a:br>
              <a:rPr lang="en-US" sz="3200" b="1" dirty="0">
                <a:cs typeface="B Nazanin" panose="00000400000000000000" pitchFamily="2" charset="-78"/>
              </a:rPr>
            </a:br>
            <a:r>
              <a:rPr lang="fa-IR" sz="3200" dirty="0">
                <a:cs typeface="B Nazanin" panose="00000400000000000000" pitchFamily="2" charset="-78"/>
              </a:rPr>
              <a:t>در پزشکی مدرن:</a:t>
            </a:r>
            <a:br>
              <a:rPr lang="fa-IR" sz="3200" dirty="0">
                <a:cs typeface="B Nazanin" panose="00000400000000000000" pitchFamily="2" charset="-78"/>
              </a:rPr>
            </a:br>
            <a:r>
              <a:rPr lang="fa-IR" sz="3200" dirty="0">
                <a:cs typeface="B Nazanin" panose="00000400000000000000" pitchFamily="2" charset="-78"/>
              </a:rPr>
              <a:t>بیمار باید در تصمیم‌گیری مشارکت داشته باشد.</a:t>
            </a:r>
            <a:br>
              <a:rPr lang="fa-IR" sz="3200" dirty="0">
                <a:cs typeface="B Nazanin" panose="00000400000000000000" pitchFamily="2" charset="-78"/>
              </a:rPr>
            </a:br>
            <a:r>
              <a:rPr lang="fa-IR" sz="3200" dirty="0">
                <a:cs typeface="B Nazanin" panose="00000400000000000000" pitchFamily="2" charset="-78"/>
              </a:rPr>
              <a:t>پزشک باید توضیح دهد:</a:t>
            </a:r>
            <a:br>
              <a:rPr lang="fa-IR" sz="3200" dirty="0">
                <a:cs typeface="B Nazanin" panose="00000400000000000000" pitchFamily="2" charset="-78"/>
              </a:rPr>
            </a:br>
            <a:r>
              <a:rPr lang="fa-IR" sz="3200" dirty="0">
                <a:cs typeface="B Nazanin" panose="00000400000000000000" pitchFamily="2" charset="-78"/>
              </a:rPr>
              <a:t>• مزایا</a:t>
            </a:r>
            <a:br>
              <a:rPr lang="fa-IR" sz="3200" dirty="0">
                <a:cs typeface="B Nazanin" panose="00000400000000000000" pitchFamily="2" charset="-78"/>
              </a:rPr>
            </a:br>
            <a:r>
              <a:rPr lang="fa-IR" sz="3200" dirty="0">
                <a:cs typeface="B Nazanin" panose="00000400000000000000" pitchFamily="2" charset="-78"/>
              </a:rPr>
              <a:t>• خطرات</a:t>
            </a:r>
            <a:br>
              <a:rPr lang="fa-IR" sz="3200" dirty="0">
                <a:cs typeface="B Nazanin" panose="00000400000000000000" pitchFamily="2" charset="-78"/>
              </a:rPr>
            </a:br>
            <a:r>
              <a:rPr lang="fa-IR" sz="3200" dirty="0">
                <a:cs typeface="B Nazanin" panose="00000400000000000000" pitchFamily="2" charset="-78"/>
              </a:rPr>
              <a:t>• احتمال یافته‌های اتفاقی</a:t>
            </a:r>
            <a:br>
              <a:rPr lang="fa-IR" sz="3200" dirty="0">
                <a:cs typeface="B Nazanin" panose="00000400000000000000" pitchFamily="2" charset="-78"/>
              </a:rPr>
            </a:br>
            <a:endParaRPr lang="fa-IR" sz="3200" dirty="0">
              <a:cs typeface="B Nazanin" panose="00000400000000000000" pitchFamily="2" charset="-78"/>
            </a:endParaRPr>
          </a:p>
        </p:txBody>
      </p:sp>
    </p:spTree>
    <p:extLst>
      <p:ext uri="{BB962C8B-B14F-4D97-AF65-F5344CB8AC3E}">
        <p14:creationId xmlns:p14="http://schemas.microsoft.com/office/powerpoint/2010/main" val="2988451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F6594-29D5-45BE-97F8-20FEA79AC691}"/>
              </a:ext>
            </a:extLst>
          </p:cNvPr>
          <p:cNvSpPr>
            <a:spLocks noGrp="1"/>
          </p:cNvSpPr>
          <p:nvPr>
            <p:ph type="ctrTitle"/>
          </p:nvPr>
        </p:nvSpPr>
        <p:spPr>
          <a:xfrm>
            <a:off x="1524000" y="1122362"/>
            <a:ext cx="9144000" cy="4377289"/>
          </a:xfrm>
        </p:spPr>
        <p:txBody>
          <a:bodyPr>
            <a:noAutofit/>
          </a:bodyPr>
          <a:lstStyle/>
          <a:p>
            <a:pPr rtl="1"/>
            <a:r>
              <a:rPr lang="fa-IR" sz="3200" b="1" dirty="0">
                <a:cs typeface="B Nazanin" panose="00000400000000000000" pitchFamily="2" charset="-78"/>
              </a:rPr>
              <a:t>پیام‌های کلیدی</a:t>
            </a:r>
            <a:br>
              <a:rPr lang="fa-IR" sz="3200" b="1" dirty="0">
                <a:cs typeface="B Nazanin" panose="00000400000000000000" pitchFamily="2" charset="-78"/>
              </a:rPr>
            </a:br>
            <a:br>
              <a:rPr lang="fa-IR" sz="3200" b="1" dirty="0">
                <a:cs typeface="B Nazanin" panose="00000400000000000000" pitchFamily="2" charset="-78"/>
              </a:rPr>
            </a:br>
            <a:r>
              <a:rPr lang="fa-IR" sz="3200" dirty="0">
                <a:cs typeface="B Nazanin" panose="00000400000000000000" pitchFamily="2" charset="-78"/>
              </a:rPr>
              <a:t>یک رادیولوژیست خبره:</a:t>
            </a:r>
            <a:br>
              <a:rPr lang="fa-IR" sz="3200" dirty="0">
                <a:cs typeface="B Nazanin" panose="00000400000000000000" pitchFamily="2" charset="-78"/>
              </a:rPr>
            </a:br>
            <a:r>
              <a:rPr lang="fa-IR" sz="3200" dirty="0">
                <a:cs typeface="B Nazanin" panose="00000400000000000000" pitchFamily="2" charset="-78"/>
              </a:rPr>
              <a:t>• با منطق بیزین فکر می‌کند</a:t>
            </a:r>
            <a:br>
              <a:rPr lang="fa-IR" sz="3200" dirty="0">
                <a:cs typeface="B Nazanin" panose="00000400000000000000" pitchFamily="2" charset="-78"/>
              </a:rPr>
            </a:br>
            <a:r>
              <a:rPr lang="fa-IR" sz="3200" dirty="0">
                <a:cs typeface="B Nazanin" panose="00000400000000000000" pitchFamily="2" charset="-78"/>
              </a:rPr>
              <a:t>• اصل ALARA را رعایت می‌کند</a:t>
            </a:r>
            <a:br>
              <a:rPr lang="fa-IR" sz="3200" dirty="0">
                <a:cs typeface="B Nazanin" panose="00000400000000000000" pitchFamily="2" charset="-78"/>
              </a:rPr>
            </a:br>
            <a:r>
              <a:rPr lang="fa-IR" sz="3200" dirty="0">
                <a:cs typeface="B Nazanin" panose="00000400000000000000" pitchFamily="2" charset="-78"/>
              </a:rPr>
              <a:t>• از Overutilization پرهیز می‌کند</a:t>
            </a:r>
            <a:br>
              <a:rPr lang="fa-IR" sz="3200" dirty="0">
                <a:cs typeface="B Nazanin" panose="00000400000000000000" pitchFamily="2" charset="-78"/>
              </a:rPr>
            </a:br>
            <a:r>
              <a:rPr lang="fa-IR" sz="3200" dirty="0">
                <a:cs typeface="B Nazanin" panose="00000400000000000000" pitchFamily="2" charset="-78"/>
              </a:rPr>
              <a:t>• سوگیری‌های شناختی را می‌شناسد</a:t>
            </a:r>
            <a:br>
              <a:rPr lang="fa-IR" sz="3200" dirty="0">
                <a:cs typeface="B Nazanin" panose="00000400000000000000" pitchFamily="2" charset="-78"/>
              </a:rPr>
            </a:br>
            <a:r>
              <a:rPr lang="fa-IR" sz="3200" dirty="0">
                <a:cs typeface="B Nazanin" panose="00000400000000000000" pitchFamily="2" charset="-78"/>
              </a:rPr>
              <a:t>• گزارش ساختاریافته می‌نویسد</a:t>
            </a:r>
            <a:br>
              <a:rPr lang="fa-IR" sz="3200" dirty="0">
                <a:cs typeface="B Nazanin" panose="00000400000000000000" pitchFamily="2" charset="-78"/>
              </a:rPr>
            </a:br>
            <a:r>
              <a:rPr lang="fa-IR" sz="3200" dirty="0">
                <a:cs typeface="B Nazanin" panose="00000400000000000000" pitchFamily="2" charset="-78"/>
              </a:rPr>
              <a:t>• یافته‌های اتفاقی را اصولی مدیریت می‌کند</a:t>
            </a:r>
            <a:br>
              <a:rPr lang="fa-IR" sz="3200" dirty="0">
                <a:cs typeface="B Nazanin" panose="00000400000000000000" pitchFamily="2" charset="-78"/>
              </a:rPr>
            </a:br>
            <a:r>
              <a:rPr lang="fa-IR" sz="3200" dirty="0">
                <a:cs typeface="B Nazanin" panose="00000400000000000000" pitchFamily="2" charset="-78"/>
              </a:rPr>
              <a:t>• به یادگیری مستمر متعهد است</a:t>
            </a:r>
            <a:br>
              <a:rPr lang="fa-IR" sz="3200" dirty="0">
                <a:cs typeface="B Nazanin" panose="00000400000000000000" pitchFamily="2" charset="-78"/>
              </a:rPr>
            </a:br>
            <a:endParaRPr lang="fa-IR" sz="3200" dirty="0">
              <a:cs typeface="B Nazanin" panose="00000400000000000000" pitchFamily="2" charset="-78"/>
            </a:endParaRPr>
          </a:p>
        </p:txBody>
      </p:sp>
    </p:spTree>
    <p:extLst>
      <p:ext uri="{BB962C8B-B14F-4D97-AF65-F5344CB8AC3E}">
        <p14:creationId xmlns:p14="http://schemas.microsoft.com/office/powerpoint/2010/main" val="19154127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372</TotalTime>
  <Words>2459</Words>
  <Application>Microsoft Office PowerPoint</Application>
  <PresentationFormat>Widescreen</PresentationFormat>
  <Paragraphs>41</Paragraphs>
  <Slides>41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41</vt:i4>
      </vt:variant>
    </vt:vector>
  </HeadingPairs>
  <TitlesOfParts>
    <vt:vector size="45" baseType="lpstr">
      <vt:lpstr>Arial</vt:lpstr>
      <vt:lpstr>Calibri</vt:lpstr>
      <vt:lpstr>Calibri Light</vt:lpstr>
      <vt:lpstr>Office Theme</vt:lpstr>
      <vt:lpstr>Medical decision making in Radiology تصمیم‌گیری پزشکی در رادیولوژی:  رویکرد جامع مبتنی بر شواهد از استدلال بیزین تا مدیریت خطاها، یافته‌های اتفاقی ارائه برای متخصصین و دستیاران بالینی  متخصصین و دستیاران رادیولوژی  دکتر جعفر احمدی رادیولوژیست </vt:lpstr>
      <vt:lpstr>Medical Decision Making (MDM) فرآیند شناختی و سیستماتیکی است که در آن پزشک: داده‌های بالینی بیمار را جمع‌آوری می‌کند تشخیص‌های افتراقی را ایجاد می‌کند احتمال بیماری‌ها را ارزیابی می‌کند تست‌های مناسب را انتخاب می‌کند درمان را بر اساس شواهد انتخاب می‌کند و پیامدهای تصمیم را پایش می‌کند  MDM  ترکیبی از: علم پزشکی تجربه بالینی تحلیل احتمالات ارزش‌ها و ترجیحات بیمار </vt:lpstr>
      <vt:lpstr>ارکان چهارگانه تصمیم‌گیری پزشکی  تصمیم‌گیری بالینی در محل تلاقی چهار عنصر شکل می‌گیرد: 1. Evidence بهترین شواهد علمی RCT – Meta-analysis – Guidelines  2. Clinical Expertise تجربه و مهارت پزشک  3. Patient Context شرایط فردی بیمار، سن، بیماری‌های همراه  4. Patient Values ترجیحات بیمار درباره: کیفیت زندگی ، ریسک درمان ، هزینه </vt:lpstr>
      <vt:lpstr>اهمیت Medical Decision Making کیفیت تصمیم‌گیری پزشکی مستقیماً بر این موارد اثر می‌گذارد: دقت تشخیص ایمنی بیمار کاهش خطاهای پزشکی جلوگیری از تست‌های غیرضروری جلوگیری از درمان‌های بی‌مورد کاهش هزینه‌های درمانی افزایش رضایت بیمار کاهش ریسک‌های حقوقی در واقع: کیفیت طبابت = کیفیت تصمیم‌گیری پزشکی علم عدم قطعیت و هنر احتمالات است. </vt:lpstr>
      <vt:lpstr>اجزای اصلی MDM Inputs (ورودی‌ها) شرح حال ، معاینه فیزیکی آزمایشات، تصویربرداری سابقه بیماری ، داروهای مصرفی  Processing (پردازش) تحلیل بالینی احتمال‌سنجی استدلال تشخیصی  Outputs (خروجی) تشخیص تصمیم درمانی تعیین سطح مراقبت برنامه پیگیری </vt:lpstr>
      <vt:lpstr>مدل‌های تصمیم‌گیری  مدل شهودی یا الگومحور (Pattern Recognition / Intuitive Model) در این مدل پزشک با مشاهده یک الگوی آشنا، سریع به تشخیص یا اقدام می‌رسد. (مثال: تشخیص MI در ECG).  مدل تحلیلی (Analytical Model) در این مدل پزشک با رویکردی گام‌به‌گام، تشخیص‌های افتراقی را می‌سازد، شواهد را جمع‌آوری می‌کند و با منطق احتمال‌محور تصمیم می‌گیرد. (مثال: استفاده ازWells Score).  مدل مبتنی بر شواهد (Evidence-Based Model) در این مدل، تصمیم بالینی از تلفیق سه جزء حاصل می‌شود: بهترین شواهد موجود، تجربه و قضاوت بالینی، ارزش‌ها و ترجیحات بیمار انتخاب آنتی‌کوآگولاسیون در AF بر اساس guideline و bleeding risk  مشارکتی (SDM): تصمیم‌گیری مشترک با بیمار در موارد دارای ابهام. </vt:lpstr>
      <vt:lpstr>مقدمه: تغییر پارادایم در تصویربرداری  تصویربرداری پزشکی به یکی از ارکان اصلی تصمیم‌گیری بالینی تبدیل شده است. اما سؤال مهم دیگر این نیست که «آیا تصویربرداری انجام دهیم؟» بلکه این است: • چه زمانی تصویربرداری لازم است؟ • کدام روش مناسب‌تر است؟ • آیا نتیجه آن تصمیم درمانی را تغییر می‌دهد؟ تمرکز پزشکی مدرن: تصمیم‌گیری هوشمندانه به جای تصویربرداری بیشتر </vt:lpstr>
      <vt:lpstr>چالش‌های فعلی در تصویربرداری  سیستم‌های سلامت با چند چالش مهم مواجه هستند: • استفاده بیش از حد از تصویربرداری (Overutilization) • مدیریت یافته‌های اتفاقی (Incidentalomas) • خطاهای شناختی و ادراکی در تفسیر تصاویر • فاصله حدود 17 ساله بین تولید شواهد علمی و اجرای آن در بالین این چالش‌ها می‌توانند منجر به: • تشخیص بیش‌ازحد • هزینه‌های غیرضروری • افزایش اضطراب بیمار </vt:lpstr>
      <vt:lpstr>جایگاه تصویربرداری در تصمیم‌گیری بالینی  تصویربرداری جایگزین ارزیابی بالینی نیست. بلکه بخشی از یک زنجیره منطقی است: شرح حال ↓ معاینه فیزیکی ↓ تشخیص‌های افتراقی ↓ انتخاب تست مناسب ↓ تصمیم درمانی تصویربرداری زمانی ارزشمند است که: احتمال تشخیص بیماری را به‌طور معنی‌داری تغییر دهد. </vt:lpstr>
      <vt:lpstr>استدلال بیزین در پزشکی  بسیاری از تصمیمات پزشکی بر اساس منطق بیزین (Bayesian reasoning) انجام می‌شود. در این مدل: اطلاعات جدید ← احتمال بیماری را به‌روز می‌کند. در تصویربرداری: یافته‌های رادیولوژیک باعث تغییر احتمال تشخیص می‌شوند. </vt:lpstr>
      <vt:lpstr>اجزای تصمیم‌گیری بیزین  سه مفهوم کلیدی: Pretest Probability احتمال بیماری قبل از انجام تست Likelihood Ratio قدرت تست در تغییر احتمال بیماری Posttest Probability احتمال بیماری پس از دریافت نتیجه تست هدف تست تشخیصی: تغییر معنی‌دار احتمال بیماری </vt:lpstr>
      <vt:lpstr>در MDM یا Medical Decision Making،   هدف فقط “تشخیص بیماری” نیست؛  بلکه هدف این است که: احتمال بیماری را تخمین بزنیم با تست‌ها آن احتمال را تغییر دهیم و در نهایت تصمیم درمانی مناسب بگیریم تفکر بیزین اساس همین فرآیند است. در پزشکی هیچ‌چیز از ابتدا ۰٪ یا ۱۰۰٪ نیست. ما همیشه با “احتمال” کار می‌کنیم. تستها تشخیص را قطعی نمیکنند، احتمالات را جابجا میکنند </vt:lpstr>
      <vt:lpstr>مرحله Pre-test Probability مهم‌ترین بخش MDM همین است. قبل از درخواست تست باید بپرسی: “اصلاً این بیماری چقدر محتمل است؟” بر اساس: سن ، جنس، علائم ،ریسک فاکتورها، prevalence بیماری ، معاینه  بیمار اول: 22 ساله بدون، ریسک فاکتور،chest pain مبهم احتمال CAD پایین بیمار دوم: 75 ساله،smoker ،diabetic ، chest pain تیپیک → احتمال CAD بالا قبل از هر آزمایش، این دو بیمار یکسان نیستند. </vt:lpstr>
      <vt:lpstr>مرحله 2: انجام تست  Sensitivity اگر بیماری وجود داشته باشد، احتمال مثبت شدن تست چقدر هست ؟ Specificity اگر بیماری وجود نداشته باشد، احتمال منفی شدن تست چقدر هست؟ اما در  MDM کاربرد عملی‌تر: LR+ : اگر تست مثبت شود، چقدر احتمال بیماری بیشتر می‌شود؟ LR− : اگر تست منفی شود، چقدر احتمال بیماری کمتر می‌شود؟ PPV: اگر تست مثبت شد، احتمال واقعی بیماری چقدر است؟ NPV: اگر تست منفی شد، احتمال نداشتن بیماری چقدر است؟  </vt:lpstr>
      <vt:lpstr>Likelihood ratio VS predictive values  وابستگی به شیوع و احتمال پیشین  تغییر احتمال اولیه (قبل از تست)  قابلیت تعمیم به بیماران مختلف </vt:lpstr>
      <vt:lpstr>مثال بالینی: آمبولی ریه  در شک به Pulmonary Embolism قبل از درخواست CT Angiography باید: احتمال پیش‌آزمون را ارزیابی کرد. ابزارهای رایج: • Wells Score • Geneva Score • PERC Rule اگر احتمال اولیه بسیار کم باشد: انجام CT می‌تواند باعث نتایج مثبت کاذب شود. </vt:lpstr>
      <vt:lpstr>اهمیت احتمال پیش‌آزمون  تفسیر یک یافته تصویربرداری همیشه وابسته به زمینه بالینی است. مثال: کیست تخمدان در: زن 25 ساله → اغلب خوش‌خیم زن 65 ساله → احتمال بدخیمی بیشتر  بنابراین: یک یافته مشابه می‌تواند تفسیر متفاوتی داشته باشد. </vt:lpstr>
      <vt:lpstr>آستانه شیوع (Prevalence Threshold)  نقطه ای در احتمالات که در ان نقطه  تعداد مثبتهای کاذب با واقعی برابر میشود. اگر احتمال پیشین کمتر از این استانه باشد احتمال مثبت کاذب بیشتر میشود وقتی شیوع بیماری در جمعیت بسیار کم باشد: احتمال دارد: موارد مثبت کاذب &gt; موارد مثبت واقعی نتیجه: • تشخیص بیش‌ازحد • بررسی‌های غیرضروری • افزایش هزینه و اضطراب بیمار </vt:lpstr>
      <vt:lpstr>آستانه‌های تصمیم‌گیری (Pauker–Kassirer Model)  سه ناحیه تصمیم‌گیری وجود دارد:  Test Threshold احتمال بیماری آنقدر کم است که تست لازم نیست.  Testing Zone انجام تست می‌تواند تصمیم را تغییر دهد.  Treatment Threshold احتمال بیماری آنقدر بالا است که درمان بدون تست شروع می‌شود. </vt:lpstr>
      <vt:lpstr>1-تعیین نقطه شروع با شرح حال و معاینه: پره تست  2-بررسی آستانه ها: اگر احتمال پیشین زیر استانه تست است: ترخیص اگر احتمال بالای استانه درمان است: درمان اگر در زون تست است( بین دو استانه): تست  3-آپدیت بیزین: تست انجام میشود. پزشک با استفاده از نسبت احتمال تست، احتمال پیش ازمون را به پس ازمون تبدیل میکند  4-تصمیم گیری نهایی </vt:lpstr>
      <vt:lpstr>تشخیص پزشکی یک فرآیند تغییر احتمال است.” ما: با شک بالینی شروع می‌کنیم احتمال اولیه را تخمین می‌زنیم تست انجام می‌دهیم احتمال را آپدیت می‌کنیم سپس تصمیم می‌گیریم پس: پزشکی فقط حفظ کردن تست‌ها نیست؛ بلکه تفسیر تست در context بالینی است. </vt:lpstr>
      <vt:lpstr>اصول درخواست تصویربرداری  قبل از درخواست هر تصویربرداری باید پرسید: • آیا نتیجه تست تصمیم درمانی را تغییر می‌دهد؟ • آیا روش کم‌خطرتر یا ارزان‌تر وجود دارد؟ • آیا اطلاعات بالینی کافی ارائه شده است؟  تصویربرداری باید هدفمند و مبتنی بر سؤال بالینی مشخص باشد.  </vt:lpstr>
      <vt:lpstr>استفاده بیش از حد از تصویربرداری  برآوردها نشان می‌دهد: حدود 20 تا 30 درصد از تصویربرداری‌ها ممکن است غیرضروری باشند. دلایل: • پزشکی تدافعی • درخواست بیمار • دسترسی آسان به تصویربرداری • ارتباط ناکافی بین پزشک و رادیولوژیست </vt:lpstr>
      <vt:lpstr>راهکارهای کاهش Overutilization  ابزارهای مؤثر: • ACR Appropriateness Criteria • Choosing Wisely Campaign • Clinical Decision Support Systems (CDSS)  این ابزارها به پزشکان کمک می‌کنند: مناسب‌ترین تست را برای هر وضعیت بالینی انتخاب کنند. </vt:lpstr>
      <vt:lpstr>اصل ALARA ALARA = As Low As Reasonably Achievable  هدف: کاهش دوز اشعه تا حد امکان بدون کاهش کیفیت تشخیصی. اهمیت ویژه در: • کودکان • زنان باردار • بیماران با تصویربرداری مکرر </vt:lpstr>
      <vt:lpstr>انواع اصلی خطا در رادیولوژی:  Perceptual Errors خطاهای ادراکی ضایعه وجود دارد ولی دیده نمی‌شود.  Cognitive Errors خطاهای شناختی/تفسیری ضایعه دیده می‌شود اما اشتباه تفسیر می‌شود.  System Errors خطاهای سیستمی مشکلات workflow، communication یا environment </vt:lpstr>
      <vt:lpstr>خطاهای ادراکی  شایع‌ترین نوع خطا در رادیولوژی. عوامل مؤثر: • خستگی • حجم بالای کار • پیچیدگی تصویر • ضایعات کوچک یا پنهان </vt:lpstr>
      <vt:lpstr>Inattentional Blindness  تمرکز شدید روی یک وظیفه می‌تواند باعث نادیده گرفتن محرک‌های واضح شود. </vt:lpstr>
      <vt:lpstr>Satisfaction of Search تعریف: بعد از پیدا کردن یک abnormality، جستجو متوقف می‌شود. نتیجه: ضایعه دوم از دست می‌رود. مثال: CT trauma:  rib fracture تشخیص داده می‌شود pneumothorax کوچک missed می‌شود. نکته: یکی از شایع‌ترین خطاهای رادیولوژی </vt:lpstr>
      <vt:lpstr>Scanning Error تعریف: چشم اصلاً از محل ضایعه عبور نکرده است. علل: search pattern نامنظم عجله fatigue مثال: adrenal lesion کوچک در CT abdomen دیده نمی‌شود. پیشگیری: systematic search pattern </vt:lpstr>
      <vt:lpstr>Recognition Error تعریف: ضایعه دیده شده اما abnormal تشخیص داده نمی‌شود. مثال: pulmonary nodule به عنوان vascular shadow تفسیر می‌شود. علت: subtle findings کم‌تجربگی contrast کم </vt:lpstr>
      <vt:lpstr>Cognitive Bias  مهم‌ترین خطاهای شناختی: Anchoring bias Confirmation bias Availability bias Premature closure Framing effect Overconfidence bias Satisfaction of report </vt:lpstr>
      <vt:lpstr>Anchoring Bias تعریف: چسبیدن به اولین تشخیص و نادیده گرفتن احتمالات دیگر مثال: diagnosis اولیه pneumonia lung cancer به اشتباه consolidation تفسیر می‌شود. پیامد: missed diagnosis </vt:lpstr>
      <vt:lpstr>Confirmation Bias فقط شواهد تأییدکننده تشخیص اولیه دیده می‌شوند. مثال: Request: “Rule out appendicitis” نتیجه: ovarian torsion یا ureter stone نادیده گرفته می‌شود.  Availability Bias تشخیص‌های شایع یا اخیر بیش از حد در ذهن فعال می‌شوند. مثال: در دوران COVID:بسیاری از infiltrate ها به COVID نسبت داده می‌شدند. خطر: missed alternative diagnosis </vt:lpstr>
      <vt:lpstr>یافته‌های اتفاقی (Incidentalomas)  یافته‌هایی که: ارتباطی با علت انجام تصویربرداری ندارند.  چالش اصلی: تعادل بین تشخیص زودهنگام بیماری و بررسی‌های غیرضروری </vt:lpstr>
      <vt:lpstr>اپروچ کلی به Incidentaloma در رادیولوژی: اول مشخص کن واقعاً incidental است آیا با شکایت بیمار مرتبط است یا نه؟ آیا finding می‌تواند علت علائم باشد؟ Characterization ضایعه ویژگی‌های تصویربرداری را بررسی کن: Size Shape Margin Density / signal Enhancement Calcification Solid vs cystic Growth در تصاویر قبلی </vt:lpstr>
      <vt:lpstr>تصمیم‌گیری (MDM) سه مسیر اصلی:  A) No action  B) Follow-up imaging  C) Further workup  اگر suspicious باشد: MRI/CT dedicated PET-CT Biopsy Referral/Surgery </vt:lpstr>
      <vt:lpstr>استفاده از guideline بر اساس عضو: Fleischner → lung nodule Bosniak → renal cyst TI-RADS → thyroid این گایدلاین‌ها کمک می‌کنند: تصمیم‌ها مبتنی بر شواهد باشند.  ACR incidental findings recommendations اصل مهم missed malignancy نداشته باشیم ولی overdiagnosis و تست غیرضروری هم نکنیم </vt:lpstr>
      <vt:lpstr>سیستم I‑RADS  پیشنهاد یک سیستم یکپارچه برای: طبقه‌بندی یافته‌های اتفاقی هدف: • ایجاد زبان مشترک • کاهش اختلاف در توصیه‌ها • تسهیل تصمیم‌گیری </vt:lpstr>
      <vt:lpstr>Shared Decision Making  در پزشکی مدرن: بیمار باید در تصمیم‌گیری مشارکت داشته باشد. پزشک باید توضیح دهد: • مزایا • خطرات • احتمال یافته‌های اتفاقی </vt:lpstr>
      <vt:lpstr>پیام‌های کلیدی  یک رادیولوژیست خبره: • با منطق بیزین فکر می‌کند • اصل ALARA را رعایت می‌کند • از Overutilization پرهیز می‌کند • سوگیری‌های شناختی را می‌شناسد • گزارش ساختاریافته می‌نویسد • یافته‌های اتفاقی را اصولی مدیریت می‌کند • به یادگیری مستمر متعهد است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تصمیم‌گیری پزشکی در رادیولوژی: رویکرد جامع مبتنی بر شواهد از استدلال بیزین تا مدیریت خطاها، یافته‌های اتفاقی و هوش مصنوعی ارائه برای: پزشکان عمومی – دستیاران رادیولوژی – متخصصان رادیولوژی</dc:title>
  <dc:creator>Dr Ahmadi</dc:creator>
  <cp:lastModifiedBy>Dr Ahmadi</cp:lastModifiedBy>
  <cp:revision>43</cp:revision>
  <dcterms:created xsi:type="dcterms:W3CDTF">2026-05-14T15:03:41Z</dcterms:created>
  <dcterms:modified xsi:type="dcterms:W3CDTF">2026-05-20T08:05:02Z</dcterms:modified>
</cp:coreProperties>
</file>