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5" r:id="rId2"/>
    <p:sldId id="274" r:id="rId3"/>
    <p:sldId id="256" r:id="rId4"/>
    <p:sldId id="260" r:id="rId5"/>
    <p:sldId id="257" r:id="rId6"/>
    <p:sldId id="258" r:id="rId7"/>
    <p:sldId id="277" r:id="rId8"/>
    <p:sldId id="259" r:id="rId9"/>
    <p:sldId id="280" r:id="rId10"/>
    <p:sldId id="267" r:id="rId11"/>
    <p:sldId id="268" r:id="rId12"/>
    <p:sldId id="271" r:id="rId13"/>
    <p:sldId id="269" r:id="rId14"/>
    <p:sldId id="270" r:id="rId15"/>
    <p:sldId id="273" r:id="rId16"/>
    <p:sldId id="261" r:id="rId17"/>
    <p:sldId id="262" r:id="rId18"/>
    <p:sldId id="278"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95" d="100"/>
          <a:sy n="95" d="100"/>
        </p:scale>
        <p:origin x="44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B3792A-348E-4C41-B0B3-45BB8808AC79}" type="datetimeFigureOut">
              <a:rPr lang="en-US" smtClean="0"/>
              <a:t>6/17/2026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E454C1-9AED-4E45-9235-C6DB0C06202A}" type="slidenum">
              <a:rPr lang="en-US" smtClean="0"/>
              <a:t>‹#›</a:t>
            </a:fld>
            <a:endParaRPr lang="en-US"/>
          </a:p>
        </p:txBody>
      </p:sp>
    </p:spTree>
    <p:extLst>
      <p:ext uri="{BB962C8B-B14F-4D97-AF65-F5344CB8AC3E}">
        <p14:creationId xmlns:p14="http://schemas.microsoft.com/office/powerpoint/2010/main" val="2432667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E454C1-9AED-4E45-9235-C6DB0C06202A}" type="slidenum">
              <a:rPr lang="en-US" smtClean="0"/>
              <a:t>3</a:t>
            </a:fld>
            <a:endParaRPr lang="en-US"/>
          </a:p>
        </p:txBody>
      </p:sp>
    </p:spTree>
    <p:extLst>
      <p:ext uri="{BB962C8B-B14F-4D97-AF65-F5344CB8AC3E}">
        <p14:creationId xmlns:p14="http://schemas.microsoft.com/office/powerpoint/2010/main" val="1018585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EF514C0-0CB6-45DE-8E89-2FCB8F432089}"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87856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F514C0-0CB6-45DE-8E89-2FCB8F432089}"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2504181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F514C0-0CB6-45DE-8E89-2FCB8F432089}"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192791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F514C0-0CB6-45DE-8E89-2FCB8F432089}"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3430880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EF514C0-0CB6-45DE-8E89-2FCB8F432089}" type="datetimeFigureOut">
              <a:rPr lang="en-US" smtClean="0"/>
              <a:t>6/17/2026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353694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F514C0-0CB6-45DE-8E89-2FCB8F432089}" type="datetimeFigureOut">
              <a:rPr lang="en-US" smtClean="0"/>
              <a:t>6/17/2026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2512345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F514C0-0CB6-45DE-8E89-2FCB8F432089}" type="datetimeFigureOut">
              <a:rPr lang="en-US" smtClean="0"/>
              <a:t>6/17/2026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1963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F514C0-0CB6-45DE-8E89-2FCB8F432089}"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235821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EF514C0-0CB6-45DE-8E89-2FCB8F432089}" type="datetimeFigureOut">
              <a:rPr lang="en-US" smtClean="0"/>
              <a:t>6/17/2026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2010667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F514C0-0CB6-45DE-8E89-2FCB8F432089}"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1283916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F514C0-0CB6-45DE-8E89-2FCB8F432089}" type="datetimeFigureOut">
              <a:rPr lang="en-US" smtClean="0"/>
              <a:t>6/17/2026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72CA51-6278-4D48-99CE-9E508F8F9051}" type="slidenum">
              <a:rPr lang="en-US" smtClean="0"/>
              <a:t>‹#›</a:t>
            </a:fld>
            <a:endParaRPr lang="en-US"/>
          </a:p>
        </p:txBody>
      </p:sp>
    </p:spTree>
    <p:extLst>
      <p:ext uri="{BB962C8B-B14F-4D97-AF65-F5344CB8AC3E}">
        <p14:creationId xmlns:p14="http://schemas.microsoft.com/office/powerpoint/2010/main" val="2976910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514C0-0CB6-45DE-8E89-2FCB8F432089}" type="datetimeFigureOut">
              <a:rPr lang="en-US" smtClean="0"/>
              <a:t>6/17/2026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72CA51-6278-4D48-99CE-9E508F8F9051}" type="slidenum">
              <a:rPr lang="en-US" smtClean="0"/>
              <a:t>‹#›</a:t>
            </a:fld>
            <a:endParaRPr lang="en-US"/>
          </a:p>
        </p:txBody>
      </p:sp>
    </p:spTree>
    <p:extLst>
      <p:ext uri="{BB962C8B-B14F-4D97-AF65-F5344CB8AC3E}">
        <p14:creationId xmlns:p14="http://schemas.microsoft.com/office/powerpoint/2010/main" val="1946327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f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lstStyle/>
          <a:p>
            <a:r>
              <a:rPr lang="fa-IR" dirty="0" smtClean="0"/>
              <a:t>ازمون های ارزیابی استدلال بالینی</a:t>
            </a:r>
            <a:endParaRPr lang="en-US" dirty="0"/>
          </a:p>
        </p:txBody>
      </p:sp>
      <p:sp>
        <p:nvSpPr>
          <p:cNvPr id="3" name="Content Placeholder 2"/>
          <p:cNvSpPr>
            <a:spLocks noGrp="1"/>
          </p:cNvSpPr>
          <p:nvPr>
            <p:ph idx="1"/>
          </p:nvPr>
        </p:nvSpPr>
        <p:spPr>
          <a:solidFill>
            <a:schemeClr val="accent6">
              <a:lumMod val="40000"/>
              <a:lumOff val="60000"/>
            </a:schemeClr>
          </a:solidFill>
        </p:spPr>
        <p:txBody>
          <a:bodyPr/>
          <a:lstStyle/>
          <a:p>
            <a:r>
              <a:rPr lang="en-US" dirty="0" smtClean="0"/>
              <a:t>OSCE</a:t>
            </a:r>
          </a:p>
          <a:p>
            <a:r>
              <a:rPr lang="en-US" dirty="0" smtClean="0"/>
              <a:t>Key feature(</a:t>
            </a:r>
            <a:r>
              <a:rPr lang="en-US" dirty="0" err="1" smtClean="0"/>
              <a:t>kf</a:t>
            </a:r>
            <a:r>
              <a:rPr lang="en-US" dirty="0" smtClean="0"/>
              <a:t>)</a:t>
            </a:r>
          </a:p>
          <a:p>
            <a:r>
              <a:rPr lang="en-US" dirty="0" smtClean="0"/>
              <a:t>SCENARIO</a:t>
            </a:r>
          </a:p>
          <a:p>
            <a:r>
              <a:rPr lang="en-US" dirty="0" smtClean="0"/>
              <a:t>Clinical Reasoning Problem(CRP)</a:t>
            </a:r>
          </a:p>
          <a:p>
            <a:r>
              <a:rPr lang="en-US" dirty="0" smtClean="0"/>
              <a:t>Puzzle</a:t>
            </a:r>
          </a:p>
          <a:p>
            <a:r>
              <a:rPr lang="en-US" dirty="0" smtClean="0"/>
              <a:t>Script concordance test(</a:t>
            </a:r>
            <a:r>
              <a:rPr lang="en-US" dirty="0" err="1" smtClean="0"/>
              <a:t>sct</a:t>
            </a:r>
            <a:r>
              <a:rPr lang="en-US" dirty="0" smtClean="0"/>
              <a:t>)</a:t>
            </a:r>
          </a:p>
          <a:p>
            <a:r>
              <a:rPr lang="en-US" dirty="0" smtClean="0"/>
              <a:t>Patient management problem(</a:t>
            </a:r>
            <a:r>
              <a:rPr lang="en-US" dirty="0" err="1" smtClean="0"/>
              <a:t>pmp</a:t>
            </a:r>
            <a:r>
              <a:rPr lang="en-US" dirty="0" smtClean="0"/>
              <a:t>)</a:t>
            </a:r>
            <a:endParaRPr lang="en-US" dirty="0"/>
          </a:p>
        </p:txBody>
      </p:sp>
    </p:spTree>
    <p:extLst>
      <p:ext uri="{BB962C8B-B14F-4D97-AF65-F5344CB8AC3E}">
        <p14:creationId xmlns:p14="http://schemas.microsoft.com/office/powerpoint/2010/main" val="30944412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blipFill>
            <a:blip r:embed="rId2"/>
            <a:tile tx="0" ty="0" sx="100000" sy="100000" flip="none" algn="tl"/>
          </a:blipFill>
        </p:spPr>
        <p:txBody>
          <a:bodyPr>
            <a:normAutofit/>
          </a:bodyPr>
          <a:lstStyle/>
          <a:p>
            <a:r>
              <a:rPr lang="en-US" sz="6000" dirty="0" err="1"/>
              <a:t>O</a:t>
            </a:r>
            <a:r>
              <a:rPr lang="en-US" sz="6000" dirty="0" err="1" smtClean="0"/>
              <a:t>sce</a:t>
            </a:r>
            <a:endParaRPr lang="en-US" sz="6000" dirty="0"/>
          </a:p>
        </p:txBody>
      </p:sp>
      <p:sp>
        <p:nvSpPr>
          <p:cNvPr id="3" name="Content Placeholder 2"/>
          <p:cNvSpPr>
            <a:spLocks noGrp="1"/>
          </p:cNvSpPr>
          <p:nvPr>
            <p:ph idx="1"/>
          </p:nvPr>
        </p:nvSpPr>
        <p:spPr>
          <a:solidFill>
            <a:schemeClr val="accent6">
              <a:lumMod val="60000"/>
              <a:lumOff val="40000"/>
            </a:schemeClr>
          </a:solidFill>
        </p:spPr>
        <p:txBody>
          <a:bodyPr>
            <a:normAutofit/>
          </a:bodyPr>
          <a:lstStyle/>
          <a:p>
            <a:endParaRPr lang="en-US" sz="3600" dirty="0" smtClean="0"/>
          </a:p>
          <a:p>
            <a:endParaRPr lang="en-US" sz="3600" dirty="0"/>
          </a:p>
          <a:p>
            <a:r>
              <a:rPr lang="en-US" sz="3600" dirty="0" smtClean="0"/>
              <a:t>Objective Structured Clinical Examination</a:t>
            </a:r>
            <a:endParaRPr lang="en-US" sz="3600" dirty="0"/>
          </a:p>
        </p:txBody>
      </p:sp>
    </p:spTree>
    <p:extLst>
      <p:ext uri="{BB962C8B-B14F-4D97-AF65-F5344CB8AC3E}">
        <p14:creationId xmlns:p14="http://schemas.microsoft.com/office/powerpoint/2010/main" val="97063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0"/>
            <a:ext cx="9143998" cy="1447800"/>
          </a:xfrm>
          <a:solidFill>
            <a:schemeClr val="accent1">
              <a:lumMod val="20000"/>
              <a:lumOff val="80000"/>
            </a:schemeClr>
          </a:solidFill>
        </p:spPr>
        <p:txBody>
          <a:bodyPr>
            <a:normAutofit fontScale="90000"/>
          </a:bodyPr>
          <a:lstStyle/>
          <a:p>
            <a:pPr rtl="1"/>
            <a:r>
              <a:rPr lang="fa-IR" sz="3100" dirty="0"/>
              <a:t>خانم </a:t>
            </a:r>
            <a:r>
              <a:rPr lang="en-US" sz="3100" dirty="0"/>
              <a:t>57</a:t>
            </a:r>
            <a:r>
              <a:rPr lang="fa-IR" sz="3100" dirty="0"/>
              <a:t> ساله ای با شکایت سرفه پس از بلع غذا و درد قفسه سینه مراجعه  </a:t>
            </a:r>
            <a:r>
              <a:rPr lang="en-US" sz="3100" dirty="0"/>
              <a:t> </a:t>
            </a:r>
            <a:r>
              <a:rPr lang="fa-IR" sz="3100" dirty="0" smtClean="0"/>
              <a:t>کرده است.تحت </a:t>
            </a:r>
            <a:r>
              <a:rPr lang="fa-IR" sz="3100" dirty="0"/>
              <a:t>بررسی </a:t>
            </a:r>
            <a:r>
              <a:rPr lang="fa-IR" sz="3100" dirty="0" smtClean="0"/>
              <a:t>با </a:t>
            </a:r>
            <a:r>
              <a:rPr lang="en-US" sz="3100" dirty="0"/>
              <a:t>ECG</a:t>
            </a:r>
            <a:r>
              <a:rPr lang="fa-IR" sz="3100" dirty="0" smtClean="0"/>
              <a:t>،اندوسکوپی و </a:t>
            </a:r>
            <a:r>
              <a:rPr lang="en-US" sz="3100" dirty="0"/>
              <a:t>HRCT </a:t>
            </a:r>
            <a:r>
              <a:rPr lang="fa-IR" sz="3100" dirty="0"/>
              <a:t> قرار گرفته است.</a:t>
            </a:r>
            <a:endParaRPr lang="en-US" dirty="0"/>
          </a:p>
        </p:txBody>
      </p:sp>
      <p:pic>
        <p:nvPicPr>
          <p:cNvPr id="1027" name="Picture 3" descr="E:\f4d94d02-6a16-4910-ba0a-667630f3a03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447800"/>
            <a:ext cx="4419600" cy="5257800"/>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a:extLst>
              <a:ext uri="{FF2B5EF4-FFF2-40B4-BE49-F238E27FC236}">
                <a16:creationId xmlns:a16="http://schemas.microsoft.com/office/drawing/2014/main" xmlns="" id="{5EEC6F49-8D48-EFD7-6C85-197BE4F358E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66799" y="1447800"/>
            <a:ext cx="6400800" cy="5257800"/>
          </a:xfrm>
          <a:prstGeom prst="rect">
            <a:avLst/>
          </a:prstGeom>
        </p:spPr>
      </p:pic>
    </p:spTree>
    <p:extLst>
      <p:ext uri="{BB962C8B-B14F-4D97-AF65-F5344CB8AC3E}">
        <p14:creationId xmlns:p14="http://schemas.microsoft.com/office/powerpoint/2010/main" val="4249542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2" descr="E:\Pulhtn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274638"/>
            <a:ext cx="9220200" cy="612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47300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534400" cy="2011362"/>
          </a:xfrm>
          <a:solidFill>
            <a:schemeClr val="accent3">
              <a:lumMod val="40000"/>
              <a:lumOff val="60000"/>
            </a:schemeClr>
          </a:solidFill>
        </p:spPr>
        <p:txBody>
          <a:bodyPr>
            <a:normAutofit fontScale="90000"/>
          </a:bodyPr>
          <a:lstStyle/>
          <a:p>
            <a:pPr rtl="1"/>
            <a:r>
              <a:rPr lang="fa-IR" dirty="0" smtClean="0"/>
              <a:t>یافته های اندوسکوپی </a:t>
            </a:r>
            <a:r>
              <a:rPr lang="en-US" dirty="0" smtClean="0"/>
              <a:t>CT ,</a:t>
            </a:r>
            <a:r>
              <a:rPr lang="fa-IR" dirty="0" smtClean="0"/>
              <a:t> </a:t>
            </a:r>
            <a:r>
              <a:rPr lang="en-US" dirty="0" smtClean="0"/>
              <a:t>EKG.</a:t>
            </a:r>
            <a:r>
              <a:rPr lang="fa-IR" dirty="0"/>
              <a:t> </a:t>
            </a:r>
            <a:r>
              <a:rPr lang="fa-IR" dirty="0" smtClean="0"/>
              <a:t>را بنویسید.</a:t>
            </a:r>
            <a:r>
              <a:rPr lang="en-US" dirty="0" smtClean="0"/>
              <a:t/>
            </a:r>
            <a:br>
              <a:rPr lang="en-US" dirty="0" smtClean="0"/>
            </a:br>
            <a:r>
              <a:rPr lang="fa-IR" dirty="0" smtClean="0"/>
              <a:t/>
            </a:r>
            <a:br>
              <a:rPr lang="fa-IR" dirty="0" smtClean="0"/>
            </a:br>
            <a:endParaRPr lang="en-US" dirty="0"/>
          </a:p>
        </p:txBody>
      </p:sp>
      <p:sp>
        <p:nvSpPr>
          <p:cNvPr id="3" name="Content Placeholder 2"/>
          <p:cNvSpPr>
            <a:spLocks noGrp="1"/>
          </p:cNvSpPr>
          <p:nvPr>
            <p:ph idx="1"/>
          </p:nvPr>
        </p:nvSpPr>
        <p:spPr>
          <a:xfrm>
            <a:off x="457200" y="1828800"/>
            <a:ext cx="8229600" cy="4754562"/>
          </a:xfrm>
          <a:solidFill>
            <a:schemeClr val="accent3">
              <a:lumMod val="40000"/>
              <a:lumOff val="60000"/>
            </a:schemeClr>
          </a:solidFill>
        </p:spPr>
        <p:txBody>
          <a:bodyPr>
            <a:normAutofit lnSpcReduction="10000"/>
          </a:bodyPr>
          <a:lstStyle/>
          <a:p>
            <a:pPr algn="l"/>
            <a:r>
              <a:rPr lang="fa-IR" dirty="0"/>
              <a:t>درشرح حال و معاینه بیماربه چه علایم و نشانه </a:t>
            </a:r>
            <a:r>
              <a:rPr lang="fa-IR" dirty="0" smtClean="0"/>
              <a:t>هایی </a:t>
            </a:r>
            <a:r>
              <a:rPr lang="fa-IR" dirty="0"/>
              <a:t>توجه </a:t>
            </a:r>
            <a:r>
              <a:rPr lang="fa-IR" dirty="0" smtClean="0"/>
              <a:t>می </a:t>
            </a:r>
            <a:r>
              <a:rPr lang="fa-IR" dirty="0"/>
              <a:t>کنید</a:t>
            </a:r>
            <a:r>
              <a:rPr lang="fa-IR" dirty="0" smtClean="0"/>
              <a:t>؟(5 مورد)</a:t>
            </a:r>
            <a:endParaRPr lang="en-US" dirty="0"/>
          </a:p>
          <a:p>
            <a:pPr algn="r" rtl="1"/>
            <a:endParaRPr lang="en-US" dirty="0"/>
          </a:p>
          <a:p>
            <a:pPr algn="r" rtl="1"/>
            <a:r>
              <a:rPr lang="fa-IR" dirty="0"/>
              <a:t>چه بررسی های ازمایشگاهی و پاراکلینیکی طبق اولویت در خواست می کنید</a:t>
            </a:r>
            <a:r>
              <a:rPr lang="en-US" dirty="0"/>
              <a:t>.</a:t>
            </a:r>
            <a:r>
              <a:rPr lang="fa-IR" dirty="0"/>
              <a:t>؟ (5مورد)</a:t>
            </a:r>
          </a:p>
          <a:p>
            <a:pPr algn="r" rtl="1"/>
            <a:endParaRPr lang="fa-IR" dirty="0"/>
          </a:p>
          <a:p>
            <a:pPr algn="r" rtl="1"/>
            <a:endParaRPr lang="fa-IR" dirty="0"/>
          </a:p>
          <a:p>
            <a:pPr algn="r" rtl="1"/>
            <a:r>
              <a:rPr lang="fa-IR" dirty="0"/>
              <a:t>درصورت تایید تشخیص بیماری ،چه اقدامات درمانی انجام می دهید؟ (4 مورد)</a:t>
            </a:r>
          </a:p>
          <a:p>
            <a:pPr algn="r" rtl="1"/>
            <a:endParaRPr lang="fa-IR" dirty="0"/>
          </a:p>
          <a:p>
            <a:pPr algn="r" rtl="1"/>
            <a:endParaRPr lang="fa-IR" dirty="0"/>
          </a:p>
          <a:p>
            <a:pPr algn="r" rtl="1"/>
            <a:endParaRPr lang="fa-IR" dirty="0"/>
          </a:p>
          <a:p>
            <a:pPr algn="r" rtl="1"/>
            <a:endParaRPr lang="fa-IR" dirty="0"/>
          </a:p>
          <a:p>
            <a:pPr algn="r" rtl="1"/>
            <a:endParaRPr lang="fa-IR" dirty="0"/>
          </a:p>
          <a:p>
            <a:pPr algn="r" rtl="1"/>
            <a:endParaRPr lang="fa-IR" dirty="0"/>
          </a:p>
          <a:p>
            <a:pPr algn="r" rtl="1"/>
            <a:endParaRPr lang="en-US" dirty="0"/>
          </a:p>
        </p:txBody>
      </p:sp>
    </p:spTree>
    <p:extLst>
      <p:ext uri="{BB962C8B-B14F-4D97-AF65-F5344CB8AC3E}">
        <p14:creationId xmlns:p14="http://schemas.microsoft.com/office/powerpoint/2010/main" val="812289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a:blipFill>
            <a:blip r:embed="rId2"/>
            <a:tile tx="0" ty="0" sx="100000" sy="100000" flip="none" algn="tl"/>
          </a:blipFill>
        </p:spPr>
        <p:txBody>
          <a:bodyPr/>
          <a:lstStyle/>
          <a:p>
            <a:r>
              <a:rPr lang="en-US" dirty="0"/>
              <a:t>SENARIO </a:t>
            </a:r>
          </a:p>
        </p:txBody>
      </p:sp>
      <p:sp>
        <p:nvSpPr>
          <p:cNvPr id="3" name="Content Placeholder 2"/>
          <p:cNvSpPr>
            <a:spLocks noGrp="1"/>
          </p:cNvSpPr>
          <p:nvPr>
            <p:ph idx="1"/>
          </p:nvPr>
        </p:nvSpPr>
        <p:spPr>
          <a:xfrm>
            <a:off x="0" y="914400"/>
            <a:ext cx="9144000" cy="5943600"/>
          </a:xfrm>
          <a:solidFill>
            <a:schemeClr val="accent1">
              <a:lumMod val="20000"/>
              <a:lumOff val="80000"/>
            </a:schemeClr>
          </a:solidFill>
        </p:spPr>
        <p:txBody>
          <a:bodyPr>
            <a:normAutofit fontScale="92500"/>
          </a:bodyPr>
          <a:lstStyle/>
          <a:p>
            <a:pPr algn="r" rtl="1"/>
            <a:r>
              <a:rPr lang="fa-IR" dirty="0"/>
              <a:t>با استفاده از علایم و نشانه های زیردو سناریو ی بالینی مرتبط بنویسید به نحوی که از تمامی کلمات استفاده </a:t>
            </a:r>
            <a:r>
              <a:rPr lang="fa-IR" dirty="0" smtClean="0"/>
              <a:t>کنید.تشخیص را ذکر کنید.</a:t>
            </a:r>
            <a:endParaRPr lang="fa-IR" dirty="0"/>
          </a:p>
          <a:p>
            <a:pPr algn="l"/>
            <a:r>
              <a:rPr lang="en-US" dirty="0"/>
              <a:t>JVP </a:t>
            </a:r>
            <a:r>
              <a:rPr lang="en-US" dirty="0" err="1"/>
              <a:t>distent</a:t>
            </a:r>
            <a:endParaRPr lang="en-US" dirty="0"/>
          </a:p>
          <a:p>
            <a:pPr algn="l"/>
            <a:r>
              <a:rPr lang="en-US" dirty="0" err="1"/>
              <a:t>CXR:Bilateral</a:t>
            </a:r>
            <a:r>
              <a:rPr lang="en-US" dirty="0"/>
              <a:t> consolidation &amp;RT Pleural effusion</a:t>
            </a:r>
          </a:p>
          <a:p>
            <a:pPr algn="l"/>
            <a:r>
              <a:rPr lang="en-US" dirty="0"/>
              <a:t>Ankle pitting edema</a:t>
            </a:r>
          </a:p>
          <a:p>
            <a:pPr algn="l"/>
            <a:r>
              <a:rPr lang="fa-IR" dirty="0"/>
              <a:t> </a:t>
            </a:r>
            <a:r>
              <a:rPr lang="en-US" dirty="0"/>
              <a:t>Hemoptysis</a:t>
            </a:r>
          </a:p>
          <a:p>
            <a:pPr algn="l"/>
            <a:r>
              <a:rPr lang="en-US" dirty="0"/>
              <a:t>3/6 systolic murmur</a:t>
            </a:r>
            <a:endParaRPr lang="fa-IR" dirty="0"/>
          </a:p>
          <a:p>
            <a:pPr algn="l"/>
            <a:r>
              <a:rPr lang="en-US" dirty="0"/>
              <a:t>  Spo2:75% &amp; SBP:80/50</a:t>
            </a:r>
          </a:p>
          <a:p>
            <a:pPr algn="l"/>
            <a:r>
              <a:rPr lang="en-US" dirty="0"/>
              <a:t>Impaired mental status</a:t>
            </a:r>
          </a:p>
          <a:p>
            <a:pPr algn="l"/>
            <a:r>
              <a:rPr lang="en-US" dirty="0"/>
              <a:t>Iv drug user</a:t>
            </a:r>
            <a:endParaRPr lang="fa-IR" dirty="0"/>
          </a:p>
          <a:p>
            <a:pPr algn="l"/>
            <a:r>
              <a:rPr lang="en-US" dirty="0"/>
              <a:t>Hepatic Enzyme elevation</a:t>
            </a:r>
          </a:p>
        </p:txBody>
      </p:sp>
    </p:spTree>
    <p:extLst>
      <p:ext uri="{BB962C8B-B14F-4D97-AF65-F5344CB8AC3E}">
        <p14:creationId xmlns:p14="http://schemas.microsoft.com/office/powerpoint/2010/main" val="22744147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CF9DBC-7C35-C548-F4A2-D80A2DADEA42}"/>
              </a:ext>
            </a:extLst>
          </p:cNvPr>
          <p:cNvSpPr>
            <a:spLocks noGrp="1"/>
          </p:cNvSpPr>
          <p:nvPr>
            <p:ph type="title"/>
          </p:nvPr>
        </p:nvSpPr>
        <p:spPr>
          <a:blipFill>
            <a:blip r:embed="rId2"/>
            <a:tile tx="0" ty="0" sx="100000" sy="100000" flip="none" algn="tl"/>
          </a:blipFill>
        </p:spPr>
        <p:txBody>
          <a:bodyPr>
            <a:normAutofit/>
          </a:bodyPr>
          <a:lstStyle/>
          <a:p>
            <a:r>
              <a:rPr lang="en-US" sz="6000" dirty="0" smtClean="0"/>
              <a:t>KEY FEATURE</a:t>
            </a:r>
            <a:endParaRPr lang="en-US" sz="6000" dirty="0"/>
          </a:p>
        </p:txBody>
      </p:sp>
      <p:pic>
        <p:nvPicPr>
          <p:cNvPr id="5" name="Content Placeholder 4">
            <a:extLst>
              <a:ext uri="{FF2B5EF4-FFF2-40B4-BE49-F238E27FC236}">
                <a16:creationId xmlns:a16="http://schemas.microsoft.com/office/drawing/2014/main" xmlns="" id="{C2F0391D-A43F-2D1D-9C58-BFB1141BEC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09800" y="1420987"/>
            <a:ext cx="3581400" cy="4754563"/>
          </a:xfrm>
          <a:prstGeom prst="rect">
            <a:avLst/>
          </a:prstGeom>
        </p:spPr>
      </p:pic>
    </p:spTree>
    <p:extLst>
      <p:ext uri="{BB962C8B-B14F-4D97-AF65-F5344CB8AC3E}">
        <p14:creationId xmlns:p14="http://schemas.microsoft.com/office/powerpoint/2010/main" val="12845927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438400"/>
          </a:xfrm>
          <a:solidFill>
            <a:schemeClr val="accent3">
              <a:lumMod val="20000"/>
              <a:lumOff val="80000"/>
            </a:schemeClr>
          </a:solidFill>
        </p:spPr>
        <p:txBody>
          <a:bodyPr>
            <a:noAutofit/>
          </a:bodyPr>
          <a:lstStyle/>
          <a:p>
            <a:pPr rtl="1"/>
            <a:r>
              <a:rPr lang="fa-IR" sz="2400" dirty="0"/>
              <a:t>خانم 45 ساله با سابقه بیماری لوپوس </a:t>
            </a:r>
            <a:r>
              <a:rPr lang="en-US" sz="2400" dirty="0"/>
              <a:t> </a:t>
            </a:r>
            <a:r>
              <a:rPr lang="fa-IR" sz="2400" dirty="0"/>
              <a:t>و دو نوبت سقط که درمان مناسب دریافت نمی کرده است به دلیل تب و اختلال سطح هوشیاری از سه روز قبل بستری شده است.در ازمایشات بدو بستری بیمار </a:t>
            </a:r>
            <a:r>
              <a:rPr lang="en-US" sz="2400" dirty="0" smtClean="0"/>
              <a:t>PTT:50  Hb:8 </a:t>
            </a:r>
            <a:r>
              <a:rPr lang="fa-IR" sz="2400" dirty="0" smtClean="0"/>
              <a:t>و  </a:t>
            </a:r>
            <a:r>
              <a:rPr lang="en-US" sz="2400" dirty="0" smtClean="0"/>
              <a:t>plt:70.000  </a:t>
            </a:r>
            <a:r>
              <a:rPr lang="en-US" sz="2400" dirty="0"/>
              <a:t>Cr:1.8</a:t>
            </a:r>
            <a:r>
              <a:rPr lang="fa-IR" sz="2400" dirty="0"/>
              <a:t> </a:t>
            </a:r>
            <a:r>
              <a:rPr lang="fa-IR" sz="2400" dirty="0" smtClean="0"/>
              <a:t>دارد.در </a:t>
            </a:r>
            <a:r>
              <a:rPr lang="en-US" sz="2400" dirty="0" err="1" smtClean="0"/>
              <a:t>pbs</a:t>
            </a:r>
            <a:r>
              <a:rPr lang="en-US" sz="2400" dirty="0" smtClean="0"/>
              <a:t> </a:t>
            </a:r>
            <a:r>
              <a:rPr lang="fa-IR" sz="2400" dirty="0" smtClean="0"/>
              <a:t>بیمار 10درصر شیستوسیت رویت شد.</a:t>
            </a:r>
            <a:r>
              <a:rPr lang="fa-IR" sz="2400" dirty="0"/>
              <a:t/>
            </a:r>
            <a:br>
              <a:rPr lang="fa-IR" sz="2400" dirty="0"/>
            </a:br>
            <a:r>
              <a:rPr lang="fa-IR" sz="2400" dirty="0"/>
              <a:t>در روز دوم بستری</a:t>
            </a:r>
            <a:r>
              <a:rPr lang="en-US" sz="2400" dirty="0"/>
              <a:t>  </a:t>
            </a:r>
            <a:r>
              <a:rPr lang="fa-IR" sz="2400" dirty="0"/>
              <a:t>بیمار دچار هموپتزی و افت </a:t>
            </a:r>
            <a:r>
              <a:rPr lang="en-US" sz="2400" dirty="0"/>
              <a:t>spo2 </a:t>
            </a:r>
            <a:r>
              <a:rPr lang="fa-IR" sz="2400" dirty="0"/>
              <a:t>می شود  .کدامیک از اقدامات زیررا در اولویت قرار می دهید.(5 مورد) </a:t>
            </a:r>
            <a:endParaRPr lang="en-US" sz="2400" dirty="0"/>
          </a:p>
        </p:txBody>
      </p:sp>
      <p:sp>
        <p:nvSpPr>
          <p:cNvPr id="3" name="Content Placeholder 2"/>
          <p:cNvSpPr>
            <a:spLocks noGrp="1"/>
          </p:cNvSpPr>
          <p:nvPr>
            <p:ph idx="1"/>
          </p:nvPr>
        </p:nvSpPr>
        <p:spPr>
          <a:xfrm>
            <a:off x="0" y="2438400"/>
            <a:ext cx="9144000" cy="4343400"/>
          </a:xfrm>
          <a:solidFill>
            <a:schemeClr val="accent5">
              <a:lumMod val="20000"/>
              <a:lumOff val="80000"/>
            </a:schemeClr>
          </a:solidFill>
        </p:spPr>
        <p:txBody>
          <a:bodyPr>
            <a:normAutofit fontScale="85000" lnSpcReduction="20000"/>
          </a:bodyPr>
          <a:lstStyle/>
          <a:p>
            <a:pPr marL="0" indent="0">
              <a:buNone/>
            </a:pPr>
            <a:r>
              <a:rPr lang="en-US" dirty="0" smtClean="0"/>
              <a:t>1-echocardiography                </a:t>
            </a:r>
            <a:r>
              <a:rPr lang="en-US" dirty="0" smtClean="0"/>
              <a:t>10-LDH </a:t>
            </a:r>
            <a:r>
              <a:rPr lang="en-US" dirty="0" smtClean="0"/>
              <a:t>,</a:t>
            </a:r>
            <a:r>
              <a:rPr lang="en-US" dirty="0" err="1" smtClean="0"/>
              <a:t>retic,coombs</a:t>
            </a:r>
            <a:r>
              <a:rPr lang="en-US" dirty="0" smtClean="0"/>
              <a:t>        </a:t>
            </a:r>
          </a:p>
          <a:p>
            <a:pPr marL="0" indent="0">
              <a:buNone/>
            </a:pPr>
            <a:r>
              <a:rPr lang="en-US" dirty="0" smtClean="0"/>
              <a:t>2-APS PROFIL                            11-wide </a:t>
            </a:r>
            <a:r>
              <a:rPr lang="en-US" dirty="0" err="1" smtClean="0"/>
              <a:t>s.Antibiotic</a:t>
            </a:r>
            <a:r>
              <a:rPr lang="en-US" dirty="0" smtClean="0"/>
              <a:t> </a:t>
            </a:r>
          </a:p>
          <a:p>
            <a:pPr marL="0" indent="0">
              <a:buNone/>
            </a:pPr>
            <a:r>
              <a:rPr lang="en-US" dirty="0" smtClean="0"/>
              <a:t>3-D- DIMER                               12-BRAIN CT </a:t>
            </a:r>
          </a:p>
          <a:p>
            <a:pPr marL="0" indent="0">
              <a:buNone/>
            </a:pPr>
            <a:r>
              <a:rPr lang="en-US" dirty="0" smtClean="0"/>
              <a:t>4-Steroid pulse                         13-Bronchoscopy</a:t>
            </a:r>
          </a:p>
          <a:p>
            <a:pPr marL="0" indent="0">
              <a:buNone/>
            </a:pPr>
            <a:r>
              <a:rPr lang="en-US" dirty="0" smtClean="0"/>
              <a:t>5- lung </a:t>
            </a:r>
            <a:r>
              <a:rPr lang="en-US" dirty="0" err="1" smtClean="0"/>
              <a:t>ct</a:t>
            </a:r>
            <a:r>
              <a:rPr lang="en-US" dirty="0" smtClean="0"/>
              <a:t> </a:t>
            </a:r>
            <a:r>
              <a:rPr lang="en-US" dirty="0" err="1" smtClean="0"/>
              <a:t>angio</a:t>
            </a:r>
            <a:r>
              <a:rPr lang="en-US" dirty="0" smtClean="0"/>
              <a:t>                         14-ABD.SONOGRAPHY</a:t>
            </a:r>
          </a:p>
          <a:p>
            <a:pPr marL="0" indent="0">
              <a:buNone/>
            </a:pPr>
            <a:r>
              <a:rPr lang="en-US" dirty="0" smtClean="0"/>
              <a:t>6-lung HRCT                               15-Plasmapheresis                             </a:t>
            </a:r>
            <a:endParaRPr lang="fa-IR" dirty="0" smtClean="0"/>
          </a:p>
          <a:p>
            <a:pPr marL="0" indent="0">
              <a:buNone/>
            </a:pPr>
            <a:r>
              <a:rPr lang="en-US" dirty="0" smtClean="0"/>
              <a:t>7- Heparin infusion                   16-P.C Transfusion                </a:t>
            </a:r>
          </a:p>
          <a:p>
            <a:pPr marL="0" indent="0">
              <a:buNone/>
            </a:pPr>
            <a:r>
              <a:rPr lang="en-US" dirty="0" smtClean="0"/>
              <a:t>8-cyclophosphamide                17-plt Transfusion</a:t>
            </a:r>
          </a:p>
          <a:p>
            <a:pPr marL="0" indent="0">
              <a:buNone/>
            </a:pPr>
            <a:r>
              <a:rPr lang="en-US" dirty="0">
                <a:solidFill>
                  <a:prstClr val="black"/>
                </a:solidFill>
              </a:rPr>
              <a:t>9-PBS ,</a:t>
            </a:r>
            <a:r>
              <a:rPr lang="en-US" dirty="0" err="1" smtClean="0">
                <a:solidFill>
                  <a:prstClr val="black"/>
                </a:solidFill>
              </a:rPr>
              <a:t>retic,coombs</a:t>
            </a:r>
            <a:r>
              <a:rPr lang="en-US" dirty="0" smtClean="0">
                <a:solidFill>
                  <a:prstClr val="black"/>
                </a:solidFill>
              </a:rPr>
              <a:t>                  </a:t>
            </a:r>
            <a:r>
              <a:rPr lang="en-US" dirty="0" smtClean="0">
                <a:solidFill>
                  <a:prstClr val="black"/>
                </a:solidFill>
              </a:rPr>
              <a:t>18-L.P</a:t>
            </a:r>
          </a:p>
          <a:p>
            <a:pPr marL="0" indent="0">
              <a:buNone/>
            </a:pPr>
            <a:r>
              <a:rPr lang="en-US" dirty="0">
                <a:solidFill>
                  <a:prstClr val="black"/>
                </a:solidFill>
              </a:rPr>
              <a:t> </a:t>
            </a:r>
            <a:r>
              <a:rPr lang="en-US" dirty="0" smtClean="0">
                <a:solidFill>
                  <a:prstClr val="black"/>
                </a:solidFill>
              </a:rPr>
              <a:t>                                                    19-Check factor4 </a:t>
            </a:r>
            <a:r>
              <a:rPr lang="en-US" dirty="0" err="1" smtClean="0">
                <a:solidFill>
                  <a:prstClr val="black"/>
                </a:solidFill>
              </a:rPr>
              <a:t>plt</a:t>
            </a: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2830356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8DACA1-5644-B091-14EC-5FD80BD1D26C}"/>
              </a:ext>
            </a:extLst>
          </p:cNvPr>
          <p:cNvSpPr>
            <a:spLocks noGrp="1"/>
          </p:cNvSpPr>
          <p:nvPr>
            <p:ph type="title"/>
          </p:nvPr>
        </p:nvSpPr>
        <p:spPr>
          <a:blipFill>
            <a:blip r:embed="rId2"/>
            <a:tile tx="0" ty="0" sx="100000" sy="100000" flip="none" algn="tl"/>
          </a:blipFill>
        </p:spPr>
        <p:txBody>
          <a:bodyPr/>
          <a:lstStyle/>
          <a:p>
            <a:r>
              <a:rPr lang="en-US" dirty="0" smtClean="0"/>
              <a:t>Clinical Reasoning Problem</a:t>
            </a:r>
            <a:endParaRPr lang="en-US" dirty="0"/>
          </a:p>
        </p:txBody>
      </p:sp>
      <p:pic>
        <p:nvPicPr>
          <p:cNvPr id="5" name="Content Placeholder 4">
            <a:extLst>
              <a:ext uri="{FF2B5EF4-FFF2-40B4-BE49-F238E27FC236}">
                <a16:creationId xmlns:a16="http://schemas.microsoft.com/office/drawing/2014/main" xmlns="" id="{CB1ADC1C-E49C-02A0-65F5-F318902EB0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71600" y="1752600"/>
            <a:ext cx="6400800" cy="4724399"/>
          </a:xfrm>
          <a:prstGeom prst="rect">
            <a:avLst/>
          </a:prstGeom>
        </p:spPr>
      </p:pic>
    </p:spTree>
    <p:extLst>
      <p:ext uri="{BB962C8B-B14F-4D97-AF65-F5344CB8AC3E}">
        <p14:creationId xmlns:p14="http://schemas.microsoft.com/office/powerpoint/2010/main" val="6143981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9296400" cy="6858000"/>
          </a:xfrm>
          <a:solidFill>
            <a:schemeClr val="accent1">
              <a:lumMod val="20000"/>
              <a:lumOff val="80000"/>
            </a:schemeClr>
          </a:solidFill>
        </p:spPr>
        <p:txBody>
          <a:bodyPr>
            <a:normAutofit/>
          </a:bodyPr>
          <a:lstStyle/>
          <a:p>
            <a:pPr algn="l" rtl="1"/>
            <a:r>
              <a:rPr lang="fa-IR" sz="2400" dirty="0" smtClean="0">
                <a:solidFill>
                  <a:prstClr val="black"/>
                </a:solidFill>
              </a:rPr>
              <a:t/>
            </a:r>
            <a:br>
              <a:rPr lang="fa-IR" sz="2400" dirty="0" smtClean="0">
                <a:solidFill>
                  <a:prstClr val="black"/>
                </a:solidFill>
              </a:rPr>
            </a:br>
            <a:r>
              <a:rPr lang="fa-IR" sz="2400" dirty="0" smtClean="0">
                <a:solidFill>
                  <a:prstClr val="black"/>
                </a:solidFill>
              </a:rPr>
              <a:t>بیمارخانم </a:t>
            </a:r>
            <a:r>
              <a:rPr lang="fa-IR" sz="2400" dirty="0">
                <a:solidFill>
                  <a:prstClr val="black"/>
                </a:solidFill>
              </a:rPr>
              <a:t>35 ساله در هفته </a:t>
            </a:r>
            <a:r>
              <a:rPr lang="fa-IR" sz="2400" dirty="0" smtClean="0">
                <a:solidFill>
                  <a:prstClr val="black"/>
                </a:solidFill>
              </a:rPr>
              <a:t>35 </a:t>
            </a:r>
            <a:r>
              <a:rPr lang="fa-IR" sz="2400" dirty="0">
                <a:solidFill>
                  <a:prstClr val="black"/>
                </a:solidFill>
              </a:rPr>
              <a:t>بارداری با شکایت تنگی نفس ودرد قفسه </a:t>
            </a:r>
            <a:r>
              <a:rPr lang="fa-IR" sz="2400" dirty="0" smtClean="0">
                <a:solidFill>
                  <a:prstClr val="black"/>
                </a:solidFill>
              </a:rPr>
              <a:t>سینه رترو استرنال با انتشار به پشت </a:t>
            </a:r>
            <a:r>
              <a:rPr lang="fa-IR" sz="2400" dirty="0">
                <a:solidFill>
                  <a:prstClr val="black"/>
                </a:solidFill>
              </a:rPr>
              <a:t>ازروز قبل مراجعه کرده است.بیمار زمان شروع درد سینه را به خاطر ندارد اما دیسپنه بیمار پیشرونده بوده در حال حاضر اورتوپنه دارد و از ضعف شدید و تعریق شاکی است.</a:t>
            </a:r>
            <a:r>
              <a:rPr lang="en-US" sz="2400" dirty="0">
                <a:solidFill>
                  <a:prstClr val="black"/>
                </a:solidFill>
              </a:rPr>
              <a:t>BP:90/60  </a:t>
            </a:r>
            <a:r>
              <a:rPr lang="en-US" sz="2400" dirty="0" smtClean="0">
                <a:solidFill>
                  <a:prstClr val="black"/>
                </a:solidFill>
              </a:rPr>
              <a:t>SPO2:85.</a:t>
            </a:r>
            <a:r>
              <a:rPr lang="fa-IR" sz="2400" dirty="0" smtClean="0">
                <a:solidFill>
                  <a:prstClr val="black"/>
                </a:solidFill>
              </a:rPr>
              <a:t> </a:t>
            </a:r>
            <a:r>
              <a:rPr lang="fa-IR" sz="2400" dirty="0">
                <a:solidFill>
                  <a:prstClr val="black"/>
                </a:solidFill>
              </a:rPr>
              <a:t>.در معاینه ادم اندام </a:t>
            </a:r>
            <a:r>
              <a:rPr lang="fa-IR" sz="2400" dirty="0" smtClean="0">
                <a:solidFill>
                  <a:prstClr val="black"/>
                </a:solidFill>
              </a:rPr>
              <a:t>تحتانی دوطرفه و اختلاف سایز 2 سانتیمتر دارد. کاهش </a:t>
            </a:r>
            <a:r>
              <a:rPr lang="fa-IR" sz="2400" dirty="0">
                <a:solidFill>
                  <a:prstClr val="black"/>
                </a:solidFill>
              </a:rPr>
              <a:t>صدای ریه </a:t>
            </a:r>
            <a:r>
              <a:rPr lang="fa-IR" sz="2400" dirty="0" smtClean="0">
                <a:solidFill>
                  <a:prstClr val="black"/>
                </a:solidFill>
              </a:rPr>
              <a:t>چپ  دارد.سمع قلب </a:t>
            </a:r>
            <a:r>
              <a:rPr lang="en-US" sz="2400" dirty="0" smtClean="0">
                <a:solidFill>
                  <a:prstClr val="black"/>
                </a:solidFill>
              </a:rPr>
              <a:t>S2 </a:t>
            </a:r>
            <a:r>
              <a:rPr lang="fa-IR" sz="2400" dirty="0" smtClean="0">
                <a:solidFill>
                  <a:prstClr val="black"/>
                </a:solidFill>
              </a:rPr>
              <a:t> تشدید یافته است.در ازمایشات </a:t>
            </a:r>
            <a:r>
              <a:rPr lang="en-US" sz="2400" dirty="0" smtClean="0">
                <a:solidFill>
                  <a:prstClr val="black"/>
                </a:solidFill>
              </a:rPr>
              <a:t>LFT </a:t>
            </a:r>
            <a:r>
              <a:rPr lang="fa-IR" sz="2400" dirty="0" smtClean="0">
                <a:solidFill>
                  <a:prstClr val="black"/>
                </a:solidFill>
              </a:rPr>
              <a:t>مختل دارد.</a:t>
            </a:r>
            <a:r>
              <a:rPr lang="fa-IR" sz="2400" dirty="0">
                <a:solidFill>
                  <a:prstClr val="black"/>
                </a:solidFill>
              </a:rPr>
              <a:t> سابقه دیابت و </a:t>
            </a:r>
            <a:r>
              <a:rPr lang="en-US" sz="2400" dirty="0">
                <a:solidFill>
                  <a:prstClr val="black"/>
                </a:solidFill>
              </a:rPr>
              <a:t>HTN </a:t>
            </a:r>
            <a:r>
              <a:rPr lang="fa-IR" sz="2400" dirty="0">
                <a:solidFill>
                  <a:prstClr val="black"/>
                </a:solidFill>
              </a:rPr>
              <a:t> قبل از بارداری و سابقه دو نوبت </a:t>
            </a:r>
            <a:r>
              <a:rPr lang="fa-IR" sz="2400" dirty="0" smtClean="0">
                <a:solidFill>
                  <a:prstClr val="black"/>
                </a:solidFill>
              </a:rPr>
              <a:t>سقط</a:t>
            </a:r>
            <a:r>
              <a:rPr lang="fa-IR" sz="2400" dirty="0">
                <a:solidFill>
                  <a:prstClr val="black"/>
                </a:solidFill>
              </a:rPr>
              <a:t> </a:t>
            </a:r>
            <a:r>
              <a:rPr lang="fa-IR" sz="2400" dirty="0" smtClean="0">
                <a:solidFill>
                  <a:prstClr val="black"/>
                </a:solidFill>
              </a:rPr>
              <a:t> و پره اکلامسی در گذشته.</a:t>
            </a:r>
            <a:br>
              <a:rPr lang="fa-IR" sz="2400" dirty="0" smtClean="0">
                <a:solidFill>
                  <a:prstClr val="black"/>
                </a:solidFill>
              </a:rPr>
            </a:br>
            <a:r>
              <a:rPr lang="fa-IR" sz="2400" dirty="0" smtClean="0">
                <a:solidFill>
                  <a:prstClr val="black"/>
                </a:solidFill>
              </a:rPr>
              <a:t>دارد. کدامیک از تشخیص </a:t>
            </a:r>
            <a:r>
              <a:rPr lang="fa-IR" sz="2400" dirty="0">
                <a:solidFill>
                  <a:prstClr val="black"/>
                </a:solidFill>
              </a:rPr>
              <a:t>های زیر بیشتر برای بیمار محتمل </a:t>
            </a:r>
            <a:r>
              <a:rPr lang="fa-IR" sz="2400" dirty="0" smtClean="0">
                <a:solidFill>
                  <a:prstClr val="black"/>
                </a:solidFill>
              </a:rPr>
              <a:t>است؟(تنها یک تشخیص)</a:t>
            </a:r>
            <a:br>
              <a:rPr lang="fa-IR" sz="2400" dirty="0" smtClean="0">
                <a:solidFill>
                  <a:prstClr val="black"/>
                </a:solidFill>
              </a:rPr>
            </a:br>
            <a:r>
              <a:rPr lang="fa-IR" sz="2400" dirty="0">
                <a:solidFill>
                  <a:prstClr val="black"/>
                </a:solidFill>
              </a:rPr>
              <a:t/>
            </a:r>
            <a:br>
              <a:rPr lang="fa-IR" sz="2400" dirty="0">
                <a:solidFill>
                  <a:prstClr val="black"/>
                </a:solidFill>
              </a:rPr>
            </a:br>
            <a:r>
              <a:rPr lang="en-US" sz="2400" dirty="0" smtClean="0">
                <a:solidFill>
                  <a:prstClr val="black"/>
                </a:solidFill>
              </a:rPr>
              <a:t>1-Peripartum cardiomyopathy</a:t>
            </a:r>
            <a:br>
              <a:rPr lang="en-US" sz="2400" dirty="0" smtClean="0">
                <a:solidFill>
                  <a:prstClr val="black"/>
                </a:solidFill>
              </a:rPr>
            </a:br>
            <a:r>
              <a:rPr lang="en-US" sz="2400" dirty="0" smtClean="0">
                <a:solidFill>
                  <a:prstClr val="black"/>
                </a:solidFill>
              </a:rPr>
              <a:t>2- myocardial infarction</a:t>
            </a:r>
            <a:br>
              <a:rPr lang="en-US" sz="2400" dirty="0" smtClean="0">
                <a:solidFill>
                  <a:prstClr val="black"/>
                </a:solidFill>
              </a:rPr>
            </a:br>
            <a:r>
              <a:rPr lang="en-US" sz="2400" dirty="0" smtClean="0">
                <a:solidFill>
                  <a:prstClr val="black"/>
                </a:solidFill>
              </a:rPr>
              <a:t>3-pericarditis</a:t>
            </a:r>
            <a:br>
              <a:rPr lang="en-US" sz="2400" dirty="0" smtClean="0">
                <a:solidFill>
                  <a:prstClr val="black"/>
                </a:solidFill>
              </a:rPr>
            </a:br>
            <a:r>
              <a:rPr lang="en-US" sz="2400" dirty="0" smtClean="0">
                <a:solidFill>
                  <a:prstClr val="black"/>
                </a:solidFill>
              </a:rPr>
              <a:t>4-pulmonary emboli</a:t>
            </a:r>
            <a:br>
              <a:rPr lang="en-US" sz="2400" dirty="0" smtClean="0">
                <a:solidFill>
                  <a:prstClr val="black"/>
                </a:solidFill>
              </a:rPr>
            </a:br>
            <a:r>
              <a:rPr lang="en-US" sz="2400" dirty="0" smtClean="0">
                <a:solidFill>
                  <a:prstClr val="black"/>
                </a:solidFill>
              </a:rPr>
              <a:t>5-preeclampsy</a:t>
            </a:r>
            <a:br>
              <a:rPr lang="en-US" sz="2400" dirty="0" smtClean="0">
                <a:solidFill>
                  <a:prstClr val="black"/>
                </a:solidFill>
              </a:rPr>
            </a:br>
            <a:r>
              <a:rPr lang="en-US" sz="2400" dirty="0" smtClean="0">
                <a:solidFill>
                  <a:prstClr val="black"/>
                </a:solidFill>
              </a:rPr>
              <a:t>6-ARDS</a:t>
            </a:r>
            <a:endParaRPr lang="en-US" dirty="0"/>
          </a:p>
        </p:txBody>
      </p:sp>
    </p:spTree>
    <p:extLst>
      <p:ext uri="{BB962C8B-B14F-4D97-AF65-F5344CB8AC3E}">
        <p14:creationId xmlns:p14="http://schemas.microsoft.com/office/powerpoint/2010/main" val="23137366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371600"/>
          </a:xfrm>
          <a:solidFill>
            <a:schemeClr val="accent4">
              <a:lumMod val="40000"/>
              <a:lumOff val="60000"/>
            </a:schemeClr>
          </a:solidFill>
        </p:spPr>
        <p:txBody>
          <a:bodyPr>
            <a:normAutofit/>
          </a:bodyPr>
          <a:lstStyle/>
          <a:p>
            <a:pPr rtl="1"/>
            <a:r>
              <a:rPr lang="fa-IR" sz="2800" dirty="0"/>
              <a:t>کدامیک از یافته های زیر به نفع و کدامیک به </a:t>
            </a:r>
            <a:r>
              <a:rPr lang="fa-IR" sz="2800" dirty="0" smtClean="0"/>
              <a:t>ضرر </a:t>
            </a:r>
            <a:r>
              <a:rPr lang="fa-IR" sz="2800" dirty="0"/>
              <a:t>تشخیص است</a:t>
            </a:r>
            <a:r>
              <a:rPr lang="fa-IR" sz="2800" dirty="0" smtClean="0"/>
              <a:t>؟(6 مورد را انتخاب کنید و علامت </a:t>
            </a:r>
            <a:r>
              <a:rPr lang="en-US" sz="2800" dirty="0" smtClean="0"/>
              <a:t>+ </a:t>
            </a:r>
            <a:r>
              <a:rPr lang="fa-IR" sz="2800" dirty="0" smtClean="0"/>
              <a:t> یا – قرار دهید.)</a:t>
            </a:r>
            <a:endParaRPr lang="en-US" sz="2800" dirty="0"/>
          </a:p>
        </p:txBody>
      </p:sp>
      <p:sp>
        <p:nvSpPr>
          <p:cNvPr id="4" name="Content Placeholder 3"/>
          <p:cNvSpPr>
            <a:spLocks noGrp="1"/>
          </p:cNvSpPr>
          <p:nvPr>
            <p:ph idx="1"/>
          </p:nvPr>
        </p:nvSpPr>
        <p:spPr>
          <a:xfrm>
            <a:off x="0" y="1371600"/>
            <a:ext cx="9067800" cy="5257800"/>
          </a:xfrm>
          <a:solidFill>
            <a:schemeClr val="accent1">
              <a:lumMod val="60000"/>
              <a:lumOff val="40000"/>
            </a:schemeClr>
          </a:solidFill>
        </p:spPr>
        <p:txBody>
          <a:bodyPr>
            <a:normAutofit fontScale="77500" lnSpcReduction="20000"/>
          </a:bodyPr>
          <a:lstStyle/>
          <a:p>
            <a:pPr marL="0" indent="0" algn="r" rtl="1">
              <a:buNone/>
            </a:pPr>
            <a:r>
              <a:rPr lang="fa-IR" dirty="0" smtClean="0"/>
              <a:t>1- نا مشخص بودن زمان شروع علایم</a:t>
            </a:r>
          </a:p>
          <a:p>
            <a:pPr marL="0" indent="0" algn="r" rtl="1">
              <a:buNone/>
            </a:pPr>
            <a:r>
              <a:rPr lang="fa-IR" dirty="0" smtClean="0"/>
              <a:t>2-اورتوپنه</a:t>
            </a:r>
          </a:p>
          <a:p>
            <a:pPr marL="0" indent="0" algn="r" rtl="1">
              <a:buNone/>
            </a:pPr>
            <a:r>
              <a:rPr lang="fa-IR" dirty="0" smtClean="0"/>
              <a:t>3-کاهش صدای ریه چپ</a:t>
            </a:r>
          </a:p>
          <a:p>
            <a:pPr marL="0" indent="0" algn="r" rtl="1">
              <a:buNone/>
            </a:pPr>
            <a:r>
              <a:rPr lang="fa-IR" dirty="0" smtClean="0"/>
              <a:t>4-درد قفسه سینه</a:t>
            </a:r>
          </a:p>
          <a:p>
            <a:pPr marL="0" indent="0" algn="r" rtl="1">
              <a:buNone/>
            </a:pPr>
            <a:r>
              <a:rPr lang="fa-IR" dirty="0" smtClean="0"/>
              <a:t>5-هفته 35   بارداری</a:t>
            </a:r>
          </a:p>
          <a:p>
            <a:pPr marL="0" indent="0" algn="r" rtl="1">
              <a:buNone/>
            </a:pPr>
            <a:r>
              <a:rPr lang="fa-IR" dirty="0" smtClean="0"/>
              <a:t>6-سابقه دو نوبت سقط</a:t>
            </a:r>
          </a:p>
          <a:p>
            <a:pPr marL="0" indent="0" algn="r" rtl="1">
              <a:buNone/>
            </a:pPr>
            <a:r>
              <a:rPr lang="fa-IR" dirty="0" smtClean="0"/>
              <a:t>7-ضعف شدید و تعریق</a:t>
            </a:r>
          </a:p>
          <a:p>
            <a:pPr marL="0" indent="0" algn="r" rtl="1">
              <a:buNone/>
            </a:pPr>
            <a:r>
              <a:rPr lang="fa-IR" dirty="0" smtClean="0"/>
              <a:t>8-دیسپنه پیشرونده</a:t>
            </a:r>
          </a:p>
          <a:p>
            <a:pPr marL="0" indent="0" algn="r" rtl="1">
              <a:buNone/>
            </a:pPr>
            <a:r>
              <a:rPr lang="fa-IR" dirty="0" smtClean="0"/>
              <a:t>9-سابقه دیابت و </a:t>
            </a:r>
            <a:r>
              <a:rPr lang="en-US" dirty="0" smtClean="0"/>
              <a:t>HTN </a:t>
            </a:r>
            <a:r>
              <a:rPr lang="fa-IR" dirty="0" smtClean="0"/>
              <a:t> قبل از بارداری</a:t>
            </a:r>
          </a:p>
          <a:p>
            <a:pPr marL="0" indent="0" algn="r" rtl="1">
              <a:buNone/>
            </a:pPr>
            <a:r>
              <a:rPr lang="fa-IR" dirty="0" smtClean="0"/>
              <a:t>10-صدای </a:t>
            </a:r>
            <a:r>
              <a:rPr lang="en-US" dirty="0" smtClean="0"/>
              <a:t>S2 </a:t>
            </a:r>
            <a:r>
              <a:rPr lang="fa-IR" dirty="0" smtClean="0"/>
              <a:t>تشدید یافته</a:t>
            </a:r>
          </a:p>
          <a:p>
            <a:pPr marL="0" indent="0" algn="r" rtl="1">
              <a:buNone/>
            </a:pPr>
            <a:r>
              <a:rPr lang="fa-IR" dirty="0" smtClean="0"/>
              <a:t>11-اختلاف سایز دو اندام</a:t>
            </a:r>
          </a:p>
          <a:p>
            <a:pPr marL="0" indent="0" algn="r" rtl="1">
              <a:buNone/>
            </a:pPr>
            <a:r>
              <a:rPr lang="fa-IR" dirty="0" smtClean="0"/>
              <a:t>12- </a:t>
            </a:r>
            <a:r>
              <a:rPr lang="en-US" dirty="0" err="1" smtClean="0"/>
              <a:t>lft</a:t>
            </a:r>
            <a:r>
              <a:rPr lang="en-US" dirty="0" smtClean="0"/>
              <a:t> </a:t>
            </a:r>
            <a:r>
              <a:rPr lang="fa-IR" dirty="0" smtClean="0"/>
              <a:t> مختل</a:t>
            </a:r>
          </a:p>
          <a:p>
            <a:pPr marL="0" indent="0" algn="r" rtl="1">
              <a:buNone/>
            </a:pPr>
            <a:r>
              <a:rPr lang="fa-IR" dirty="0"/>
              <a:t>13-سابقه پره اکلامسی و سن بارداری</a:t>
            </a:r>
            <a:endParaRPr lang="en-US" dirty="0"/>
          </a:p>
          <a:p>
            <a:pPr marL="0" indent="0" algn="r" rtl="1">
              <a:buNone/>
            </a:pPr>
            <a:endParaRPr lang="en-US" dirty="0"/>
          </a:p>
        </p:txBody>
      </p:sp>
    </p:spTree>
    <p:extLst>
      <p:ext uri="{BB962C8B-B14F-4D97-AF65-F5344CB8AC3E}">
        <p14:creationId xmlns:p14="http://schemas.microsoft.com/office/powerpoint/2010/main" val="41467158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849562"/>
          </a:xfrm>
        </p:spPr>
        <p:txBody>
          <a:bodyPr>
            <a:normAutofit/>
          </a:bodyPr>
          <a:lstStyle/>
          <a:p>
            <a:r>
              <a:rPr lang="fa-IR" dirty="0" smtClean="0"/>
              <a:t>برای اثبات تشخیص چه بررسی هایی را پیشنهاد می کنید؟</a:t>
            </a:r>
            <a:endParaRPr lang="en-US" dirty="0"/>
          </a:p>
        </p:txBody>
      </p:sp>
      <p:sp>
        <p:nvSpPr>
          <p:cNvPr id="3" name="Content Placeholder 2"/>
          <p:cNvSpPr>
            <a:spLocks noGrp="1"/>
          </p:cNvSpPr>
          <p:nvPr>
            <p:ph idx="1"/>
          </p:nvPr>
        </p:nvSpPr>
        <p:spPr>
          <a:xfrm>
            <a:off x="533400" y="533400"/>
            <a:ext cx="8229600" cy="5440363"/>
          </a:xfrm>
        </p:spPr>
        <p:txBody>
          <a:bodyPr/>
          <a:lstStyle/>
          <a:p>
            <a:endParaRPr lang="en-US" dirty="0"/>
          </a:p>
        </p:txBody>
      </p:sp>
    </p:spTree>
    <p:extLst>
      <p:ext uri="{BB962C8B-B14F-4D97-AF65-F5344CB8AC3E}">
        <p14:creationId xmlns:p14="http://schemas.microsoft.com/office/powerpoint/2010/main" val="2585608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98"/>
            <a:ext cx="8229600" cy="136250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p:spPr>
        <p:txBody>
          <a:bodyPr>
            <a:normAutofit fontScale="90000"/>
          </a:bodyPr>
          <a:lstStyle/>
          <a:p>
            <a:r>
              <a:rPr lang="fa-IR" dirty="0" smtClean="0"/>
              <a:t>اگر ثابت شود تشخیص اول شما اشتباه باشد،کدام تشخیص بعدی را انتخاب می کنید.؟ </a:t>
            </a:r>
            <a:endParaRPr lang="en-US" dirty="0"/>
          </a:p>
        </p:txBody>
      </p:sp>
      <p:sp>
        <p:nvSpPr>
          <p:cNvPr id="3" name="Content Placeholder 2"/>
          <p:cNvSpPr>
            <a:spLocks noGrp="1"/>
          </p:cNvSpPr>
          <p:nvPr>
            <p:ph idx="1"/>
          </p:nvPr>
        </p:nvSpPr>
        <p:spPr>
          <a:blipFill>
            <a:blip/>
            <a:tile tx="0" ty="0" sx="100000" sy="100000" flip="none" algn="tl"/>
          </a:blipFill>
        </p:spPr>
        <p:txBody>
          <a:bodyPr/>
          <a:lstStyle/>
          <a:p>
            <a:endParaRPr lang="fa-IR" dirty="0" smtClean="0">
              <a:solidFill>
                <a:prstClr val="black"/>
              </a:solidFill>
            </a:endParaRPr>
          </a:p>
          <a:p>
            <a:r>
              <a:rPr lang="en-US" dirty="0" smtClean="0">
                <a:solidFill>
                  <a:prstClr val="black"/>
                </a:solidFill>
              </a:rPr>
              <a:t>1-Peripartum </a:t>
            </a:r>
            <a:r>
              <a:rPr lang="en-US" dirty="0">
                <a:solidFill>
                  <a:prstClr val="black"/>
                </a:solidFill>
              </a:rPr>
              <a:t>cardiomyopathy</a:t>
            </a:r>
            <a:br>
              <a:rPr lang="en-US" dirty="0">
                <a:solidFill>
                  <a:prstClr val="black"/>
                </a:solidFill>
              </a:rPr>
            </a:br>
            <a:r>
              <a:rPr lang="en-US" dirty="0">
                <a:solidFill>
                  <a:prstClr val="black"/>
                </a:solidFill>
              </a:rPr>
              <a:t>2- myocardial infarction</a:t>
            </a:r>
            <a:br>
              <a:rPr lang="en-US" dirty="0">
                <a:solidFill>
                  <a:prstClr val="black"/>
                </a:solidFill>
              </a:rPr>
            </a:br>
            <a:r>
              <a:rPr lang="en-US" dirty="0">
                <a:solidFill>
                  <a:prstClr val="black"/>
                </a:solidFill>
              </a:rPr>
              <a:t>3-pericarditis</a:t>
            </a:r>
            <a:br>
              <a:rPr lang="en-US" dirty="0">
                <a:solidFill>
                  <a:prstClr val="black"/>
                </a:solidFill>
              </a:rPr>
            </a:br>
            <a:r>
              <a:rPr lang="en-US" dirty="0">
                <a:solidFill>
                  <a:prstClr val="black"/>
                </a:solidFill>
              </a:rPr>
              <a:t>4-pulmonary emboli</a:t>
            </a:r>
            <a:br>
              <a:rPr lang="en-US" dirty="0">
                <a:solidFill>
                  <a:prstClr val="black"/>
                </a:solidFill>
              </a:rPr>
            </a:br>
            <a:r>
              <a:rPr lang="en-US" dirty="0">
                <a:solidFill>
                  <a:prstClr val="black"/>
                </a:solidFill>
              </a:rPr>
              <a:t>5-preeclampsy</a:t>
            </a:r>
            <a:br>
              <a:rPr lang="en-US" dirty="0">
                <a:solidFill>
                  <a:prstClr val="black"/>
                </a:solidFill>
              </a:rPr>
            </a:br>
            <a:r>
              <a:rPr lang="en-US" dirty="0">
                <a:solidFill>
                  <a:prstClr val="black"/>
                </a:solidFill>
              </a:rPr>
              <a:t>6-ARDS</a:t>
            </a:r>
            <a:endParaRPr lang="en-US" dirty="0"/>
          </a:p>
        </p:txBody>
      </p:sp>
    </p:spTree>
    <p:extLst>
      <p:ext uri="{BB962C8B-B14F-4D97-AF65-F5344CB8AC3E}">
        <p14:creationId xmlns:p14="http://schemas.microsoft.com/office/powerpoint/2010/main" val="25871326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lumMod val="20000"/>
              <a:lumOff val="80000"/>
            </a:schemeClr>
          </a:solidFill>
        </p:spPr>
        <p:txBody>
          <a:bodyPr>
            <a:normAutofit/>
          </a:bodyPr>
          <a:lstStyle/>
          <a:p>
            <a:r>
              <a:rPr lang="fa-IR" sz="3200" dirty="0"/>
              <a:t>کدامیک از یافته های زیر به نفع و کدامیک به ضرر تشخیص است</a:t>
            </a:r>
            <a:r>
              <a:rPr lang="fa-IR" sz="3200" dirty="0" smtClean="0"/>
              <a:t>؟(6مورد </a:t>
            </a:r>
            <a:r>
              <a:rPr lang="fa-IR" sz="3200" dirty="0"/>
              <a:t>را انتخاب کنید و علامت +  یا – قرار دهید.)</a:t>
            </a:r>
            <a:endParaRPr lang="en-US" sz="3200" dirty="0"/>
          </a:p>
        </p:txBody>
      </p:sp>
      <p:sp>
        <p:nvSpPr>
          <p:cNvPr id="3" name="Content Placeholder 2"/>
          <p:cNvSpPr>
            <a:spLocks noGrp="1"/>
          </p:cNvSpPr>
          <p:nvPr>
            <p:ph idx="1"/>
          </p:nvPr>
        </p:nvSpPr>
        <p:spPr>
          <a:xfrm>
            <a:off x="457200" y="1600200"/>
            <a:ext cx="8229600" cy="5105400"/>
          </a:xfrm>
          <a:solidFill>
            <a:schemeClr val="accent6">
              <a:lumMod val="20000"/>
              <a:lumOff val="80000"/>
            </a:schemeClr>
          </a:solidFill>
        </p:spPr>
        <p:txBody>
          <a:bodyPr>
            <a:normAutofit fontScale="77500" lnSpcReduction="20000"/>
          </a:bodyPr>
          <a:lstStyle/>
          <a:p>
            <a:pPr marL="0" indent="0" algn="r" rtl="1">
              <a:buNone/>
            </a:pPr>
            <a:r>
              <a:rPr lang="fa-IR" dirty="0" smtClean="0"/>
              <a:t>1- </a:t>
            </a:r>
            <a:r>
              <a:rPr lang="fa-IR" dirty="0"/>
              <a:t>نا مشخص بودن زمان شروع علایم</a:t>
            </a:r>
          </a:p>
          <a:p>
            <a:pPr marL="0" indent="0" algn="r" rtl="1">
              <a:buNone/>
            </a:pPr>
            <a:r>
              <a:rPr lang="fa-IR" dirty="0"/>
              <a:t>2-اورتوپنه</a:t>
            </a:r>
          </a:p>
          <a:p>
            <a:pPr marL="0" indent="0" algn="r" rtl="1">
              <a:buNone/>
            </a:pPr>
            <a:r>
              <a:rPr lang="fa-IR" dirty="0"/>
              <a:t>3-کاهش صدای ریه </a:t>
            </a:r>
            <a:r>
              <a:rPr lang="fa-IR" dirty="0" smtClean="0"/>
              <a:t>چپ</a:t>
            </a:r>
            <a:endParaRPr lang="fa-IR" dirty="0"/>
          </a:p>
          <a:p>
            <a:pPr marL="0" indent="0" algn="r" rtl="1">
              <a:buNone/>
            </a:pPr>
            <a:r>
              <a:rPr lang="fa-IR" dirty="0"/>
              <a:t>4-درد قفسه سینه</a:t>
            </a:r>
          </a:p>
          <a:p>
            <a:pPr marL="0" indent="0" algn="r" rtl="1">
              <a:buNone/>
            </a:pPr>
            <a:r>
              <a:rPr lang="fa-IR" dirty="0"/>
              <a:t>5-هفته </a:t>
            </a:r>
            <a:r>
              <a:rPr lang="fa-IR" dirty="0" smtClean="0"/>
              <a:t>35 </a:t>
            </a:r>
            <a:r>
              <a:rPr lang="fa-IR" dirty="0"/>
              <a:t>بارداری</a:t>
            </a:r>
          </a:p>
          <a:p>
            <a:pPr marL="0" indent="0" algn="r" rtl="1">
              <a:buNone/>
            </a:pPr>
            <a:r>
              <a:rPr lang="fa-IR" dirty="0"/>
              <a:t>6-سابقه دو نوبت سقط</a:t>
            </a:r>
          </a:p>
          <a:p>
            <a:pPr marL="0" indent="0" algn="r" rtl="1">
              <a:buNone/>
            </a:pPr>
            <a:r>
              <a:rPr lang="fa-IR" dirty="0"/>
              <a:t>7-ضعف شدید و تعریق</a:t>
            </a:r>
          </a:p>
          <a:p>
            <a:pPr marL="0" indent="0" algn="r" rtl="1">
              <a:buNone/>
            </a:pPr>
            <a:r>
              <a:rPr lang="fa-IR" dirty="0"/>
              <a:t>8-دیسپنه پیشرونده</a:t>
            </a:r>
          </a:p>
          <a:p>
            <a:pPr marL="0" indent="0" algn="r" rtl="1">
              <a:buNone/>
            </a:pPr>
            <a:r>
              <a:rPr lang="fa-IR" dirty="0"/>
              <a:t>9-سابقه دیابت و </a:t>
            </a:r>
            <a:r>
              <a:rPr lang="en-US" dirty="0"/>
              <a:t>HTN </a:t>
            </a:r>
            <a:r>
              <a:rPr lang="fa-IR" dirty="0"/>
              <a:t> قبل از بارداری</a:t>
            </a:r>
          </a:p>
          <a:p>
            <a:pPr marL="0" indent="0" algn="r" rtl="1">
              <a:buNone/>
            </a:pPr>
            <a:r>
              <a:rPr lang="fa-IR" dirty="0"/>
              <a:t>10-صدای </a:t>
            </a:r>
            <a:r>
              <a:rPr lang="en-US" dirty="0"/>
              <a:t>S2 </a:t>
            </a:r>
            <a:r>
              <a:rPr lang="fa-IR" dirty="0"/>
              <a:t>تشدید </a:t>
            </a:r>
            <a:r>
              <a:rPr lang="fa-IR" dirty="0" smtClean="0"/>
              <a:t>یافته</a:t>
            </a:r>
          </a:p>
          <a:p>
            <a:pPr marL="0" indent="0" algn="r" rtl="1">
              <a:buNone/>
            </a:pPr>
            <a:r>
              <a:rPr lang="fa-IR" dirty="0" smtClean="0"/>
              <a:t>11-اختلاف سایز دو اندام</a:t>
            </a:r>
          </a:p>
          <a:p>
            <a:pPr marL="0" indent="0" algn="r" rtl="1">
              <a:buNone/>
            </a:pPr>
            <a:r>
              <a:rPr lang="fa-IR" dirty="0" smtClean="0"/>
              <a:t>12- </a:t>
            </a:r>
            <a:r>
              <a:rPr lang="en-US" dirty="0" err="1" smtClean="0"/>
              <a:t>lft</a:t>
            </a:r>
            <a:r>
              <a:rPr lang="en-US" dirty="0" smtClean="0"/>
              <a:t> </a:t>
            </a:r>
            <a:r>
              <a:rPr lang="fa-IR" dirty="0" smtClean="0"/>
              <a:t> مختل</a:t>
            </a:r>
          </a:p>
          <a:p>
            <a:pPr marL="0" indent="0" algn="r" rtl="1">
              <a:buNone/>
            </a:pPr>
            <a:r>
              <a:rPr lang="fa-IR" dirty="0" smtClean="0"/>
              <a:t>13-سابقه پره اکلامسی و سن بارداری</a:t>
            </a:r>
            <a:endParaRPr lang="en-US" dirty="0"/>
          </a:p>
        </p:txBody>
      </p:sp>
    </p:spTree>
    <p:extLst>
      <p:ext uri="{BB962C8B-B14F-4D97-AF65-F5344CB8AC3E}">
        <p14:creationId xmlns:p14="http://schemas.microsoft.com/office/powerpoint/2010/main" val="1458468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849562"/>
          </a:xfrm>
        </p:spPr>
        <p:txBody>
          <a:bodyPr>
            <a:normAutofit/>
          </a:bodyPr>
          <a:lstStyle/>
          <a:p>
            <a:r>
              <a:rPr lang="fa-IR" dirty="0" smtClean="0"/>
              <a:t>برای اثبات تشخیص چه بررسی هایی را پیشنهاد می کنید؟</a:t>
            </a:r>
            <a:endParaRPr lang="en-US" dirty="0"/>
          </a:p>
        </p:txBody>
      </p:sp>
      <p:sp>
        <p:nvSpPr>
          <p:cNvPr id="3" name="Content Placeholder 2"/>
          <p:cNvSpPr>
            <a:spLocks noGrp="1"/>
          </p:cNvSpPr>
          <p:nvPr>
            <p:ph idx="1"/>
          </p:nvPr>
        </p:nvSpPr>
        <p:spPr>
          <a:xfrm>
            <a:off x="533400" y="533400"/>
            <a:ext cx="8229600" cy="5440363"/>
          </a:xfrm>
        </p:spPr>
        <p:txBody>
          <a:bodyPr/>
          <a:lstStyle/>
          <a:p>
            <a:endParaRPr lang="en-US" dirty="0"/>
          </a:p>
        </p:txBody>
      </p:sp>
    </p:spTree>
    <p:extLst>
      <p:ext uri="{BB962C8B-B14F-4D97-AF65-F5344CB8AC3E}">
        <p14:creationId xmlns:p14="http://schemas.microsoft.com/office/powerpoint/2010/main" val="27901342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AD38C2E-1D30-5007-1ACC-1CA3F30BEA74}"/>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xmlns="" id="{880A2FF6-2926-6206-55D6-E1BF2AC2CF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609600"/>
            <a:ext cx="7467600" cy="5638800"/>
          </a:xfrm>
          <a:prstGeom prst="rect">
            <a:avLst/>
          </a:prstGeom>
        </p:spPr>
      </p:pic>
    </p:spTree>
    <p:extLst>
      <p:ext uri="{BB962C8B-B14F-4D97-AF65-F5344CB8AC3E}">
        <p14:creationId xmlns:p14="http://schemas.microsoft.com/office/powerpoint/2010/main" val="1084247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0147CB8-224A-F29C-24B6-2AF3602CD6BF}"/>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xmlns="" id="{DE479B41-163F-D11A-9246-7422C05AA69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09018" y="1600200"/>
            <a:ext cx="4525963" cy="4525963"/>
          </a:xfrm>
          <a:prstGeom prst="rect">
            <a:avLst/>
          </a:prstGeom>
        </p:spPr>
      </p:pic>
    </p:spTree>
    <p:extLst>
      <p:ext uri="{BB962C8B-B14F-4D97-AF65-F5344CB8AC3E}">
        <p14:creationId xmlns:p14="http://schemas.microsoft.com/office/powerpoint/2010/main" val="5284924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3050"/>
            <a:ext cx="3008313" cy="717550"/>
          </a:xfrm>
        </p:spPr>
        <p:txBody>
          <a:bodyPr>
            <a:normAutofit fontScale="90000"/>
          </a:bodyPr>
          <a:lstStyle/>
          <a:p>
            <a:r>
              <a:rPr lang="fa-IR" dirty="0" smtClean="0"/>
              <a:t>2-خانم 30 ساله با کاهش هوشیاری و مصرف 20 عدد قرص امی تریپتیلین</a:t>
            </a:r>
            <a:endParaRPr lang="en-US" dirty="0"/>
          </a:p>
        </p:txBody>
      </p:sp>
      <p:sp>
        <p:nvSpPr>
          <p:cNvPr id="5" name="Content Placeholder 4"/>
          <p:cNvSpPr>
            <a:spLocks noGrp="1"/>
          </p:cNvSpPr>
          <p:nvPr>
            <p:ph idx="1"/>
          </p:nvPr>
        </p:nvSpPr>
        <p:spPr/>
        <p:txBody>
          <a:bodyPr/>
          <a:lstStyle/>
          <a:p>
            <a:pPr algn="r" rtl="1"/>
            <a:r>
              <a:rPr lang="fa-IR" dirty="0" smtClean="0"/>
              <a:t>1-اقای 50 ساله </a:t>
            </a:r>
            <a:r>
              <a:rPr lang="en-US" dirty="0" smtClean="0"/>
              <a:t>ESRD</a:t>
            </a:r>
            <a:r>
              <a:rPr lang="fa-IR" dirty="0" smtClean="0"/>
              <a:t> که یک هفته دیالیز نشده با اختلال هوشیاری وتاکی کاردی</a:t>
            </a:r>
            <a:endParaRPr lang="en-US" dirty="0"/>
          </a:p>
        </p:txBody>
      </p:sp>
      <p:sp>
        <p:nvSpPr>
          <p:cNvPr id="6" name="Text Placeholder 5"/>
          <p:cNvSpPr>
            <a:spLocks noGrp="1"/>
          </p:cNvSpPr>
          <p:nvPr>
            <p:ph type="body" sz="half" idx="2"/>
          </p:nvPr>
        </p:nvSpPr>
        <p:spPr>
          <a:xfrm>
            <a:off x="457200" y="3505200"/>
            <a:ext cx="3008313" cy="2620963"/>
          </a:xfrm>
        </p:spPr>
        <p:txBody>
          <a:bodyPr/>
          <a:lstStyle/>
          <a:p>
            <a:pPr algn="r" rtl="1"/>
            <a:r>
              <a:rPr lang="fa-IR" dirty="0" smtClean="0"/>
              <a:t>3-</a:t>
            </a:r>
            <a:endParaRPr lang="en-US" dirty="0"/>
          </a:p>
        </p:txBody>
      </p:sp>
    </p:spTree>
    <p:extLst>
      <p:ext uri="{BB962C8B-B14F-4D97-AF65-F5344CB8AC3E}">
        <p14:creationId xmlns:p14="http://schemas.microsoft.com/office/powerpoint/2010/main" val="36415070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925</TotalTime>
  <Words>490</Words>
  <Application>Microsoft Office PowerPoint</Application>
  <PresentationFormat>On-screen Show (4:3)</PresentationFormat>
  <Paragraphs>87</Paragraphs>
  <Slides>18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ازمون های ارزیابی استدلال بالینی</vt:lpstr>
      <vt:lpstr>Osce</vt:lpstr>
      <vt:lpstr>خانم 57 ساله ای با شکایت سرفه پس از بلع غذا و درد قفسه سینه مراجعه   کرده است.تحت بررسی با ECG،اندوسکوپی و HRCT  قرار گرفته است.</vt:lpstr>
      <vt:lpstr>PowerPoint Presentation</vt:lpstr>
      <vt:lpstr>یافته های اندوسکوپی CT , EKG. را بنویسید.  </vt:lpstr>
      <vt:lpstr>SENARIO </vt:lpstr>
      <vt:lpstr>KEY FEATURE</vt:lpstr>
      <vt:lpstr>خانم 45 ساله با سابقه بیماری لوپوس  و دو نوبت سقط که درمان مناسب دریافت نمی کرده است به دلیل تب و اختلال سطح هوشیاری از سه روز قبل بستری شده است.در ازمایشات بدو بستری بیمار PTT:50  Hb:8 و  plt:70.000  Cr:1.8 دارد.در pbs بیمار 10درصر شیستوسیت رویت شد. در روز دوم بستری  بیمار دچار هموپتزی و افت spo2 می شود  .کدامیک از اقدامات زیررا در اولویت قرار می دهید.(5 مورد) </vt:lpstr>
      <vt:lpstr>Clinical Reasoning Problem</vt:lpstr>
      <vt:lpstr> بیمارخانم 35 ساله در هفته 35 بارداری با شکایت تنگی نفس ودرد قفسه سینه رترو استرنال با انتشار به پشت ازروز قبل مراجعه کرده است.بیمار زمان شروع درد سینه را به خاطر ندارد اما دیسپنه بیمار پیشرونده بوده در حال حاضر اورتوپنه دارد و از ضعف شدید و تعریق شاکی است.BP:90/60  SPO2:85. .در معاینه ادم اندام تحتانی دوطرفه و اختلاف سایز 2 سانتیمتر دارد. کاهش صدای ریه چپ  دارد.سمع قلب S2  تشدید یافته است.در ازمایشات LFT مختل دارد. سابقه دیابت و HTN  قبل از بارداری و سابقه دو نوبت سقط  و پره اکلامسی در گذشته. دارد. کدامیک از تشخیص های زیر بیشتر برای بیمار محتمل است؟(تنها یک تشخیص)  1-Peripartum cardiomyopathy 2- myocardial infarction 3-pericarditis 4-pulmonary emboli 5-preeclampsy 6-ARDS</vt:lpstr>
      <vt:lpstr>کدامیک از یافته های زیر به نفع و کدامیک به ضرر تشخیص است؟(6 مورد را انتخاب کنید و علامت +  یا – قرار دهید.)</vt:lpstr>
      <vt:lpstr>برای اثبات تشخیص چه بررسی هایی را پیشنهاد می کنید؟</vt:lpstr>
      <vt:lpstr>اگر ثابت شود تشخیص اول شما اشتباه باشد،کدام تشخیص بعدی را انتخاب می کنید.؟ </vt:lpstr>
      <vt:lpstr>کدامیک از یافته های زیر به نفع و کدامیک به ضرر تشخیص است؟(6مورد را انتخاب کنید و علامت +  یا – قرار دهید.)</vt:lpstr>
      <vt:lpstr>برای اثبات تشخیص چه بررسی هایی را پیشنهاد می کنید؟</vt:lpstr>
      <vt:lpstr>PowerPoint Presentation</vt:lpstr>
      <vt:lpstr>PowerPoint Presentation</vt:lpstr>
      <vt:lpstr>2-خانم 30 ساله با کاهش هوشیاری و مصرف 20 عدد قرص امی تریپتیلین</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خانم 50 ساله ای با درد و سوزش اپیگاستر و دیسپنه مراجعه   کرده است.تحت بررسی  بااندوسکوپی و HRCT  قرار گرفته است.</dc:title>
  <dc:creator>user</dc:creator>
  <cp:lastModifiedBy>admin</cp:lastModifiedBy>
  <cp:revision>77</cp:revision>
  <dcterms:created xsi:type="dcterms:W3CDTF">2026-06-13T19:35:54Z</dcterms:created>
  <dcterms:modified xsi:type="dcterms:W3CDTF">2026-06-17T05:36:54Z</dcterms:modified>
</cp:coreProperties>
</file>