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1" r:id="rId1"/>
  </p:sldMasterIdLst>
  <p:sldIdLst>
    <p:sldId id="256" r:id="rId2"/>
    <p:sldId id="257" r:id="rId3"/>
    <p:sldId id="258" r:id="rId4"/>
    <p:sldId id="259" r:id="rId5"/>
    <p:sldId id="263" r:id="rId6"/>
    <p:sldId id="260" r:id="rId7"/>
    <p:sldId id="261" r:id="rId8"/>
    <p:sldId id="264" r:id="rId9"/>
    <p:sldId id="262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25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EF0F8-FB7B-49C5-B5C9-2D720F6BEB0D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4ADCDE8-F237-47FC-9184-16081FF44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74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EF0F8-FB7B-49C5-B5C9-2D720F6BEB0D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DCDE8-F237-47FC-9184-16081FF44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966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EF0F8-FB7B-49C5-B5C9-2D720F6BEB0D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4ADCDE8-F237-47FC-9184-16081FF44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997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EF0F8-FB7B-49C5-B5C9-2D720F6BEB0D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4ADCDE8-F237-47FC-9184-16081FF44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88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EF0F8-FB7B-49C5-B5C9-2D720F6BEB0D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4ADCDE8-F237-47FC-9184-16081FF44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7313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EF0F8-FB7B-49C5-B5C9-2D720F6BEB0D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DCDE8-F237-47FC-9184-16081FF44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790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EF0F8-FB7B-49C5-B5C9-2D720F6BEB0D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DCDE8-F237-47FC-9184-16081FF44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0980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EF0F8-FB7B-49C5-B5C9-2D720F6BEB0D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DCDE8-F237-47FC-9184-16081FF44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9630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EF0F8-FB7B-49C5-B5C9-2D720F6BEB0D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4ADCDE8-F237-47FC-9184-16081FF44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260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EF0F8-FB7B-49C5-B5C9-2D720F6BEB0D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4ADCDE8-F237-47FC-9184-16081FF44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330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EF0F8-FB7B-49C5-B5C9-2D720F6BEB0D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4ADCDE8-F237-47FC-9184-16081FF4402D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270591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EF0F8-FB7B-49C5-B5C9-2D720F6BEB0D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4ADCDE8-F237-47FC-9184-16081FF44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0903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EF0F8-FB7B-49C5-B5C9-2D720F6BEB0D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4ADCDE8-F237-47FC-9184-16081FF4402D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6511890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EF0F8-FB7B-49C5-B5C9-2D720F6BEB0D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4ADCDE8-F237-47FC-9184-16081FF44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7507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EF0F8-FB7B-49C5-B5C9-2D720F6BEB0D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DCDE8-F237-47FC-9184-16081FF44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7293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5EF0F8-FB7B-49C5-B5C9-2D720F6BEB0D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ADCDE8-F237-47FC-9184-16081FF44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606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5EF0F8-FB7B-49C5-B5C9-2D720F6BEB0D}" type="datetimeFigureOut">
              <a:rPr lang="en-US" smtClean="0"/>
              <a:t>2/18/2026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4ADCDE8-F237-47FC-9184-16081FF44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901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  <p:sldLayoutId id="2147483836" r:id="rId5"/>
    <p:sldLayoutId id="2147483837" r:id="rId6"/>
    <p:sldLayoutId id="2147483838" r:id="rId7"/>
    <p:sldLayoutId id="2147483839" r:id="rId8"/>
    <p:sldLayoutId id="2147483840" r:id="rId9"/>
    <p:sldLayoutId id="2147483841" r:id="rId10"/>
    <p:sldLayoutId id="2147483842" r:id="rId11"/>
    <p:sldLayoutId id="2147483843" r:id="rId12"/>
    <p:sldLayoutId id="2147483844" r:id="rId13"/>
    <p:sldLayoutId id="2147483845" r:id="rId14"/>
    <p:sldLayoutId id="2147483846" r:id="rId15"/>
    <p:sldLayoutId id="214748384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 </a:t>
            </a:r>
            <a:r>
              <a:rPr lang="en-US" dirty="0" smtClean="0"/>
              <a:t>Eye presentations of</a:t>
            </a:r>
            <a:br>
              <a:rPr lang="en-US" dirty="0" smtClean="0"/>
            </a:br>
            <a:r>
              <a:rPr lang="en-US" dirty="0" smtClean="0"/>
              <a:t>ALPORT SYNDROME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78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Alport</a:t>
            </a:r>
            <a:r>
              <a:rPr lang="en-US" dirty="0"/>
              <a:t> syndrome is a genetic disorder characterized by </a:t>
            </a:r>
            <a:r>
              <a:rPr lang="en-US" dirty="0" smtClean="0"/>
              <a:t>:</a:t>
            </a:r>
          </a:p>
          <a:p>
            <a:r>
              <a:rPr lang="en-US" dirty="0" smtClean="0"/>
              <a:t>kidney disease</a:t>
            </a:r>
          </a:p>
          <a:p>
            <a:r>
              <a:rPr lang="en-US" dirty="0" smtClean="0"/>
              <a:t> </a:t>
            </a:r>
            <a:r>
              <a:rPr lang="en-US" dirty="0"/>
              <a:t>hearing </a:t>
            </a:r>
            <a:r>
              <a:rPr lang="en-US" dirty="0" smtClean="0"/>
              <a:t>loss</a:t>
            </a:r>
          </a:p>
          <a:p>
            <a:r>
              <a:rPr lang="en-US" dirty="0" smtClean="0"/>
              <a:t> </a:t>
            </a:r>
            <a:r>
              <a:rPr lang="en-US" b="1" u="sng" dirty="0"/>
              <a:t>eye </a:t>
            </a:r>
            <a:r>
              <a:rPr lang="en-US" b="1" u="sng" dirty="0" smtClean="0"/>
              <a:t>abnormalities </a:t>
            </a:r>
          </a:p>
          <a:p>
            <a:r>
              <a:rPr lang="en-US" dirty="0" smtClean="0"/>
              <a:t>It </a:t>
            </a:r>
            <a:r>
              <a:rPr lang="en-US" dirty="0"/>
              <a:t>was described by </a:t>
            </a:r>
            <a:r>
              <a:rPr lang="en-US" dirty="0" err="1"/>
              <a:t>A.Cecil</a:t>
            </a:r>
            <a:r>
              <a:rPr lang="en-US" dirty="0"/>
              <a:t> </a:t>
            </a:r>
            <a:r>
              <a:rPr lang="en-US" dirty="0" err="1"/>
              <a:t>Alport</a:t>
            </a:r>
            <a:r>
              <a:rPr lang="en-US" dirty="0"/>
              <a:t> in 1927</a:t>
            </a:r>
          </a:p>
        </p:txBody>
      </p:sp>
      <p:pic>
        <p:nvPicPr>
          <p:cNvPr id="4098" name="Picture 2" descr="Alport syndrome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3393" y="4572000"/>
            <a:ext cx="5756368" cy="206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7146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Ocular abnormalities</a:t>
            </a:r>
            <a:r>
              <a:rPr lang="en-US" dirty="0"/>
              <a:t> can be found where α3α4α5 type-IV collagen plays an essential role: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Corneal</a:t>
            </a:r>
            <a:r>
              <a:rPr lang="en-US" dirty="0"/>
              <a:t> alterations are seen in Bowman's and </a:t>
            </a:r>
            <a:r>
              <a:rPr lang="en-US" dirty="0" err="1"/>
              <a:t>Descemet's</a:t>
            </a:r>
            <a:r>
              <a:rPr lang="en-US" dirty="0"/>
              <a:t> membranes whose functions are to join the three main </a:t>
            </a:r>
            <a:r>
              <a:rPr lang="en-US" dirty="0" smtClean="0"/>
              <a:t>layer</a:t>
            </a:r>
            <a:r>
              <a:rPr lang="en-US" dirty="0"/>
              <a:t>s (epithelium, </a:t>
            </a:r>
            <a:r>
              <a:rPr lang="en-US" dirty="0" err="1"/>
              <a:t>stroma</a:t>
            </a:r>
            <a:r>
              <a:rPr lang="en-US" dirty="0"/>
              <a:t> and endothelium</a:t>
            </a:r>
            <a:r>
              <a:rPr lang="en-US" dirty="0" smtClean="0"/>
              <a:t>).</a:t>
            </a:r>
          </a:p>
          <a:p>
            <a:r>
              <a:rPr lang="en-US" dirty="0"/>
              <a:t> </a:t>
            </a:r>
            <a:r>
              <a:rPr lang="en-US" b="1" dirty="0"/>
              <a:t>Lens capsule </a:t>
            </a:r>
            <a:r>
              <a:rPr lang="en-US" dirty="0"/>
              <a:t>also has similar defects, as seen in the </a:t>
            </a:r>
            <a:r>
              <a:rPr lang="en-US" dirty="0" smtClean="0"/>
              <a:t>cornea</a:t>
            </a:r>
          </a:p>
          <a:p>
            <a:r>
              <a:rPr lang="en-US" dirty="0"/>
              <a:t> </a:t>
            </a:r>
            <a:r>
              <a:rPr lang="en-US" b="1" dirty="0" err="1" smtClean="0"/>
              <a:t>lenticonus</a:t>
            </a:r>
            <a:endParaRPr lang="en-US" b="1" dirty="0"/>
          </a:p>
          <a:p>
            <a:r>
              <a:rPr lang="en-US" b="1" dirty="0" smtClean="0"/>
              <a:t>Cataract</a:t>
            </a:r>
          </a:p>
          <a:p>
            <a:r>
              <a:rPr lang="en-US" b="1" dirty="0"/>
              <a:t>Retinal abnormalities</a:t>
            </a:r>
          </a:p>
        </p:txBody>
      </p:sp>
      <p:pic>
        <p:nvPicPr>
          <p:cNvPr id="5122" name="Picture 2" descr="Alport Syndrome (AS) – Swiss DNAlys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9540" y="4022411"/>
            <a:ext cx="4933260" cy="2762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4243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Slit-lamp examination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0057" y="2011679"/>
            <a:ext cx="9327469" cy="4554583"/>
          </a:xfrm>
        </p:spPr>
        <p:txBody>
          <a:bodyPr/>
          <a:lstStyle/>
          <a:p>
            <a:r>
              <a:rPr lang="en-US" dirty="0"/>
              <a:t>The most frequent ocular </a:t>
            </a:r>
            <a:r>
              <a:rPr lang="en-US" dirty="0" smtClean="0"/>
              <a:t>signs:</a:t>
            </a:r>
            <a:endParaRPr lang="en-US" dirty="0"/>
          </a:p>
          <a:p>
            <a:pPr lvl="1"/>
            <a:r>
              <a:rPr lang="en-US" dirty="0"/>
              <a:t>Anterior </a:t>
            </a:r>
            <a:r>
              <a:rPr lang="en-US" dirty="0" err="1"/>
              <a:t>lenticonus</a:t>
            </a:r>
            <a:r>
              <a:rPr lang="en-US" dirty="0"/>
              <a:t> with “oil droplet” </a:t>
            </a:r>
            <a:r>
              <a:rPr lang="en-US" dirty="0" smtClean="0"/>
              <a:t>sing</a:t>
            </a:r>
            <a:endParaRPr lang="en-US" dirty="0"/>
          </a:p>
          <a:p>
            <a:pPr lvl="1"/>
            <a:r>
              <a:rPr lang="en-US" dirty="0"/>
              <a:t>Dot-and-fleck retinopathy </a:t>
            </a:r>
            <a:r>
              <a:rPr lang="en-US" dirty="0" smtClean="0"/>
              <a:t> </a:t>
            </a:r>
            <a:r>
              <a:rPr lang="en-US" dirty="0"/>
              <a:t>appears as white or yellow granulations that are superficially located.</a:t>
            </a:r>
          </a:p>
          <a:p>
            <a:endParaRPr lang="en-US" dirty="0"/>
          </a:p>
        </p:txBody>
      </p:sp>
      <p:pic>
        <p:nvPicPr>
          <p:cNvPr id="1026" name="Picture 2" descr="https://eyewiki-images.s3.us-east-va.perf.cloud.ovh.us/thumb/6/6a/Lenticone_OCT.png/300px-Lenticone_OC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6631" y="3375409"/>
            <a:ext cx="4503069" cy="3647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eyewiki-images.s3.us-east-va.perf.cloud.ovh.us/thumb/b/b8/Lenticonus.jpg/712px-Lenticonu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2727" y="3375409"/>
            <a:ext cx="4730436" cy="36474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1999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Antrior</a:t>
            </a:r>
            <a:r>
              <a:rPr lang="en-US" dirty="0" smtClean="0"/>
              <a:t> </a:t>
            </a:r>
            <a:r>
              <a:rPr lang="en-US" dirty="0" err="1" smtClean="0"/>
              <a:t>lenticonus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lense</a:t>
            </a:r>
            <a:r>
              <a:rPr lang="en-US" dirty="0" smtClean="0"/>
              <a:t> capsule rapture</a:t>
            </a:r>
            <a:endParaRPr lang="en-US" dirty="0"/>
          </a:p>
        </p:txBody>
      </p:sp>
      <p:pic>
        <p:nvPicPr>
          <p:cNvPr id="2050" name="Picture 2" descr="Ocular manifestations and surgical results in patients with Alport syndrome  - ScienceDirect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5429" y="320569"/>
            <a:ext cx="4175389" cy="3966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Bilateral anterior lens capsule ruptures in Alport syndrome: case series  and literature review | Digital Journal of Ophthalmolog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913" y="2779684"/>
            <a:ext cx="3969165" cy="3969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0667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 common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72343" y="1506583"/>
            <a:ext cx="9632269" cy="440463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lvl="1"/>
            <a:r>
              <a:rPr lang="en-US" dirty="0"/>
              <a:t>corneal posterior polymorphous </a:t>
            </a:r>
            <a:r>
              <a:rPr lang="en-US" dirty="0" smtClean="0"/>
              <a:t>dystrophy</a:t>
            </a:r>
            <a:endParaRPr lang="en-US" dirty="0"/>
          </a:p>
          <a:p>
            <a:pPr lvl="1"/>
            <a:r>
              <a:rPr lang="en-US" dirty="0"/>
              <a:t>secondary calcifications of </a:t>
            </a:r>
            <a:r>
              <a:rPr lang="en-US" dirty="0" err="1" smtClean="0"/>
              <a:t>hypercalcemia</a:t>
            </a:r>
            <a:r>
              <a:rPr lang="en-US" dirty="0" smtClean="0"/>
              <a:t> </a:t>
            </a:r>
            <a:r>
              <a:rPr lang="en-US" dirty="0"/>
              <a:t>in conjunctiva and sclera.</a:t>
            </a:r>
          </a:p>
          <a:p>
            <a:pPr lvl="1"/>
            <a:r>
              <a:rPr lang="en-US" dirty="0"/>
              <a:t>corneal erosions seen in anterior cornea.</a:t>
            </a:r>
          </a:p>
          <a:p>
            <a:pPr lvl="1"/>
            <a:r>
              <a:rPr lang="en-US" dirty="0"/>
              <a:t>corneal opacities.</a:t>
            </a:r>
          </a:p>
          <a:p>
            <a:pPr lvl="1"/>
            <a:r>
              <a:rPr lang="en-US" dirty="0" err="1"/>
              <a:t>microcornea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cataract.</a:t>
            </a:r>
          </a:p>
          <a:p>
            <a:pPr lvl="1"/>
            <a:r>
              <a:rPr lang="en-US" dirty="0"/>
              <a:t>posterior </a:t>
            </a:r>
            <a:r>
              <a:rPr lang="en-US" dirty="0" err="1"/>
              <a:t>lenticonus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spontaneous capsular rupture.</a:t>
            </a:r>
          </a:p>
          <a:p>
            <a:pPr lvl="1"/>
            <a:r>
              <a:rPr lang="en-US" dirty="0"/>
              <a:t>lamellar or full thickness macular holes</a:t>
            </a:r>
            <a:r>
              <a:rPr lang="en-US" dirty="0" smtClean="0"/>
              <a:t>.</a:t>
            </a:r>
            <a:endParaRPr lang="en-US" dirty="0"/>
          </a:p>
          <a:p>
            <a:pPr lvl="1"/>
            <a:r>
              <a:rPr lang="en-US" dirty="0"/>
              <a:t>disturbances of </a:t>
            </a:r>
            <a:r>
              <a:rPr lang="en-US" dirty="0" err="1"/>
              <a:t>foveal</a:t>
            </a:r>
            <a:r>
              <a:rPr lang="en-US" dirty="0"/>
              <a:t> </a:t>
            </a:r>
            <a:r>
              <a:rPr lang="en-US" dirty="0" smtClean="0"/>
              <a:t>pigmentation </a:t>
            </a:r>
            <a:endParaRPr lang="en-US" dirty="0"/>
          </a:p>
          <a:p>
            <a:pPr lvl="1"/>
            <a:r>
              <a:rPr lang="en-US" dirty="0" err="1" smtClean="0"/>
              <a:t>keratoconus</a:t>
            </a:r>
            <a:endParaRPr lang="en-US" dirty="0"/>
          </a:p>
          <a:p>
            <a:pPr lvl="1"/>
            <a:r>
              <a:rPr lang="en-US" dirty="0"/>
              <a:t>peripheral retinopathy</a:t>
            </a:r>
          </a:p>
          <a:p>
            <a:pPr lvl="1"/>
            <a:r>
              <a:rPr lang="en-US" dirty="0" err="1"/>
              <a:t>choroidal</a:t>
            </a:r>
            <a:r>
              <a:rPr lang="en-US" dirty="0"/>
              <a:t> </a:t>
            </a:r>
            <a:r>
              <a:rPr lang="en-US" dirty="0" smtClean="0"/>
              <a:t>thinning</a:t>
            </a:r>
            <a:endParaRPr lang="en-US" dirty="0"/>
          </a:p>
          <a:p>
            <a:pPr lvl="1"/>
            <a:r>
              <a:rPr lang="en-US" dirty="0"/>
              <a:t>anterior lens capsular </a:t>
            </a:r>
            <a:r>
              <a:rPr lang="en-US" dirty="0" smtClean="0"/>
              <a:t>rupture</a:t>
            </a:r>
            <a:endParaRPr lang="en-US" dirty="0"/>
          </a:p>
          <a:p>
            <a:endParaRPr lang="en-US" dirty="0"/>
          </a:p>
        </p:txBody>
      </p:sp>
      <p:pic>
        <p:nvPicPr>
          <p:cNvPr id="6146" name="Picture 2" descr="Familial Glomerular Syndromes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9114" y="2648324"/>
            <a:ext cx="4933259" cy="3270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1537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Ocular </a:t>
            </a:r>
            <a:r>
              <a:rPr lang="en-US" b="1" dirty="0" smtClean="0"/>
              <a:t>symptoms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Acute </a:t>
            </a:r>
            <a:r>
              <a:rPr lang="en-US" dirty="0"/>
              <a:t>episodes of pain, watering, photophobia and blurred vision caused by corneal erosions</a:t>
            </a:r>
            <a:r>
              <a:rPr lang="en-US" dirty="0" smtClean="0"/>
              <a:t>.</a:t>
            </a:r>
            <a:endParaRPr lang="en-US" dirty="0"/>
          </a:p>
          <a:p>
            <a:r>
              <a:rPr lang="en-US" dirty="0"/>
              <a:t>Progressive visual loss caused by corneal posterior polymorphous dystrophy.</a:t>
            </a:r>
          </a:p>
          <a:p>
            <a:r>
              <a:rPr lang="en-US" dirty="0"/>
              <a:t>Lenticular myopia caused by anterior </a:t>
            </a:r>
            <a:r>
              <a:rPr lang="en-US" dirty="0" err="1"/>
              <a:t>lenticonus</a:t>
            </a:r>
            <a:r>
              <a:rPr lang="en-US" dirty="0"/>
              <a:t>.</a:t>
            </a:r>
          </a:p>
          <a:p>
            <a:r>
              <a:rPr lang="en-US" dirty="0"/>
              <a:t>Astigmatism.</a:t>
            </a:r>
          </a:p>
          <a:p>
            <a:r>
              <a:rPr lang="en-US" dirty="0"/>
              <a:t>Decreased visual acuity caused by cataract.</a:t>
            </a:r>
          </a:p>
          <a:p>
            <a:r>
              <a:rPr lang="en-US" dirty="0"/>
              <a:t>Central visual loss caused by macular holes. They respond poorly to surgery.</a:t>
            </a:r>
          </a:p>
          <a:p>
            <a:endParaRPr lang="en-US" dirty="0"/>
          </a:p>
        </p:txBody>
      </p:sp>
      <p:pic>
        <p:nvPicPr>
          <p:cNvPr id="7170" name="Picture 2" descr="Cornea, Sclera, and Globe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862" y="395510"/>
            <a:ext cx="3095625" cy="147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6755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Retinopathy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43539"/>
            <a:ext cx="8915400" cy="3777622"/>
          </a:xfrm>
        </p:spPr>
        <p:txBody>
          <a:bodyPr/>
          <a:lstStyle/>
          <a:p>
            <a:r>
              <a:rPr lang="en-US" dirty="0"/>
              <a:t>The α3α4α5 type IV collagen network is present in the normal ILM and in the retinal pigment epithelium basement membrane of Bruch's membrane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In </a:t>
            </a:r>
            <a:r>
              <a:rPr lang="en-US" dirty="0" err="1"/>
              <a:t>Alport</a:t>
            </a:r>
            <a:r>
              <a:rPr lang="en-US" dirty="0"/>
              <a:t> syndrome, the ILM/nerve fiber layer and Bruch's membrane are both thinned. The thinning of these membranes contributes to the appearance of retinopathy and macular holes. </a:t>
            </a:r>
          </a:p>
        </p:txBody>
      </p:sp>
      <p:pic>
        <p:nvPicPr>
          <p:cNvPr id="8194" name="Picture 2" descr="33. Alport Sydrome | OCT Clu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1821" y="3961872"/>
            <a:ext cx="2856531" cy="2660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48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 descr="Explaining Alport syndrome—lessons from the adult nephrology clinic |  Journal of Rare Diseases | Springer Nature Link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5417" y="1608367"/>
            <a:ext cx="6342149" cy="5249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3296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Management</a:t>
            </a:r>
            <a:br>
              <a:rPr lang="en-US" b="1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General treatment</a:t>
            </a:r>
          </a:p>
          <a:p>
            <a:r>
              <a:rPr lang="en-US" dirty="0"/>
              <a:t>Early diagnosis and treatment can delay the progression to ESRD and potentially reverse some clinical issues such as </a:t>
            </a:r>
            <a:r>
              <a:rPr lang="en-US" b="1" dirty="0" err="1" smtClean="0"/>
              <a:t>lenticonus</a:t>
            </a:r>
            <a:endParaRPr lang="en-US" b="1" dirty="0" smtClean="0"/>
          </a:p>
          <a:p>
            <a:r>
              <a:rPr lang="en-US" b="1" dirty="0"/>
              <a:t>Medical therapy</a:t>
            </a:r>
          </a:p>
          <a:p>
            <a:r>
              <a:rPr lang="en-US" dirty="0"/>
              <a:t>Eye pads, topical antibiotics and pain relief can be applied to resolve corneal erosions</a:t>
            </a:r>
            <a:r>
              <a:rPr lang="en-US" dirty="0" smtClean="0"/>
              <a:t>.</a:t>
            </a:r>
          </a:p>
          <a:p>
            <a:r>
              <a:rPr lang="en-US" b="1" dirty="0"/>
              <a:t>Surgical </a:t>
            </a:r>
            <a:r>
              <a:rPr lang="en-US" b="1" dirty="0" smtClean="0"/>
              <a:t>Treatment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Corneal transplantation is sometimes required to improve visual acuity for severe corneal disease. Lens removal and intraocular lens implantation surgery are eventually required for most patients with </a:t>
            </a:r>
            <a:r>
              <a:rPr lang="en-US" dirty="0" err="1"/>
              <a:t>lenticonus</a:t>
            </a:r>
            <a:r>
              <a:rPr lang="en-US" dirty="0"/>
              <a:t> and cataract No treatment is required for fleck retinopathy. Macular holes do not respond well to surgery </a:t>
            </a:r>
            <a:r>
              <a:rPr lang="en-US" dirty="0" smtClean="0"/>
              <a:t>treatment</a:t>
            </a: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699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69</TotalTime>
  <Words>349</Words>
  <Application>Microsoft Office PowerPoint</Application>
  <PresentationFormat>Widescreen</PresentationFormat>
  <Paragraphs>50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Century Gothic</vt:lpstr>
      <vt:lpstr>Wingdings 3</vt:lpstr>
      <vt:lpstr>Wisp</vt:lpstr>
      <vt:lpstr> Eye presentations of ALPORT SYNDROME</vt:lpstr>
      <vt:lpstr>PowerPoint Presentation</vt:lpstr>
      <vt:lpstr>Ocular abnormalities can be found where α3α4α5 type-IV collagen plays an essential role:</vt:lpstr>
      <vt:lpstr>Slit-lamp examination</vt:lpstr>
      <vt:lpstr>Antrior lenticonus lense capsule rapture</vt:lpstr>
      <vt:lpstr>Less common:</vt:lpstr>
      <vt:lpstr>Ocular symptoms</vt:lpstr>
      <vt:lpstr>Retinopathy </vt:lpstr>
      <vt:lpstr>PowerPoint Presentation</vt:lpstr>
      <vt:lpstr>Management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Eye presentation of ALPORT SYNDROME</dc:title>
  <dc:creator>user</dc:creator>
  <cp:lastModifiedBy>internet1</cp:lastModifiedBy>
  <cp:revision>9</cp:revision>
  <dcterms:created xsi:type="dcterms:W3CDTF">2026-02-17T19:19:44Z</dcterms:created>
  <dcterms:modified xsi:type="dcterms:W3CDTF">2026-02-18T08:23:43Z</dcterms:modified>
</cp:coreProperties>
</file>