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sldIdLst>
    <p:sldId id="256" r:id="rId2"/>
    <p:sldId id="257" r:id="rId3"/>
    <p:sldId id="258" r:id="rId4"/>
    <p:sldId id="267" r:id="rId5"/>
    <p:sldId id="269" r:id="rId6"/>
    <p:sldId id="270" r:id="rId7"/>
    <p:sldId id="259" r:id="rId8"/>
    <p:sldId id="260" r:id="rId9"/>
    <p:sldId id="261" r:id="rId10"/>
    <p:sldId id="263" r:id="rId11"/>
    <p:sldId id="265" r:id="rId12"/>
    <p:sldId id="272" r:id="rId13"/>
    <p:sldId id="262"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660"/>
  </p:normalViewPr>
  <p:slideViewPr>
    <p:cSldViewPr snapToGrid="0">
      <p:cViewPr varScale="1">
        <p:scale>
          <a:sx n="69" d="100"/>
          <a:sy n="69" d="100"/>
        </p:scale>
        <p:origin x="7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F560620-3F43-4353-8A8A-37A6A6DEDE48}"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781853-4B2F-4464-8C0B-6E3425BEE31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72704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560620-3F43-4353-8A8A-37A6A6DEDE48}"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781853-4B2F-4464-8C0B-6E3425BEE311}" type="slidenum">
              <a:rPr lang="en-US" smtClean="0"/>
              <a:t>‹#›</a:t>
            </a:fld>
            <a:endParaRPr lang="en-US"/>
          </a:p>
        </p:txBody>
      </p:sp>
    </p:spTree>
    <p:extLst>
      <p:ext uri="{BB962C8B-B14F-4D97-AF65-F5344CB8AC3E}">
        <p14:creationId xmlns:p14="http://schemas.microsoft.com/office/powerpoint/2010/main" val="1159523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560620-3F43-4353-8A8A-37A6A6DEDE48}"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781853-4B2F-4464-8C0B-6E3425BEE311}" type="slidenum">
              <a:rPr lang="en-US" smtClean="0"/>
              <a:t>‹#›</a:t>
            </a:fld>
            <a:endParaRPr lang="en-US"/>
          </a:p>
        </p:txBody>
      </p:sp>
    </p:spTree>
    <p:extLst>
      <p:ext uri="{BB962C8B-B14F-4D97-AF65-F5344CB8AC3E}">
        <p14:creationId xmlns:p14="http://schemas.microsoft.com/office/powerpoint/2010/main" val="110277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F560620-3F43-4353-8A8A-37A6A6DEDE48}"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781853-4B2F-4464-8C0B-6E3425BEE311}" type="slidenum">
              <a:rPr lang="en-US" smtClean="0"/>
              <a:t>‹#›</a:t>
            </a:fld>
            <a:endParaRPr lang="en-US"/>
          </a:p>
        </p:txBody>
      </p:sp>
    </p:spTree>
    <p:extLst>
      <p:ext uri="{BB962C8B-B14F-4D97-AF65-F5344CB8AC3E}">
        <p14:creationId xmlns:p14="http://schemas.microsoft.com/office/powerpoint/2010/main" val="38278397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F560620-3F43-4353-8A8A-37A6A6DEDE48}" type="datetimeFigureOut">
              <a:rPr lang="en-US" smtClean="0"/>
              <a:t>7/2/2025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781853-4B2F-4464-8C0B-6E3425BEE311}"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9532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F560620-3F43-4353-8A8A-37A6A6DEDE48}"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781853-4B2F-4464-8C0B-6E3425BEE311}" type="slidenum">
              <a:rPr lang="en-US" smtClean="0"/>
              <a:t>‹#›</a:t>
            </a:fld>
            <a:endParaRPr lang="en-US"/>
          </a:p>
        </p:txBody>
      </p:sp>
    </p:spTree>
    <p:extLst>
      <p:ext uri="{BB962C8B-B14F-4D97-AF65-F5344CB8AC3E}">
        <p14:creationId xmlns:p14="http://schemas.microsoft.com/office/powerpoint/2010/main" val="265415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560620-3F43-4353-8A8A-37A6A6DEDE48}" type="datetimeFigureOut">
              <a:rPr lang="en-US" smtClean="0"/>
              <a:t>7/2/2025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781853-4B2F-4464-8C0B-6E3425BEE311}" type="slidenum">
              <a:rPr lang="en-US" smtClean="0"/>
              <a:t>‹#›</a:t>
            </a:fld>
            <a:endParaRPr lang="en-US"/>
          </a:p>
        </p:txBody>
      </p:sp>
    </p:spTree>
    <p:extLst>
      <p:ext uri="{BB962C8B-B14F-4D97-AF65-F5344CB8AC3E}">
        <p14:creationId xmlns:p14="http://schemas.microsoft.com/office/powerpoint/2010/main" val="1380590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F560620-3F43-4353-8A8A-37A6A6DEDE48}" type="datetimeFigureOut">
              <a:rPr lang="en-US" smtClean="0"/>
              <a:t>7/2/2025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781853-4B2F-4464-8C0B-6E3425BEE311}" type="slidenum">
              <a:rPr lang="en-US" smtClean="0"/>
              <a:t>‹#›</a:t>
            </a:fld>
            <a:endParaRPr lang="en-US"/>
          </a:p>
        </p:txBody>
      </p:sp>
    </p:spTree>
    <p:extLst>
      <p:ext uri="{BB962C8B-B14F-4D97-AF65-F5344CB8AC3E}">
        <p14:creationId xmlns:p14="http://schemas.microsoft.com/office/powerpoint/2010/main" val="1838298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F560620-3F43-4353-8A8A-37A6A6DEDE48}" type="datetimeFigureOut">
              <a:rPr lang="en-US" smtClean="0"/>
              <a:t>7/2/2025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7781853-4B2F-4464-8C0B-6E3425BEE311}" type="slidenum">
              <a:rPr lang="en-US" smtClean="0"/>
              <a:t>‹#›</a:t>
            </a:fld>
            <a:endParaRPr lang="en-US"/>
          </a:p>
        </p:txBody>
      </p:sp>
    </p:spTree>
    <p:extLst>
      <p:ext uri="{BB962C8B-B14F-4D97-AF65-F5344CB8AC3E}">
        <p14:creationId xmlns:p14="http://schemas.microsoft.com/office/powerpoint/2010/main" val="3391765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F560620-3F43-4353-8A8A-37A6A6DEDE48}" type="datetimeFigureOut">
              <a:rPr lang="en-US" smtClean="0"/>
              <a:t>7/2/2025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7781853-4B2F-4464-8C0B-6E3425BEE311}" type="slidenum">
              <a:rPr lang="en-US" smtClean="0"/>
              <a:t>‹#›</a:t>
            </a:fld>
            <a:endParaRPr lang="en-US"/>
          </a:p>
        </p:txBody>
      </p:sp>
    </p:spTree>
    <p:extLst>
      <p:ext uri="{BB962C8B-B14F-4D97-AF65-F5344CB8AC3E}">
        <p14:creationId xmlns:p14="http://schemas.microsoft.com/office/powerpoint/2010/main" val="3290349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F560620-3F43-4353-8A8A-37A6A6DEDE48}" type="datetimeFigureOut">
              <a:rPr lang="en-US" smtClean="0"/>
              <a:t>7/2/2025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781853-4B2F-4464-8C0B-6E3425BEE311}" type="slidenum">
              <a:rPr lang="en-US" smtClean="0"/>
              <a:t>‹#›</a:t>
            </a:fld>
            <a:endParaRPr lang="en-US"/>
          </a:p>
        </p:txBody>
      </p:sp>
    </p:spTree>
    <p:extLst>
      <p:ext uri="{BB962C8B-B14F-4D97-AF65-F5344CB8AC3E}">
        <p14:creationId xmlns:p14="http://schemas.microsoft.com/office/powerpoint/2010/main" val="3274503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F560620-3F43-4353-8A8A-37A6A6DEDE48}" type="datetimeFigureOut">
              <a:rPr lang="en-US" smtClean="0"/>
              <a:t>7/2/2025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7781853-4B2F-4464-8C0B-6E3425BEE311}"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8614293"/>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5C77B4-CA9F-4400-7B18-01DAFA456002}"/>
              </a:ext>
            </a:extLst>
          </p:cNvPr>
          <p:cNvSpPr>
            <a:spLocks noGrp="1"/>
          </p:cNvSpPr>
          <p:nvPr>
            <p:ph type="ctrTitle"/>
          </p:nvPr>
        </p:nvSpPr>
        <p:spPr>
          <a:xfrm>
            <a:off x="1097280" y="758952"/>
            <a:ext cx="10058400" cy="2307805"/>
          </a:xfrm>
        </p:spPr>
        <p:txBody>
          <a:bodyPr>
            <a:normAutofit/>
          </a:bodyPr>
          <a:lstStyle/>
          <a:p>
            <a:pPr algn="ctr"/>
            <a:r>
              <a:rPr lang="fa-IR" sz="5400" dirty="0">
                <a:cs typeface="B Nazanin" panose="00000400000000000000" pitchFamily="2" charset="-78"/>
              </a:rPr>
              <a:t>تشخیص غدد لنفاوی خوش خیم از بدخیم در تصویربرداری</a:t>
            </a:r>
            <a:endParaRPr lang="en-US" sz="5400" dirty="0">
              <a:cs typeface="B Nazanin" panose="00000400000000000000" pitchFamily="2" charset="-78"/>
            </a:endParaRPr>
          </a:p>
        </p:txBody>
      </p:sp>
      <p:sp>
        <p:nvSpPr>
          <p:cNvPr id="3" name="Subtitle 2">
            <a:extLst>
              <a:ext uri="{FF2B5EF4-FFF2-40B4-BE49-F238E27FC236}">
                <a16:creationId xmlns:a16="http://schemas.microsoft.com/office/drawing/2014/main" id="{14A82A6A-2F5F-7154-045A-18084DAEDCB3}"/>
              </a:ext>
            </a:extLst>
          </p:cNvPr>
          <p:cNvSpPr>
            <a:spLocks noGrp="1"/>
          </p:cNvSpPr>
          <p:nvPr>
            <p:ph type="subTitle" idx="1"/>
          </p:nvPr>
        </p:nvSpPr>
        <p:spPr/>
        <p:txBody>
          <a:bodyPr>
            <a:normAutofit/>
          </a:bodyPr>
          <a:lstStyle/>
          <a:p>
            <a:endParaRPr lang="en-US" dirty="0"/>
          </a:p>
          <a:p>
            <a:pPr algn="ctr"/>
            <a:r>
              <a:rPr lang="en-US" sz="3600" dirty="0"/>
              <a:t>Dr Jafar Ahmadi</a:t>
            </a:r>
          </a:p>
        </p:txBody>
      </p:sp>
    </p:spTree>
    <p:extLst>
      <p:ext uri="{BB962C8B-B14F-4D97-AF65-F5344CB8AC3E}">
        <p14:creationId xmlns:p14="http://schemas.microsoft.com/office/powerpoint/2010/main" val="449023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4465506-02C8-BF1D-E465-D4DA5C77610C}"/>
              </a:ext>
            </a:extLst>
          </p:cNvPr>
          <p:cNvSpPr>
            <a:spLocks noGrp="1"/>
          </p:cNvSpPr>
          <p:nvPr>
            <p:ph type="subTitle" idx="1"/>
          </p:nvPr>
        </p:nvSpPr>
        <p:spPr>
          <a:xfrm>
            <a:off x="1524000" y="633045"/>
            <a:ext cx="9144000" cy="5373859"/>
          </a:xfrm>
        </p:spPr>
        <p:txBody>
          <a:bodyPr>
            <a:normAutofit fontScale="92500" lnSpcReduction="10000"/>
          </a:bodyPr>
          <a:lstStyle/>
          <a:p>
            <a:pPr algn="r" rtl="1"/>
            <a:r>
              <a:rPr lang="fa-IR" sz="3200" dirty="0">
                <a:cs typeface="B Nazanin" panose="00000400000000000000" pitchFamily="2" charset="-78"/>
              </a:rPr>
              <a:t>اندازه به تنهایی حساسیت پایینی دارد: 60-70 درصد</a:t>
            </a:r>
          </a:p>
          <a:p>
            <a:pPr algn="r" rtl="1"/>
            <a:r>
              <a:rPr lang="fa-IR" sz="3200" dirty="0">
                <a:cs typeface="B Nazanin" panose="00000400000000000000" pitchFamily="2" charset="-78"/>
              </a:rPr>
              <a:t>ترکیب اندازه، شکل و حاشیه دقت را میتواند به 90 درصد برساند</a:t>
            </a:r>
          </a:p>
          <a:p>
            <a:pPr algn="r" rtl="1"/>
            <a:r>
              <a:rPr lang="fa-IR" sz="3200" dirty="0">
                <a:cs typeface="B Nazanin" panose="00000400000000000000" pitchFamily="2" charset="-78"/>
              </a:rPr>
              <a:t>ترکیب مدالیتی باعث افزایش بیشتر دقت میشود</a:t>
            </a:r>
          </a:p>
          <a:p>
            <a:pPr algn="r" rtl="1"/>
            <a:r>
              <a:rPr lang="fa-IR" sz="3200" dirty="0">
                <a:cs typeface="B Nazanin" panose="00000400000000000000" pitchFamily="2" charset="-78"/>
              </a:rPr>
              <a:t>گردن: سونوگرافی ، داپلر،الاستو، سی تی اسکن با کنتراست</a:t>
            </a:r>
          </a:p>
          <a:p>
            <a:pPr algn="r" rtl="1"/>
            <a:r>
              <a:rPr lang="fa-IR" sz="3200" dirty="0">
                <a:cs typeface="B Nazanin" panose="00000400000000000000" pitchFamily="2" charset="-78"/>
              </a:rPr>
              <a:t>مدیاستن: سی تی اسکن باکنتراست ، </a:t>
            </a:r>
            <a:r>
              <a:rPr lang="en-US" sz="3200" dirty="0">
                <a:cs typeface="B Nazanin" panose="00000400000000000000" pitchFamily="2" charset="-78"/>
              </a:rPr>
              <a:t>PET SCAN</a:t>
            </a:r>
            <a:endParaRPr lang="fa-IR" sz="3200" dirty="0">
              <a:cs typeface="B Nazanin" panose="00000400000000000000" pitchFamily="2" charset="-78"/>
            </a:endParaRPr>
          </a:p>
          <a:p>
            <a:pPr algn="r" rtl="1"/>
            <a:r>
              <a:rPr lang="fa-IR" sz="3200" dirty="0">
                <a:cs typeface="B Nazanin" panose="00000400000000000000" pitchFamily="2" charset="-78"/>
              </a:rPr>
              <a:t>رتروپریتوئن و شکم: سی تی اسکن با کنتراست ، </a:t>
            </a:r>
            <a:r>
              <a:rPr lang="en-US" sz="3200" dirty="0">
                <a:cs typeface="B Nazanin" panose="00000400000000000000" pitchFamily="2" charset="-78"/>
              </a:rPr>
              <a:t>MRI</a:t>
            </a:r>
            <a:endParaRPr lang="fa-IR" sz="3200" dirty="0">
              <a:cs typeface="B Nazanin" panose="00000400000000000000" pitchFamily="2" charset="-78"/>
            </a:endParaRPr>
          </a:p>
          <a:p>
            <a:pPr algn="r" rtl="1"/>
            <a:r>
              <a:rPr lang="fa-IR" sz="3200" dirty="0">
                <a:cs typeface="B Nazanin" panose="00000400000000000000" pitchFamily="2" charset="-78"/>
              </a:rPr>
              <a:t>لگن: </a:t>
            </a:r>
            <a:r>
              <a:rPr lang="en-US" sz="3200" dirty="0">
                <a:cs typeface="B Nazanin" panose="00000400000000000000" pitchFamily="2" charset="-78"/>
              </a:rPr>
              <a:t>MRI </a:t>
            </a:r>
            <a:r>
              <a:rPr lang="fa-IR" sz="3200" dirty="0">
                <a:cs typeface="B Nazanin" panose="00000400000000000000" pitchFamily="2" charset="-78"/>
              </a:rPr>
              <a:t> و سی تی اسکن با کنتراست</a:t>
            </a:r>
          </a:p>
          <a:p>
            <a:pPr algn="r" rtl="1"/>
            <a:r>
              <a:rPr lang="fa-IR" sz="3200" dirty="0">
                <a:cs typeface="B Nazanin" panose="00000400000000000000" pitchFamily="2" charset="-78"/>
              </a:rPr>
              <a:t>اگزیلری : سونوگرافی ، کالر داپلر</a:t>
            </a:r>
          </a:p>
          <a:p>
            <a:pPr algn="r" rtl="1"/>
            <a:r>
              <a:rPr lang="fa-IR" sz="3200" dirty="0">
                <a:cs typeface="B Nazanin" panose="00000400000000000000" pitchFamily="2" charset="-78"/>
              </a:rPr>
              <a:t>اینگوئینال: سونوگرافی، کالر داپلر</a:t>
            </a:r>
          </a:p>
          <a:p>
            <a:pPr algn="r" rtl="1"/>
            <a:r>
              <a:rPr lang="fa-IR" sz="3200">
                <a:cs typeface="B Nazanin" panose="00000400000000000000" pitchFamily="2" charset="-78"/>
              </a:rPr>
              <a:t>استیجینگ سرطانهای پیشرفته</a:t>
            </a:r>
            <a:endParaRPr lang="fa-IR" sz="3200" dirty="0">
              <a:cs typeface="B Nazanin" panose="00000400000000000000" pitchFamily="2" charset="-78"/>
            </a:endParaRPr>
          </a:p>
        </p:txBody>
      </p:sp>
    </p:spTree>
    <p:extLst>
      <p:ext uri="{BB962C8B-B14F-4D97-AF65-F5344CB8AC3E}">
        <p14:creationId xmlns:p14="http://schemas.microsoft.com/office/powerpoint/2010/main" val="16583242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381000" y="-228600"/>
            <a:ext cx="12954000" cy="7315200"/>
          </a:xfrm>
          <a:prstGeom prst="rect">
            <a:avLst/>
          </a:prstGeom>
        </p:spPr>
      </p:pic>
    </p:spTree>
    <p:extLst>
      <p:ext uri="{BB962C8B-B14F-4D97-AF65-F5344CB8AC3E}">
        <p14:creationId xmlns:p14="http://schemas.microsoft.com/office/powerpoint/2010/main" val="2876590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71600" y="696911"/>
            <a:ext cx="9196251" cy="4524315"/>
          </a:xfrm>
          <a:prstGeom prst="rect">
            <a:avLst/>
          </a:prstGeom>
        </p:spPr>
        <p:txBody>
          <a:bodyPr wrap="square">
            <a:spAutoFit/>
          </a:bodyPr>
          <a:lstStyle/>
          <a:p>
            <a:r>
              <a:rPr lang="en-US" sz="3600" b="0" i="0" dirty="0" smtClean="0">
                <a:solidFill>
                  <a:srgbClr val="1B1B1B"/>
                </a:solidFill>
                <a:effectLst/>
                <a:latin typeface="Cambria" panose="02040503050406030204" pitchFamily="18" charset="0"/>
              </a:rPr>
              <a:t>The TNM system places regional nodal involvement in the N category,</a:t>
            </a:r>
          </a:p>
          <a:p>
            <a:r>
              <a:rPr lang="en-US" sz="3600" b="0" i="0" dirty="0" smtClean="0">
                <a:solidFill>
                  <a:srgbClr val="1B1B1B"/>
                </a:solidFill>
                <a:effectLst/>
                <a:latin typeface="Cambria" panose="02040503050406030204" pitchFamily="18" charset="0"/>
              </a:rPr>
              <a:t> but nodal involvement at other than regional sites is classified as distant metastases (i.e., belongs in the M category).</a:t>
            </a:r>
          </a:p>
          <a:p>
            <a:r>
              <a:rPr lang="en-US" sz="3600" b="0" i="0" dirty="0" smtClean="0">
                <a:solidFill>
                  <a:srgbClr val="1B1B1B"/>
                </a:solidFill>
                <a:effectLst/>
                <a:latin typeface="Cambria" panose="02040503050406030204" pitchFamily="18" charset="0"/>
              </a:rPr>
              <a:t> It is therefore important for radiologists to know where regional and distant metastatic sites reside for each primary tumor</a:t>
            </a:r>
            <a:endParaRPr lang="fa-IR" sz="3600" dirty="0"/>
          </a:p>
        </p:txBody>
      </p:sp>
    </p:spTree>
    <p:extLst>
      <p:ext uri="{BB962C8B-B14F-4D97-AF65-F5344CB8AC3E}">
        <p14:creationId xmlns:p14="http://schemas.microsoft.com/office/powerpoint/2010/main" val="815408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DD47D0D-6006-B912-2B8A-14CCCAA9DFED}"/>
              </a:ext>
            </a:extLst>
          </p:cNvPr>
          <p:cNvSpPr>
            <a:spLocks noGrp="1"/>
          </p:cNvSpPr>
          <p:nvPr>
            <p:ph type="subTitle" idx="1"/>
          </p:nvPr>
        </p:nvSpPr>
        <p:spPr>
          <a:xfrm>
            <a:off x="1524000" y="787791"/>
            <a:ext cx="9144000" cy="5205046"/>
          </a:xfrm>
        </p:spPr>
        <p:txBody>
          <a:bodyPr/>
          <a:lstStyle/>
          <a:p>
            <a:r>
              <a:rPr lang="fa-IR" dirty="0"/>
              <a:t>سایر معیارها</a:t>
            </a:r>
            <a:endParaRPr lang="fa-IR" sz="3200" dirty="0">
              <a:cs typeface="B Nazanin" panose="00000400000000000000" pitchFamily="2" charset="-78"/>
            </a:endParaRPr>
          </a:p>
          <a:p>
            <a:pPr algn="r" rtl="1"/>
            <a:r>
              <a:rPr lang="en-US" sz="3200" dirty="0">
                <a:cs typeface="B Nazanin" panose="00000400000000000000" pitchFamily="2" charset="-78"/>
              </a:rPr>
              <a:t>Clustering </a:t>
            </a:r>
            <a:r>
              <a:rPr lang="fa-IR" sz="3200" dirty="0">
                <a:cs typeface="B Nazanin" panose="00000400000000000000" pitchFamily="2" charset="-78"/>
              </a:rPr>
              <a:t> در توراکس</a:t>
            </a:r>
            <a:endParaRPr lang="en-US" sz="3200" dirty="0">
              <a:cs typeface="B Nazanin" panose="00000400000000000000" pitchFamily="2" charset="-78"/>
            </a:endParaRPr>
          </a:p>
          <a:p>
            <a:pPr algn="r" rtl="1"/>
            <a:r>
              <a:rPr lang="en-US" sz="3200" dirty="0">
                <a:cs typeface="B Nazanin" panose="00000400000000000000" pitchFamily="2" charset="-78"/>
              </a:rPr>
              <a:t>Spiculated margin </a:t>
            </a:r>
            <a:r>
              <a:rPr lang="fa-IR" sz="3200" dirty="0">
                <a:cs typeface="B Nazanin" panose="00000400000000000000" pitchFamily="2" charset="-78"/>
              </a:rPr>
              <a:t>در </a:t>
            </a:r>
            <a:r>
              <a:rPr lang="en-US" sz="3200" dirty="0">
                <a:cs typeface="B Nazanin" panose="00000400000000000000" pitchFamily="2" charset="-78"/>
              </a:rPr>
              <a:t>MRI </a:t>
            </a:r>
            <a:r>
              <a:rPr lang="fa-IR" sz="3200" dirty="0">
                <a:cs typeface="B Nazanin" panose="00000400000000000000" pitchFamily="2" charset="-78"/>
              </a:rPr>
              <a:t> لگن</a:t>
            </a:r>
            <a:endParaRPr lang="en-US" sz="3200" dirty="0">
              <a:cs typeface="B Nazanin" panose="00000400000000000000" pitchFamily="2" charset="-78"/>
            </a:endParaRPr>
          </a:p>
          <a:p>
            <a:pPr algn="r" rtl="1"/>
            <a:r>
              <a:rPr lang="en-US" sz="3200" dirty="0">
                <a:cs typeface="B Nazanin" panose="00000400000000000000" pitchFamily="2" charset="-78"/>
              </a:rPr>
              <a:t>Sandwich sign</a:t>
            </a:r>
            <a:r>
              <a:rPr lang="fa-IR" sz="3200" dirty="0">
                <a:cs typeface="B Nazanin" panose="00000400000000000000" pitchFamily="2" charset="-78"/>
              </a:rPr>
              <a:t> در غدد لنفاوی مزانتریک</a:t>
            </a:r>
            <a:endParaRPr lang="en-US" sz="3200" dirty="0">
              <a:cs typeface="B Nazanin" panose="00000400000000000000" pitchFamily="2" charset="-78"/>
            </a:endParaRPr>
          </a:p>
        </p:txBody>
      </p:sp>
    </p:spTree>
    <p:extLst>
      <p:ext uri="{BB962C8B-B14F-4D97-AF65-F5344CB8AC3E}">
        <p14:creationId xmlns:p14="http://schemas.microsoft.com/office/powerpoint/2010/main" val="5136775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10715-DD3D-35FB-27BE-C7BD32BF1A65}"/>
              </a:ext>
            </a:extLst>
          </p:cNvPr>
          <p:cNvSpPr>
            <a:spLocks noGrp="1"/>
          </p:cNvSpPr>
          <p:nvPr>
            <p:ph type="ctrTitle"/>
          </p:nvPr>
        </p:nvSpPr>
        <p:spPr>
          <a:xfrm>
            <a:off x="844062" y="844061"/>
            <a:ext cx="10428849" cy="5162843"/>
          </a:xfrm>
        </p:spPr>
        <p:txBody>
          <a:bodyPr>
            <a:noAutofit/>
          </a:bodyPr>
          <a:lstStyle/>
          <a:p>
            <a:pPr marL="571500" indent="-571500" algn="r" rtl="1">
              <a:buFont typeface="Courier New" panose="02070309020205020404" pitchFamily="49" charset="0"/>
              <a:buChar char="o"/>
            </a:pPr>
            <a:r>
              <a:rPr lang="fa-IR" sz="4000" dirty="0">
                <a:cs typeface="B Nazanin" panose="00000400000000000000" pitchFamily="2" charset="-78"/>
              </a:rPr>
              <a:t>معیارهای عمومی در تصویربرداری:</a:t>
            </a:r>
            <a:br>
              <a:rPr lang="fa-IR" sz="4000" dirty="0">
                <a:cs typeface="B Nazanin" panose="00000400000000000000" pitchFamily="2" charset="-78"/>
              </a:rPr>
            </a:br>
            <a:r>
              <a:rPr lang="fa-IR" sz="4000" dirty="0">
                <a:cs typeface="B Nazanin" panose="00000400000000000000" pitchFamily="2" charset="-78"/>
              </a:rPr>
              <a:t>- اندازه: همپوشانی خوش خیم / بدخیم، تفاوت سایز نرمال در هر ناحیه </a:t>
            </a:r>
            <a:r>
              <a:rPr lang="en-US" sz="4000" dirty="0">
                <a:cs typeface="B Nazanin" panose="00000400000000000000" pitchFamily="2" charset="-78"/>
              </a:rPr>
              <a:t/>
            </a:r>
            <a:br>
              <a:rPr lang="en-US" sz="4000" dirty="0">
                <a:cs typeface="B Nazanin" panose="00000400000000000000" pitchFamily="2" charset="-78"/>
              </a:rPr>
            </a:br>
            <a:r>
              <a:rPr lang="fa-IR" sz="4000" dirty="0">
                <a:cs typeface="B Nazanin" panose="00000400000000000000" pitchFamily="2" charset="-78"/>
              </a:rPr>
              <a:t>- شکل:گرد ، بیضوی ، نسبت طول به عرض</a:t>
            </a:r>
            <a:r>
              <a:rPr lang="en-US" sz="4000" dirty="0">
                <a:cs typeface="B Nazanin" panose="00000400000000000000" pitchFamily="2" charset="-78"/>
              </a:rPr>
              <a:t/>
            </a:r>
            <a:br>
              <a:rPr lang="en-US" sz="4000" dirty="0">
                <a:cs typeface="B Nazanin" panose="00000400000000000000" pitchFamily="2" charset="-78"/>
              </a:rPr>
            </a:br>
            <a:r>
              <a:rPr lang="fa-IR" sz="4000" dirty="0">
                <a:cs typeface="B Nazanin" panose="00000400000000000000" pitchFamily="2" charset="-78"/>
              </a:rPr>
              <a:t/>
            </a:r>
            <a:br>
              <a:rPr lang="fa-IR" sz="4000" dirty="0">
                <a:cs typeface="B Nazanin" panose="00000400000000000000" pitchFamily="2" charset="-78"/>
              </a:rPr>
            </a:br>
            <a:r>
              <a:rPr lang="fa-IR" sz="4000" dirty="0">
                <a:cs typeface="B Nazanin" panose="00000400000000000000" pitchFamily="2" charset="-78"/>
              </a:rPr>
              <a:t>- حاشیه: منظم و صاف، نامنظم </a:t>
            </a:r>
            <a:br>
              <a:rPr lang="fa-IR" sz="4000" dirty="0">
                <a:cs typeface="B Nazanin" panose="00000400000000000000" pitchFamily="2" charset="-78"/>
              </a:rPr>
            </a:br>
            <a:r>
              <a:rPr lang="fa-IR" sz="4000" dirty="0">
                <a:cs typeface="B Nazanin" panose="00000400000000000000" pitchFamily="2" charset="-78"/>
              </a:rPr>
              <a:t>- وضعیت هیلوم و کورتکس</a:t>
            </a:r>
            <a:br>
              <a:rPr lang="fa-IR" sz="4000" dirty="0">
                <a:cs typeface="B Nazanin" panose="00000400000000000000" pitchFamily="2" charset="-78"/>
              </a:rPr>
            </a:br>
            <a:r>
              <a:rPr lang="fa-IR" sz="4000" dirty="0">
                <a:cs typeface="B Nazanin" panose="00000400000000000000" pitchFamily="2" charset="-78"/>
              </a:rPr>
              <a:t>- نکروز</a:t>
            </a:r>
            <a:br>
              <a:rPr lang="fa-IR" sz="4000" dirty="0">
                <a:cs typeface="B Nazanin" panose="00000400000000000000" pitchFamily="2" charset="-78"/>
              </a:rPr>
            </a:br>
            <a:r>
              <a:rPr lang="fa-IR" sz="4000" dirty="0">
                <a:cs typeface="B Nazanin" panose="00000400000000000000" pitchFamily="2" charset="-78"/>
              </a:rPr>
              <a:t>- کلسیفیکاسیون</a:t>
            </a:r>
            <a:endParaRPr lang="en-US" sz="4000" dirty="0">
              <a:cs typeface="B Nazanin" panose="00000400000000000000" pitchFamily="2" charset="-78"/>
            </a:endParaRPr>
          </a:p>
        </p:txBody>
      </p:sp>
    </p:spTree>
    <p:extLst>
      <p:ext uri="{BB962C8B-B14F-4D97-AF65-F5344CB8AC3E}">
        <p14:creationId xmlns:p14="http://schemas.microsoft.com/office/powerpoint/2010/main" val="15663757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1978D-12D9-F5ED-A367-4917BE156F41}"/>
              </a:ext>
            </a:extLst>
          </p:cNvPr>
          <p:cNvSpPr>
            <a:spLocks noGrp="1"/>
          </p:cNvSpPr>
          <p:nvPr>
            <p:ph type="ctrTitle"/>
          </p:nvPr>
        </p:nvSpPr>
        <p:spPr>
          <a:xfrm>
            <a:off x="1524000" y="517452"/>
            <a:ext cx="9144000" cy="889317"/>
          </a:xfrm>
        </p:spPr>
        <p:txBody>
          <a:bodyPr>
            <a:normAutofit fontScale="90000"/>
          </a:bodyPr>
          <a:lstStyle/>
          <a:p>
            <a:pPr algn="ctr"/>
            <a:r>
              <a:rPr lang="fa-IR" dirty="0"/>
              <a:t>سونوگرافی</a:t>
            </a:r>
            <a:endParaRPr lang="en-US" dirty="0"/>
          </a:p>
        </p:txBody>
      </p:sp>
      <p:sp>
        <p:nvSpPr>
          <p:cNvPr id="3" name="Subtitle 2">
            <a:extLst>
              <a:ext uri="{FF2B5EF4-FFF2-40B4-BE49-F238E27FC236}">
                <a16:creationId xmlns:a16="http://schemas.microsoft.com/office/drawing/2014/main" id="{2F524C17-422E-C832-53BC-F4E8539BD651}"/>
              </a:ext>
            </a:extLst>
          </p:cNvPr>
          <p:cNvSpPr>
            <a:spLocks noGrp="1"/>
          </p:cNvSpPr>
          <p:nvPr>
            <p:ph type="subTitle" idx="1"/>
          </p:nvPr>
        </p:nvSpPr>
        <p:spPr>
          <a:xfrm>
            <a:off x="1524000" y="962110"/>
            <a:ext cx="9144000" cy="5261317"/>
          </a:xfrm>
        </p:spPr>
        <p:txBody>
          <a:bodyPr>
            <a:noAutofit/>
          </a:bodyPr>
          <a:lstStyle/>
          <a:p>
            <a:pPr algn="r"/>
            <a:r>
              <a:rPr lang="fa-IR" sz="4000" dirty="0">
                <a:cs typeface="B Nazanin" panose="00000400000000000000" pitchFamily="2" charset="-78"/>
              </a:rPr>
              <a:t>معیارخوش خیم</a:t>
            </a:r>
          </a:p>
          <a:p>
            <a:pPr marL="342900" indent="-342900" algn="r" rtl="1">
              <a:buFontTx/>
              <a:buChar char="-"/>
            </a:pPr>
            <a:r>
              <a:rPr lang="fa-IR" sz="4000" dirty="0">
                <a:cs typeface="B Nazanin" panose="00000400000000000000" pitchFamily="2" charset="-78"/>
              </a:rPr>
              <a:t>شکل:بیضوی ، طول به عرض بیشتر از 2</a:t>
            </a:r>
          </a:p>
          <a:p>
            <a:pPr marL="342900" indent="-342900" algn="r" rtl="1">
              <a:buFontTx/>
              <a:buChar char="-"/>
            </a:pPr>
            <a:r>
              <a:rPr lang="fa-IR" sz="4000" dirty="0">
                <a:cs typeface="B Nazanin" panose="00000400000000000000" pitchFamily="2" charset="-78"/>
              </a:rPr>
              <a:t>حاشیه: واضح و منظم</a:t>
            </a:r>
          </a:p>
          <a:p>
            <a:pPr marL="342900" indent="-342900" algn="r" rtl="1">
              <a:buFontTx/>
              <a:buChar char="-"/>
            </a:pPr>
            <a:r>
              <a:rPr lang="fa-IR" sz="4000" dirty="0">
                <a:cs typeface="B Nazanin" panose="00000400000000000000" pitchFamily="2" charset="-78"/>
              </a:rPr>
              <a:t>هیلوم: چربی حفظ شده</a:t>
            </a:r>
          </a:p>
          <a:p>
            <a:pPr marL="342900" indent="-342900" algn="r" rtl="1">
              <a:buFontTx/>
              <a:buChar char="-"/>
            </a:pPr>
            <a:r>
              <a:rPr lang="fa-IR" sz="4000" dirty="0">
                <a:cs typeface="B Nazanin" panose="00000400000000000000" pitchFamily="2" charset="-78"/>
              </a:rPr>
              <a:t>اکوژنیسیته: هموژن</a:t>
            </a:r>
          </a:p>
          <a:p>
            <a:pPr marL="342900" indent="-342900" algn="r" rtl="1">
              <a:buFontTx/>
              <a:buChar char="-"/>
            </a:pPr>
            <a:r>
              <a:rPr lang="fa-IR" sz="4000" dirty="0">
                <a:cs typeface="B Nazanin" panose="00000400000000000000" pitchFamily="2" charset="-78"/>
              </a:rPr>
              <a:t>نکروز: ندارد</a:t>
            </a:r>
          </a:p>
          <a:p>
            <a:pPr marL="342900" indent="-342900" algn="r" rtl="1">
              <a:buFontTx/>
              <a:buChar char="-"/>
            </a:pPr>
            <a:r>
              <a:rPr lang="fa-IR" sz="4000" dirty="0">
                <a:cs typeface="B Nazanin" panose="00000400000000000000" pitchFamily="2" charset="-78"/>
              </a:rPr>
              <a:t>کلسیفیکاسیون: ندارد/ موارد عفونی و روماتولوژیک</a:t>
            </a:r>
          </a:p>
        </p:txBody>
      </p:sp>
    </p:spTree>
    <p:extLst>
      <p:ext uri="{BB962C8B-B14F-4D97-AF65-F5344CB8AC3E}">
        <p14:creationId xmlns:p14="http://schemas.microsoft.com/office/powerpoint/2010/main" val="2348892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88273" y="483327"/>
            <a:ext cx="9405257" cy="5693866"/>
          </a:xfrm>
          <a:prstGeom prst="rect">
            <a:avLst/>
          </a:prstGeom>
        </p:spPr>
        <p:txBody>
          <a:bodyPr wrap="square">
            <a:spAutoFit/>
          </a:bodyPr>
          <a:lstStyle/>
          <a:p>
            <a:r>
              <a:rPr lang="en-US" sz="2800" b="1" i="0" dirty="0" smtClean="0">
                <a:solidFill>
                  <a:srgbClr val="65419B"/>
                </a:solidFill>
                <a:effectLst/>
                <a:latin typeface="Open Sans"/>
              </a:rPr>
              <a:t>Gray scale parameters that favor malignancy</a:t>
            </a:r>
          </a:p>
          <a:p>
            <a:pPr>
              <a:buFont typeface="Arial" panose="020B0604020202020204" pitchFamily="34" charset="0"/>
              <a:buChar char="•"/>
            </a:pPr>
            <a:r>
              <a:rPr lang="en-US" sz="2800" b="0" i="0" dirty="0" smtClean="0">
                <a:solidFill>
                  <a:srgbClr val="3D3D3D"/>
                </a:solidFill>
                <a:effectLst/>
                <a:latin typeface="Open Sans"/>
              </a:rPr>
              <a:t>size: larger - more likely malignant</a:t>
            </a:r>
          </a:p>
          <a:p>
            <a:pPr>
              <a:buFont typeface="Arial" panose="020B0604020202020204" pitchFamily="34" charset="0"/>
              <a:buChar char="•"/>
            </a:pPr>
            <a:r>
              <a:rPr lang="en-US" sz="2800" b="0" i="0" dirty="0" smtClean="0">
                <a:solidFill>
                  <a:srgbClr val="3D3D3D"/>
                </a:solidFill>
                <a:effectLst/>
                <a:latin typeface="Open Sans"/>
              </a:rPr>
              <a:t>shape: round, long </a:t>
            </a:r>
            <a:r>
              <a:rPr lang="en-US" sz="2800" b="0" i="0" dirty="0" err="1" smtClean="0">
                <a:solidFill>
                  <a:srgbClr val="3D3D3D"/>
                </a:solidFill>
                <a:effectLst/>
                <a:latin typeface="Open Sans"/>
              </a:rPr>
              <a:t>axis:short</a:t>
            </a:r>
            <a:r>
              <a:rPr lang="en-US" sz="2800" b="0" i="0" dirty="0" smtClean="0">
                <a:solidFill>
                  <a:srgbClr val="3D3D3D"/>
                </a:solidFill>
                <a:effectLst/>
                <a:latin typeface="Open Sans"/>
              </a:rPr>
              <a:t> axis &lt;2</a:t>
            </a:r>
          </a:p>
          <a:p>
            <a:pPr>
              <a:buFont typeface="Arial" panose="020B0604020202020204" pitchFamily="34" charset="0"/>
              <a:buChar char="•"/>
            </a:pPr>
            <a:r>
              <a:rPr lang="en-US" sz="2800" b="0" i="0" dirty="0" smtClean="0">
                <a:solidFill>
                  <a:srgbClr val="3D3D3D"/>
                </a:solidFill>
                <a:effectLst/>
                <a:latin typeface="Open Sans"/>
              </a:rPr>
              <a:t>echogenicity: predominantly hypoechoic although metastatic lymph nodes from papillary thyroid carcinoma tend to be hyperechoic due to the </a:t>
            </a:r>
            <a:r>
              <a:rPr lang="en-US" sz="2800" b="0" i="0" dirty="0" err="1" smtClean="0">
                <a:solidFill>
                  <a:srgbClr val="3D3D3D"/>
                </a:solidFill>
                <a:effectLst/>
                <a:latin typeface="Open Sans"/>
              </a:rPr>
              <a:t>intranodal</a:t>
            </a:r>
            <a:r>
              <a:rPr lang="en-US" sz="2800" b="0" i="0" dirty="0" smtClean="0">
                <a:solidFill>
                  <a:srgbClr val="3D3D3D"/>
                </a:solidFill>
                <a:effectLst/>
                <a:latin typeface="Open Sans"/>
              </a:rPr>
              <a:t> deposition of thyroglobulin</a:t>
            </a:r>
          </a:p>
          <a:p>
            <a:pPr>
              <a:buFont typeface="Arial" panose="020B0604020202020204" pitchFamily="34" charset="0"/>
              <a:buChar char="•"/>
            </a:pPr>
            <a:r>
              <a:rPr lang="en-US" sz="2800" b="0" i="0" dirty="0" smtClean="0">
                <a:solidFill>
                  <a:srgbClr val="3D3D3D"/>
                </a:solidFill>
                <a:effectLst/>
                <a:latin typeface="Open Sans"/>
              </a:rPr>
              <a:t>heterogeneous echotexture</a:t>
            </a:r>
          </a:p>
          <a:p>
            <a:pPr>
              <a:buFont typeface="Arial" panose="020B0604020202020204" pitchFamily="34" charset="0"/>
              <a:buChar char="•"/>
            </a:pPr>
            <a:r>
              <a:rPr lang="en-US" sz="2800" b="0" i="0" dirty="0" smtClean="0">
                <a:solidFill>
                  <a:srgbClr val="3D3D3D"/>
                </a:solidFill>
                <a:effectLst/>
                <a:latin typeface="Open Sans"/>
              </a:rPr>
              <a:t>loss of central fatty hilum/thinning of hilum</a:t>
            </a:r>
          </a:p>
          <a:p>
            <a:pPr>
              <a:buFont typeface="Arial" panose="020B0604020202020204" pitchFamily="34" charset="0"/>
              <a:buChar char="•"/>
            </a:pPr>
            <a:r>
              <a:rPr lang="en-US" sz="2800" b="0" i="0" dirty="0" smtClean="0">
                <a:solidFill>
                  <a:srgbClr val="3D3D3D"/>
                </a:solidFill>
                <a:effectLst/>
                <a:latin typeface="Open Sans"/>
              </a:rPr>
              <a:t>eccentric versus concentric thickening of cortex</a:t>
            </a:r>
          </a:p>
          <a:p>
            <a:pPr>
              <a:buFont typeface="Arial" panose="020B0604020202020204" pitchFamily="34" charset="0"/>
              <a:buChar char="•"/>
            </a:pPr>
            <a:r>
              <a:rPr lang="en-US" sz="2800" b="0" i="0" dirty="0" smtClean="0">
                <a:solidFill>
                  <a:srgbClr val="3D3D3D"/>
                </a:solidFill>
                <a:effectLst/>
                <a:latin typeface="Open Sans"/>
              </a:rPr>
              <a:t>presence of </a:t>
            </a:r>
            <a:r>
              <a:rPr lang="en-US" sz="2800" b="0" i="0" dirty="0" err="1" smtClean="0">
                <a:solidFill>
                  <a:srgbClr val="3D3D3D"/>
                </a:solidFill>
                <a:effectLst/>
                <a:latin typeface="Open Sans"/>
              </a:rPr>
              <a:t>microcalcifications</a:t>
            </a:r>
            <a:endParaRPr lang="en-US" sz="2800" b="0" i="0" dirty="0" smtClean="0">
              <a:solidFill>
                <a:srgbClr val="3D3D3D"/>
              </a:solidFill>
              <a:effectLst/>
              <a:latin typeface="Open Sans"/>
            </a:endParaRPr>
          </a:p>
          <a:p>
            <a:pPr>
              <a:buFont typeface="Arial" panose="020B0604020202020204" pitchFamily="34" charset="0"/>
              <a:buChar char="•"/>
            </a:pPr>
            <a:r>
              <a:rPr lang="en-US" sz="2800" b="0" i="0" dirty="0" smtClean="0">
                <a:solidFill>
                  <a:srgbClr val="3D3D3D"/>
                </a:solidFill>
                <a:effectLst/>
                <a:latin typeface="Open Sans"/>
              </a:rPr>
              <a:t>necrosis: cystic/coagulative</a:t>
            </a:r>
          </a:p>
          <a:p>
            <a:pPr>
              <a:buFont typeface="Arial" panose="020B0604020202020204" pitchFamily="34" charset="0"/>
              <a:buChar char="•"/>
            </a:pPr>
            <a:r>
              <a:rPr lang="en-US" sz="2800" b="0" i="0" dirty="0" smtClean="0">
                <a:solidFill>
                  <a:srgbClr val="3D3D3D"/>
                </a:solidFill>
                <a:effectLst/>
                <a:latin typeface="Open Sans"/>
              </a:rPr>
              <a:t>ill-defined capsular margins: invasion</a:t>
            </a:r>
            <a:endParaRPr lang="en-US" sz="2800" b="0" i="0" dirty="0">
              <a:solidFill>
                <a:srgbClr val="3D3D3D"/>
              </a:solidFill>
              <a:effectLst/>
              <a:latin typeface="Open Sans"/>
            </a:endParaRPr>
          </a:p>
        </p:txBody>
      </p:sp>
    </p:spTree>
    <p:extLst>
      <p:ext uri="{BB962C8B-B14F-4D97-AF65-F5344CB8AC3E}">
        <p14:creationId xmlns:p14="http://schemas.microsoft.com/office/powerpoint/2010/main" val="15544714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32857" y="1058090"/>
            <a:ext cx="8778240" cy="5016758"/>
          </a:xfrm>
          <a:prstGeom prst="rect">
            <a:avLst/>
          </a:prstGeom>
        </p:spPr>
        <p:txBody>
          <a:bodyPr wrap="square">
            <a:spAutoFit/>
          </a:bodyPr>
          <a:lstStyle/>
          <a:p>
            <a:r>
              <a:rPr lang="en-US" sz="3200" b="1" i="0" dirty="0" smtClean="0">
                <a:solidFill>
                  <a:srgbClr val="65419B"/>
                </a:solidFill>
                <a:effectLst/>
                <a:latin typeface="Open Sans"/>
              </a:rPr>
              <a:t>Color/power Doppler features that favor malignancy</a:t>
            </a:r>
          </a:p>
          <a:p>
            <a:endParaRPr lang="en-US" sz="3200" b="1" i="0" dirty="0" smtClean="0">
              <a:solidFill>
                <a:srgbClr val="65419B"/>
              </a:solidFill>
              <a:effectLst/>
              <a:latin typeface="Open Sans"/>
            </a:endParaRPr>
          </a:p>
          <a:p>
            <a:pPr>
              <a:buFont typeface="Arial" panose="020B0604020202020204" pitchFamily="34" charset="0"/>
              <a:buChar char="•"/>
            </a:pPr>
            <a:r>
              <a:rPr lang="en-US" sz="3200" b="0" i="0" dirty="0" smtClean="0">
                <a:solidFill>
                  <a:srgbClr val="3D3D3D"/>
                </a:solidFill>
                <a:effectLst/>
                <a:latin typeface="Open Sans"/>
              </a:rPr>
              <a:t>peripheral/mixed peripheral: central blood vessels</a:t>
            </a:r>
          </a:p>
          <a:p>
            <a:pPr>
              <a:buFont typeface="Arial" panose="020B0604020202020204" pitchFamily="34" charset="0"/>
              <a:buChar char="•"/>
            </a:pPr>
            <a:r>
              <a:rPr lang="en-US" sz="3200" b="0" i="0" dirty="0" smtClean="0">
                <a:solidFill>
                  <a:srgbClr val="3D3D3D"/>
                </a:solidFill>
                <a:effectLst/>
                <a:latin typeface="Open Sans"/>
              </a:rPr>
              <a:t>high resistance waveform</a:t>
            </a:r>
          </a:p>
          <a:p>
            <a:pPr>
              <a:buFont typeface="Arial" panose="020B0604020202020204" pitchFamily="34" charset="0"/>
              <a:buChar char="•"/>
            </a:pPr>
            <a:r>
              <a:rPr lang="en-US" sz="3200" b="0" i="0" dirty="0" smtClean="0">
                <a:solidFill>
                  <a:srgbClr val="3D3D3D"/>
                </a:solidFill>
                <a:effectLst/>
                <a:latin typeface="Open Sans"/>
              </a:rPr>
              <a:t>RI &gt;0.8, PI &gt;1.5</a:t>
            </a:r>
          </a:p>
          <a:p>
            <a:pPr>
              <a:buFont typeface="Arial" panose="020B0604020202020204" pitchFamily="34" charset="0"/>
              <a:buChar char="•"/>
            </a:pPr>
            <a:r>
              <a:rPr lang="en-US" sz="3200" b="0" i="0" dirty="0" smtClean="0">
                <a:solidFill>
                  <a:srgbClr val="3D3D3D"/>
                </a:solidFill>
                <a:effectLst/>
                <a:latin typeface="Open Sans"/>
              </a:rPr>
              <a:t>aberrant vessels: displaced parent vessels, </a:t>
            </a:r>
            <a:r>
              <a:rPr lang="en-US" sz="3200" b="0" i="0" dirty="0" err="1" smtClean="0">
                <a:solidFill>
                  <a:srgbClr val="3D3D3D"/>
                </a:solidFill>
                <a:effectLst/>
                <a:latin typeface="Open Sans"/>
              </a:rPr>
              <a:t>subcapsular</a:t>
            </a:r>
            <a:r>
              <a:rPr lang="en-US" sz="3200" b="0" i="0" dirty="0" smtClean="0">
                <a:solidFill>
                  <a:srgbClr val="3D3D3D"/>
                </a:solidFill>
                <a:effectLst/>
                <a:latin typeface="Open Sans"/>
              </a:rPr>
              <a:t> vasculature, non-perfused areas, non-tapering vessels</a:t>
            </a:r>
            <a:endParaRPr lang="en-US" sz="3200" b="0" i="0" dirty="0">
              <a:solidFill>
                <a:srgbClr val="3D3D3D"/>
              </a:solidFill>
              <a:effectLst/>
              <a:latin typeface="Open Sans"/>
            </a:endParaRPr>
          </a:p>
        </p:txBody>
      </p:sp>
    </p:spTree>
    <p:extLst>
      <p:ext uri="{BB962C8B-B14F-4D97-AF65-F5344CB8AC3E}">
        <p14:creationId xmlns:p14="http://schemas.microsoft.com/office/powerpoint/2010/main" val="4110951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9714" y="822960"/>
            <a:ext cx="10202092" cy="3539430"/>
          </a:xfrm>
          <a:prstGeom prst="rect">
            <a:avLst/>
          </a:prstGeom>
        </p:spPr>
        <p:txBody>
          <a:bodyPr wrap="square">
            <a:spAutoFit/>
          </a:bodyPr>
          <a:lstStyle/>
          <a:p>
            <a:r>
              <a:rPr lang="en-US" sz="3200" b="0" i="0" dirty="0" smtClean="0">
                <a:solidFill>
                  <a:srgbClr val="3D3D3D"/>
                </a:solidFill>
                <a:effectLst/>
                <a:latin typeface="Open Sans"/>
              </a:rPr>
              <a:t>The increase in resistivity in a malignant lymph node is attributed to increased cellularity within an infiltrated lymph node.</a:t>
            </a:r>
          </a:p>
          <a:p>
            <a:r>
              <a:rPr lang="en-US" sz="3200" b="0" i="0" dirty="0" smtClean="0">
                <a:solidFill>
                  <a:srgbClr val="3D3D3D"/>
                </a:solidFill>
                <a:effectLst/>
                <a:latin typeface="Open Sans"/>
              </a:rPr>
              <a:t> However, malignant lymph nodes with necrotic change may show low resistance flow due to loss in the cellularity following necrosis and this needs to be kept in mind while interpreting this sign.</a:t>
            </a:r>
            <a:endParaRPr lang="fa-IR" sz="3200" dirty="0"/>
          </a:p>
        </p:txBody>
      </p:sp>
    </p:spTree>
    <p:extLst>
      <p:ext uri="{BB962C8B-B14F-4D97-AF65-F5344CB8AC3E}">
        <p14:creationId xmlns:p14="http://schemas.microsoft.com/office/powerpoint/2010/main" val="18588519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00C8586-FA90-7673-F788-B938E63C0EAB}"/>
              </a:ext>
            </a:extLst>
          </p:cNvPr>
          <p:cNvSpPr>
            <a:spLocks noGrp="1"/>
          </p:cNvSpPr>
          <p:nvPr>
            <p:ph type="subTitle" idx="1"/>
          </p:nvPr>
        </p:nvSpPr>
        <p:spPr>
          <a:xfrm>
            <a:off x="1524000" y="618978"/>
            <a:ext cx="9144000" cy="5598942"/>
          </a:xfrm>
        </p:spPr>
        <p:txBody>
          <a:bodyPr>
            <a:normAutofit fontScale="92500" lnSpcReduction="10000"/>
          </a:bodyPr>
          <a:lstStyle/>
          <a:p>
            <a:pPr rtl="1"/>
            <a:r>
              <a:rPr lang="fa-IR" sz="4000" dirty="0">
                <a:cs typeface="B Nazanin" panose="00000400000000000000" pitchFamily="2" charset="-78"/>
              </a:rPr>
              <a:t>کالر داپلر:</a:t>
            </a:r>
            <a:endParaRPr lang="en-US" sz="4000" dirty="0">
              <a:cs typeface="B Nazanin" panose="00000400000000000000" pitchFamily="2" charset="-78"/>
            </a:endParaRPr>
          </a:p>
          <a:p>
            <a:pPr algn="r" rtl="1"/>
            <a:r>
              <a:rPr lang="fa-IR" sz="3200" dirty="0">
                <a:cs typeface="B Nazanin" panose="00000400000000000000" pitchFamily="2" charset="-78"/>
              </a:rPr>
              <a:t>الگوی عروقی هیلار: خوش خیم</a:t>
            </a:r>
          </a:p>
          <a:p>
            <a:pPr algn="r" rtl="1"/>
            <a:r>
              <a:rPr lang="fa-IR" sz="3200" dirty="0">
                <a:cs typeface="B Nazanin" panose="00000400000000000000" pitchFamily="2" charset="-78"/>
              </a:rPr>
              <a:t>الگوی عروقی پریفرال: بدخیم</a:t>
            </a:r>
          </a:p>
          <a:p>
            <a:pPr algn="r" rtl="1"/>
            <a:r>
              <a:rPr lang="fa-IR" sz="3200" dirty="0">
                <a:cs typeface="B Nazanin" panose="00000400000000000000" pitchFamily="2" charset="-78"/>
              </a:rPr>
              <a:t>الگوی عروقی میکس: بدخیم</a:t>
            </a:r>
          </a:p>
          <a:p>
            <a:pPr algn="r" rtl="1"/>
            <a:r>
              <a:rPr lang="fa-IR" sz="3200" dirty="0">
                <a:cs typeface="B Nazanin" panose="00000400000000000000" pitchFamily="2" charset="-78"/>
              </a:rPr>
              <a:t>مقاومت عروقی</a:t>
            </a:r>
          </a:p>
          <a:p>
            <a:pPr algn="r" rtl="1"/>
            <a:r>
              <a:rPr lang="en-US" sz="3200" dirty="0">
                <a:cs typeface="B Nazanin" panose="00000400000000000000" pitchFamily="2" charset="-78"/>
              </a:rPr>
              <a:t>RI- 0.8</a:t>
            </a:r>
          </a:p>
          <a:p>
            <a:pPr algn="r" rtl="1"/>
            <a:r>
              <a:rPr lang="en-US" sz="3200" dirty="0">
                <a:cs typeface="B Nazanin" panose="00000400000000000000" pitchFamily="2" charset="-78"/>
              </a:rPr>
              <a:t>PI-1.5</a:t>
            </a:r>
            <a:endParaRPr lang="fa-IR" sz="3200" dirty="0">
              <a:cs typeface="B Nazanin" panose="00000400000000000000" pitchFamily="2" charset="-78"/>
            </a:endParaRPr>
          </a:p>
          <a:p>
            <a:pPr rtl="1"/>
            <a:r>
              <a:rPr lang="fa-IR" sz="3200" dirty="0">
                <a:cs typeface="B Nazanin" panose="00000400000000000000" pitchFamily="2" charset="-78"/>
              </a:rPr>
              <a:t>الاستوگرافی:</a:t>
            </a:r>
          </a:p>
          <a:p>
            <a:pPr algn="r" rtl="1"/>
            <a:r>
              <a:rPr lang="en-US" sz="3200" dirty="0">
                <a:cs typeface="B Nazanin" panose="00000400000000000000" pitchFamily="2" charset="-78"/>
              </a:rPr>
              <a:t>HARD</a:t>
            </a:r>
          </a:p>
          <a:p>
            <a:pPr algn="r" rtl="1"/>
            <a:r>
              <a:rPr lang="en-US" sz="3200" dirty="0">
                <a:cs typeface="B Nazanin" panose="00000400000000000000" pitchFamily="2" charset="-78"/>
              </a:rPr>
              <a:t>SOFT</a:t>
            </a:r>
          </a:p>
        </p:txBody>
      </p:sp>
    </p:spTree>
    <p:extLst>
      <p:ext uri="{BB962C8B-B14F-4D97-AF65-F5344CB8AC3E}">
        <p14:creationId xmlns:p14="http://schemas.microsoft.com/office/powerpoint/2010/main" val="2292017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799AFC79-EFEC-AF70-2354-B363DD36DB29}"/>
              </a:ext>
            </a:extLst>
          </p:cNvPr>
          <p:cNvSpPr>
            <a:spLocks noGrp="1"/>
          </p:cNvSpPr>
          <p:nvPr>
            <p:ph type="subTitle" idx="1"/>
          </p:nvPr>
        </p:nvSpPr>
        <p:spPr>
          <a:xfrm>
            <a:off x="1524000" y="900332"/>
            <a:ext cx="9144000" cy="5598942"/>
          </a:xfrm>
        </p:spPr>
        <p:txBody>
          <a:bodyPr>
            <a:normAutofit lnSpcReduction="10000"/>
          </a:bodyPr>
          <a:lstStyle/>
          <a:p>
            <a:r>
              <a:rPr lang="en-US" sz="4000" dirty="0"/>
              <a:t>CT SCAN</a:t>
            </a:r>
            <a:endParaRPr lang="fa-IR" sz="4000" dirty="0"/>
          </a:p>
          <a:p>
            <a:pPr marL="342900" indent="-342900" algn="r" rtl="1">
              <a:buFontTx/>
              <a:buChar char="-"/>
            </a:pPr>
            <a:r>
              <a:rPr lang="fa-IR" sz="3200" dirty="0">
                <a:cs typeface="B Nazanin" panose="00000400000000000000" pitchFamily="2" charset="-78"/>
              </a:rPr>
              <a:t>سایز: بسته به ناحیه</a:t>
            </a:r>
          </a:p>
          <a:p>
            <a:pPr marL="342900" indent="-342900" algn="r" rtl="1">
              <a:buFontTx/>
              <a:buChar char="-"/>
            </a:pPr>
            <a:r>
              <a:rPr lang="fa-IR" sz="3200" dirty="0">
                <a:cs typeface="B Nazanin" panose="00000400000000000000" pitchFamily="2" charset="-78"/>
              </a:rPr>
              <a:t>شکل : نسبت طول به عرض</a:t>
            </a:r>
          </a:p>
          <a:p>
            <a:pPr marL="342900" indent="-342900" algn="r" rtl="1">
              <a:buFontTx/>
              <a:buChar char="-"/>
            </a:pPr>
            <a:r>
              <a:rPr lang="fa-IR" sz="3200" dirty="0">
                <a:cs typeface="B Nazanin" panose="00000400000000000000" pitchFamily="2" charset="-78"/>
              </a:rPr>
              <a:t>حاشیه</a:t>
            </a:r>
          </a:p>
          <a:p>
            <a:pPr marL="342900" indent="-342900" algn="r" rtl="1">
              <a:buFontTx/>
              <a:buChar char="-"/>
            </a:pPr>
            <a:r>
              <a:rPr lang="fa-IR" sz="3200" dirty="0">
                <a:cs typeface="B Nazanin" panose="00000400000000000000" pitchFamily="2" charset="-78"/>
              </a:rPr>
              <a:t>انهنسمنت هموژن</a:t>
            </a:r>
          </a:p>
          <a:p>
            <a:pPr marL="342900" indent="-342900" algn="r" rtl="1">
              <a:buFontTx/>
              <a:buChar char="-"/>
            </a:pPr>
            <a:r>
              <a:rPr lang="fa-IR" sz="3200" dirty="0">
                <a:cs typeface="B Nazanin" panose="00000400000000000000" pitchFamily="2" charset="-78"/>
              </a:rPr>
              <a:t>انهنسمنت محیطی یا هتروژن</a:t>
            </a:r>
          </a:p>
          <a:p>
            <a:pPr marL="342900" indent="-342900" algn="r" rtl="1">
              <a:buFontTx/>
              <a:buChar char="-"/>
            </a:pPr>
            <a:r>
              <a:rPr lang="fa-IR" sz="3200" dirty="0">
                <a:cs typeface="B Nazanin" panose="00000400000000000000" pitchFamily="2" charset="-78"/>
              </a:rPr>
              <a:t>نکروز</a:t>
            </a:r>
          </a:p>
          <a:p>
            <a:pPr marL="342900" indent="-342900" algn="r" rtl="1">
              <a:buFontTx/>
              <a:buChar char="-"/>
            </a:pPr>
            <a:r>
              <a:rPr lang="fa-IR" sz="3200" dirty="0">
                <a:cs typeface="B Nazanin" panose="00000400000000000000" pitchFamily="2" charset="-78"/>
              </a:rPr>
              <a:t>کلسیفیکاسیون: ماکرو و منظم</a:t>
            </a:r>
          </a:p>
          <a:p>
            <a:pPr marL="342900" indent="-342900" algn="r" rtl="1">
              <a:buFontTx/>
              <a:buChar char="-"/>
            </a:pPr>
            <a:r>
              <a:rPr lang="fa-IR" sz="3200" dirty="0">
                <a:cs typeface="B Nazanin" panose="00000400000000000000" pitchFamily="2" charset="-78"/>
              </a:rPr>
              <a:t>کلسیفیکاسیون: ریز و نامنظم</a:t>
            </a:r>
          </a:p>
          <a:p>
            <a:pPr marL="342900" indent="-342900">
              <a:buFontTx/>
              <a:buChar char="-"/>
            </a:pPr>
            <a:endParaRPr lang="en-US" dirty="0"/>
          </a:p>
        </p:txBody>
      </p:sp>
    </p:spTree>
    <p:extLst>
      <p:ext uri="{BB962C8B-B14F-4D97-AF65-F5344CB8AC3E}">
        <p14:creationId xmlns:p14="http://schemas.microsoft.com/office/powerpoint/2010/main" val="2894055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F70DAB6-057D-71C6-8144-7348185333C1}"/>
              </a:ext>
            </a:extLst>
          </p:cNvPr>
          <p:cNvSpPr>
            <a:spLocks noGrp="1"/>
          </p:cNvSpPr>
          <p:nvPr>
            <p:ph type="subTitle" idx="1"/>
          </p:nvPr>
        </p:nvSpPr>
        <p:spPr>
          <a:xfrm>
            <a:off x="1524000" y="717452"/>
            <a:ext cx="9144000" cy="5514536"/>
          </a:xfrm>
        </p:spPr>
        <p:txBody>
          <a:bodyPr>
            <a:normAutofit fontScale="77500" lnSpcReduction="20000"/>
          </a:bodyPr>
          <a:lstStyle/>
          <a:p>
            <a:r>
              <a:rPr lang="en-US" sz="4000" dirty="0"/>
              <a:t>MRI</a:t>
            </a:r>
            <a:r>
              <a:rPr lang="fa-IR" dirty="0"/>
              <a:t>  </a:t>
            </a:r>
            <a:endParaRPr lang="en-US" sz="2800" dirty="0">
              <a:cs typeface="B Nazanin" panose="00000400000000000000" pitchFamily="2" charset="-78"/>
            </a:endParaRPr>
          </a:p>
          <a:p>
            <a:pPr algn="r" rtl="1"/>
            <a:r>
              <a:rPr lang="fa-IR" sz="2800" dirty="0">
                <a:cs typeface="B Nazanin" panose="00000400000000000000" pitchFamily="2" charset="-78"/>
              </a:rPr>
              <a:t>سیگنال </a:t>
            </a:r>
            <a:r>
              <a:rPr lang="en-US" sz="2800" dirty="0">
                <a:cs typeface="B Nazanin" panose="00000400000000000000" pitchFamily="2" charset="-78"/>
              </a:rPr>
              <a:t>T1 </a:t>
            </a:r>
            <a:r>
              <a:rPr lang="fa-IR" sz="2800" dirty="0">
                <a:cs typeface="B Nazanin" panose="00000400000000000000" pitchFamily="2" charset="-78"/>
              </a:rPr>
              <a:t> </a:t>
            </a:r>
          </a:p>
          <a:p>
            <a:pPr algn="r" rtl="1"/>
            <a:r>
              <a:rPr lang="fa-IR" sz="2800" dirty="0">
                <a:cs typeface="B Nazanin" panose="00000400000000000000" pitchFamily="2" charset="-78"/>
              </a:rPr>
              <a:t> - ایزو با عضله</a:t>
            </a:r>
          </a:p>
          <a:p>
            <a:pPr marL="342900" indent="-342900" algn="r" rtl="1">
              <a:buFontTx/>
              <a:buChar char="-"/>
            </a:pPr>
            <a:r>
              <a:rPr lang="fa-IR" sz="2800" dirty="0">
                <a:cs typeface="B Nazanin" panose="00000400000000000000" pitchFamily="2" charset="-78"/>
              </a:rPr>
              <a:t>هیپو</a:t>
            </a:r>
          </a:p>
          <a:p>
            <a:pPr algn="r" rtl="1"/>
            <a:r>
              <a:rPr lang="fa-IR" sz="2800" dirty="0">
                <a:cs typeface="B Nazanin" panose="00000400000000000000" pitchFamily="2" charset="-78"/>
              </a:rPr>
              <a:t>سیگنال </a:t>
            </a:r>
            <a:r>
              <a:rPr lang="en-US" sz="2800" dirty="0">
                <a:cs typeface="B Nazanin" panose="00000400000000000000" pitchFamily="2" charset="-78"/>
              </a:rPr>
              <a:t>T2</a:t>
            </a:r>
            <a:r>
              <a:rPr lang="fa-IR" sz="2800" dirty="0">
                <a:cs typeface="B Nazanin" panose="00000400000000000000" pitchFamily="2" charset="-78"/>
              </a:rPr>
              <a:t> </a:t>
            </a:r>
          </a:p>
          <a:p>
            <a:pPr marL="342900" indent="-342900" algn="r" rtl="1">
              <a:buFontTx/>
              <a:buChar char="-"/>
            </a:pPr>
            <a:r>
              <a:rPr lang="fa-IR" sz="2800" dirty="0">
                <a:cs typeface="B Nazanin" panose="00000400000000000000" pitchFamily="2" charset="-78"/>
              </a:rPr>
              <a:t>ایزو با عضله و هموژن</a:t>
            </a:r>
          </a:p>
          <a:p>
            <a:pPr marL="342900" indent="-342900" algn="r" rtl="1">
              <a:buFontTx/>
              <a:buChar char="-"/>
            </a:pPr>
            <a:r>
              <a:rPr lang="fa-IR" sz="2800" dirty="0">
                <a:cs typeface="B Nazanin" panose="00000400000000000000" pitchFamily="2" charset="-78"/>
              </a:rPr>
              <a:t>هایپر و هترو</a:t>
            </a:r>
            <a:endParaRPr lang="en-US" sz="2800" dirty="0">
              <a:cs typeface="B Nazanin" panose="00000400000000000000" pitchFamily="2" charset="-78"/>
            </a:endParaRPr>
          </a:p>
          <a:p>
            <a:pPr algn="r" rtl="1"/>
            <a:endParaRPr lang="fa-IR" sz="2800" dirty="0">
              <a:cs typeface="B Nazanin" panose="00000400000000000000" pitchFamily="2" charset="-78"/>
            </a:endParaRPr>
          </a:p>
          <a:p>
            <a:pPr algn="r" rtl="1"/>
            <a:r>
              <a:rPr lang="en-US" sz="2800" dirty="0">
                <a:cs typeface="B Nazanin" panose="00000400000000000000" pitchFamily="2" charset="-78"/>
              </a:rPr>
              <a:t>DW-ADC</a:t>
            </a:r>
            <a:endParaRPr lang="fa-IR" sz="2800" dirty="0">
              <a:cs typeface="B Nazanin" panose="00000400000000000000" pitchFamily="2" charset="-78"/>
            </a:endParaRPr>
          </a:p>
          <a:p>
            <a:pPr marL="342900" indent="-342900" algn="r" rtl="1">
              <a:buFontTx/>
              <a:buChar char="-"/>
            </a:pPr>
            <a:r>
              <a:rPr lang="en-US" sz="2800" dirty="0">
                <a:cs typeface="B Nazanin" panose="00000400000000000000" pitchFamily="2" charset="-78"/>
              </a:rPr>
              <a:t>ADC VALUE </a:t>
            </a:r>
            <a:r>
              <a:rPr lang="fa-IR" sz="2800" dirty="0">
                <a:cs typeface="B Nazanin" panose="00000400000000000000" pitchFamily="2" charset="-78"/>
              </a:rPr>
              <a:t> بالا</a:t>
            </a:r>
          </a:p>
          <a:p>
            <a:pPr marL="342900" indent="-342900" algn="r" rtl="1">
              <a:buFontTx/>
              <a:buChar char="-"/>
            </a:pPr>
            <a:r>
              <a:rPr lang="en-US" sz="2800" dirty="0">
                <a:cs typeface="B Nazanin" panose="00000400000000000000" pitchFamily="2" charset="-78"/>
              </a:rPr>
              <a:t>ADC VALUE</a:t>
            </a:r>
            <a:r>
              <a:rPr lang="fa-IR" sz="2800" dirty="0">
                <a:cs typeface="B Nazanin" panose="00000400000000000000" pitchFamily="2" charset="-78"/>
              </a:rPr>
              <a:t> پایین</a:t>
            </a:r>
          </a:p>
          <a:p>
            <a:pPr algn="r" rtl="1"/>
            <a:r>
              <a:rPr lang="en-US" sz="2800" dirty="0">
                <a:cs typeface="B Nazanin" panose="00000400000000000000" pitchFamily="2" charset="-78"/>
              </a:rPr>
              <a:t>Dynamic contrast enhanced MRI</a:t>
            </a:r>
            <a:endParaRPr lang="fa-IR" sz="2800" dirty="0">
              <a:cs typeface="B Nazanin" panose="00000400000000000000" pitchFamily="2" charset="-78"/>
            </a:endParaRPr>
          </a:p>
          <a:p>
            <a:pPr algn="r" rtl="1"/>
            <a:r>
              <a:rPr lang="fa-IR" sz="2800" dirty="0">
                <a:cs typeface="B Nazanin" panose="00000400000000000000" pitchFamily="2" charset="-78"/>
              </a:rPr>
              <a:t>- نفوذپذیری عروقی بالا در بدخیمی، شاخص </a:t>
            </a:r>
            <a:r>
              <a:rPr lang="en-US" sz="2800" dirty="0">
                <a:cs typeface="B Nazanin" panose="00000400000000000000" pitchFamily="2" charset="-78"/>
              </a:rPr>
              <a:t>KTRANS</a:t>
            </a:r>
            <a:r>
              <a:rPr lang="fa-IR" sz="2800" dirty="0">
                <a:cs typeface="B Nazanin" panose="00000400000000000000" pitchFamily="2" charset="-78"/>
              </a:rPr>
              <a:t> </a:t>
            </a:r>
          </a:p>
          <a:p>
            <a:pPr algn="r" rtl="1"/>
            <a:endParaRPr lang="en-US" dirty="0"/>
          </a:p>
        </p:txBody>
      </p:sp>
    </p:spTree>
    <p:extLst>
      <p:ext uri="{BB962C8B-B14F-4D97-AF65-F5344CB8AC3E}">
        <p14:creationId xmlns:p14="http://schemas.microsoft.com/office/powerpoint/2010/main" val="170674313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167</TotalTime>
  <Words>468</Words>
  <Application>Microsoft Office PowerPoint</Application>
  <PresentationFormat>Widescreen</PresentationFormat>
  <Paragraphs>79</Paragraphs>
  <Slides>13</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13</vt:i4>
      </vt:variant>
    </vt:vector>
  </HeadingPairs>
  <TitlesOfParts>
    <vt:vector size="22" baseType="lpstr">
      <vt:lpstr>Arial</vt:lpstr>
      <vt:lpstr>B Nazanin</vt:lpstr>
      <vt:lpstr>Calibri</vt:lpstr>
      <vt:lpstr>Calibri Light</vt:lpstr>
      <vt:lpstr>Cambria</vt:lpstr>
      <vt:lpstr>Courier New</vt:lpstr>
      <vt:lpstr>Open Sans</vt:lpstr>
      <vt:lpstr>Times New Roman</vt:lpstr>
      <vt:lpstr>Retrospect</vt:lpstr>
      <vt:lpstr>تشخیص غدد لنفاوی خوش خیم از بدخیم در تصویربرداری</vt:lpstr>
      <vt:lpstr>معیارهای عمومی در تصویربرداری: - اندازه: همپوشانی خوش خیم / بدخیم، تفاوت سایز نرمال در هر ناحیه  - شکل:گرد ، بیضوی ، نسبت طول به عرض  - حاشیه: منظم و صاف، نامنظم  - وضعیت هیلوم و کورتکس - نکروز - کلسیفیکاسیون</vt:lpstr>
      <vt:lpstr>سونوگرافی</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تشخیص غدد لنفاوی خوش خیم از بدخیم در تصویربرداری</dc:title>
  <dc:creator>abar</dc:creator>
  <cp:lastModifiedBy>جعفر احمدي</cp:lastModifiedBy>
  <cp:revision>14</cp:revision>
  <dcterms:created xsi:type="dcterms:W3CDTF">2025-07-01T08:09:26Z</dcterms:created>
  <dcterms:modified xsi:type="dcterms:W3CDTF">2025-07-02T07:14:14Z</dcterms:modified>
</cp:coreProperties>
</file>