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4" r:id="rId9"/>
    <p:sldId id="265" r:id="rId10"/>
    <p:sldId id="268" r:id="rId11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5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737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085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766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79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318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147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3340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71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77812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1752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D63595-6126-41CF-AF06-904B1F2B5BBD}" type="datetimeFigureOut">
              <a:rPr lang="fa-IR" smtClean="0"/>
              <a:t>11/30/1446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01DA96B-20B3-4FAA-8785-A16D4CB991BC}" type="slidenum">
              <a:rPr lang="fa-IR" smtClean="0"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68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به نام خدا </a:t>
            </a:r>
            <a:endParaRPr lang="fa-I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1800" dirty="0" smtClean="0"/>
              <a:t>کنفرانس هفتگی 7 خرداد 1404</a:t>
            </a:r>
          </a:p>
          <a:p>
            <a:pPr algn="ctr"/>
            <a:r>
              <a:rPr lang="fa-IR" sz="1800" dirty="0" smtClean="0"/>
              <a:t>کوثر لطفی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667" b="98167" l="31543" r="66602"/>
                    </a14:imgEffect>
                  </a14:imgLayer>
                </a14:imgProps>
              </a:ext>
            </a:extLst>
          </a:blip>
          <a:srcRect l="31741" t="451" r="29821" b="-451"/>
          <a:stretch/>
        </p:blipFill>
        <p:spPr>
          <a:xfrm>
            <a:off x="7881458" y="193183"/>
            <a:ext cx="4310542" cy="666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70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2305963"/>
            <a:ext cx="10113645" cy="822960"/>
          </a:xfrm>
        </p:spPr>
        <p:txBody>
          <a:bodyPr/>
          <a:lstStyle/>
          <a:p>
            <a:pPr algn="ctr"/>
            <a:r>
              <a:rPr lang="fa-IR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سپاس از توجه شما</a:t>
            </a:r>
            <a:endParaRPr lang="fa-IR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87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ILLNESS</a:t>
            </a:r>
            <a:endParaRPr lang="fa-I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a-IR" sz="2800" dirty="0"/>
              <a:t>بیمار پسر 15 ساله بدون </a:t>
            </a:r>
            <a:r>
              <a:rPr lang="en-US" sz="2800" dirty="0" smtClean="0"/>
              <a:t> PMH</a:t>
            </a:r>
            <a:r>
              <a:rPr lang="fa-IR" sz="2800" dirty="0"/>
              <a:t>خاصی با شکایت بی قراری وحرکات عجیب و غریب و </a:t>
            </a:r>
            <a:r>
              <a:rPr lang="fa-IR" sz="2800" dirty="0" smtClean="0"/>
              <a:t>پرت و پلا گویی از </a:t>
            </a:r>
            <a:r>
              <a:rPr lang="fa-IR" sz="2800" dirty="0"/>
              <a:t>3 ساعت قبل از پذیرش به این مرکز مراجعه کرده است.</a:t>
            </a:r>
            <a:br>
              <a:rPr lang="fa-IR" sz="2800" dirty="0"/>
            </a:br>
            <a:r>
              <a:rPr lang="fa-IR" sz="2800" dirty="0"/>
              <a:t>همراه بیمار اظهار میدارد که 10 روز قبل، دچار درد گوش چپ و تب شده است که با تشخیص </a:t>
            </a:r>
            <a:r>
              <a:rPr lang="en-US" sz="2800" dirty="0"/>
              <a:t> AOM</a:t>
            </a:r>
            <a:r>
              <a:rPr lang="fa-IR" sz="2800" dirty="0"/>
              <a:t>تحت </a:t>
            </a:r>
            <a:r>
              <a:rPr lang="fa-IR" sz="2800" dirty="0" smtClean="0"/>
              <a:t>آنتی </a:t>
            </a:r>
            <a:r>
              <a:rPr lang="fa-IR" sz="2800" dirty="0"/>
              <a:t>بیوتیک تراپی قرار گرفته است وعلی رغم درمان دریافت </a:t>
            </a:r>
            <a:r>
              <a:rPr lang="fa-IR" sz="2800" dirty="0" smtClean="0"/>
              <a:t>شده</a:t>
            </a:r>
            <a:r>
              <a:rPr lang="fa-IR" sz="2800" dirty="0" smtClean="0"/>
              <a:t>، علائم </a:t>
            </a:r>
            <a:r>
              <a:rPr lang="fa-IR" sz="2800" dirty="0"/>
              <a:t>بیمار بهبود نیافته و دچار تهوع، استفراغ مکرر و سردرد جنرالیزه گردیده است.</a:t>
            </a:r>
            <a:br>
              <a:rPr lang="fa-IR" sz="2800" dirty="0"/>
            </a:b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41539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PRESENTATION</a:t>
            </a:r>
            <a:endParaRPr lang="fa-I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680" y="1737360"/>
            <a:ext cx="10515600" cy="47168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a-IR" sz="2400" dirty="0" smtClean="0"/>
              <a:t>بیمار در ساعت 02:50 بامداد 1404/01/04 توسط طب اورژانس ویزیت و پس از درخواست آزمایشات اولیه، توسط سرویس محترم نورولوژی ویزیت شد.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a-IR" sz="2400" dirty="0" smtClean="0"/>
              <a:t>اقدامات اولیه: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 smtClean="0"/>
              <a:t>1) AMP VANCOMYCIN 500mg STAT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 smtClean="0"/>
              <a:t>2) AMP CEFTERIAXON 1gr STAT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 smtClean="0"/>
              <a:t>3) AMP ACYCLOVIR 500mg STAT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 smtClean="0"/>
              <a:t>4) AMP DEXAMETHAZON 8mg STAT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en-US" sz="2400" dirty="0" smtClean="0"/>
              <a:t>5) BRAIN MRI</a:t>
            </a:r>
          </a:p>
          <a:p>
            <a:pPr marL="0" indent="0" algn="l">
              <a:lnSpc>
                <a:spcPct val="100000"/>
              </a:lnSpc>
              <a:buNone/>
            </a:pPr>
            <a:r>
              <a:rPr lang="fa-IR" sz="2400" dirty="0" smtClean="0"/>
              <a:t>رضایت جهت انجام </a:t>
            </a:r>
            <a:r>
              <a:rPr lang="en-US" sz="2400" dirty="0" smtClean="0"/>
              <a:t>6)</a:t>
            </a:r>
            <a:r>
              <a:rPr lang="en-US" sz="2400" dirty="0"/>
              <a:t> </a:t>
            </a:r>
            <a:r>
              <a:rPr lang="en-US" sz="2400" dirty="0" smtClean="0"/>
              <a:t>LP</a:t>
            </a:r>
          </a:p>
          <a:p>
            <a:pPr marL="0" indent="0" algn="l">
              <a:lnSpc>
                <a:spcPct val="100000"/>
              </a:lnSpc>
              <a:buNone/>
            </a:pPr>
            <a:endParaRPr lang="fa-IR" sz="2400" dirty="0" smtClean="0"/>
          </a:p>
          <a:p>
            <a:pPr marL="0" indent="0">
              <a:lnSpc>
                <a:spcPct val="100000"/>
              </a:lnSpc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99836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آزمایشات </a:t>
            </a:r>
            <a:r>
              <a:rPr lang="fa-I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اولیه</a:t>
            </a:r>
            <a:endParaRPr lang="fa-I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183" y="1737361"/>
            <a:ext cx="11786781" cy="4610430"/>
          </a:xfrm>
        </p:spPr>
        <p:txBody>
          <a:bodyPr>
            <a:noAutofit/>
          </a:bodyPr>
          <a:lstStyle/>
          <a:p>
            <a:pPr marL="0" indent="0" algn="l">
              <a:lnSpc>
                <a:spcPct val="110000"/>
              </a:lnSpc>
              <a:buNone/>
            </a:pPr>
            <a:r>
              <a:rPr lang="en-US" sz="2400" dirty="0" smtClean="0"/>
              <a:t>1)WBC: 24800,   N: 96 %                                   8) Na: 127</a:t>
            </a:r>
            <a:r>
              <a:rPr lang="fa-IR" sz="2400" dirty="0" smtClean="0"/>
              <a:t>  </a:t>
            </a:r>
            <a:endParaRPr lang="en-US" sz="2400" dirty="0" smtClean="0"/>
          </a:p>
          <a:p>
            <a:pPr marL="0" indent="0" algn="l">
              <a:lnSpc>
                <a:spcPct val="110000"/>
              </a:lnSpc>
              <a:buNone/>
            </a:pPr>
            <a:r>
              <a:rPr lang="en-US" sz="2400" dirty="0" smtClean="0"/>
              <a:t>2) ESR: 80                                                             9) K: 3.6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en-US" sz="2400" dirty="0" smtClean="0"/>
              <a:t>3)</a:t>
            </a:r>
            <a:r>
              <a:rPr lang="en-US" sz="2400" dirty="0"/>
              <a:t> </a:t>
            </a:r>
            <a:r>
              <a:rPr lang="en-US" sz="2400" dirty="0" smtClean="0"/>
              <a:t>CRP: 68                                                          10) UA </a:t>
            </a:r>
            <a:r>
              <a:rPr lang="en-US" sz="2400" dirty="0"/>
              <a:t>TOXICOLOGY: NEGATIVE</a:t>
            </a:r>
            <a:r>
              <a:rPr lang="fa-IR" sz="2400" dirty="0" smtClean="0"/>
              <a:t> </a:t>
            </a:r>
            <a:endParaRPr lang="en-US" sz="2400" dirty="0" smtClean="0"/>
          </a:p>
          <a:p>
            <a:pPr marL="0" indent="0" algn="l">
              <a:lnSpc>
                <a:spcPct val="110000"/>
              </a:lnSpc>
              <a:buNone/>
            </a:pPr>
            <a:r>
              <a:rPr lang="en-US" sz="2400" dirty="0" smtClean="0"/>
              <a:t>4) BS: 128                                                          11) PT: 15.7,  PTT: 45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en-US" sz="2400" dirty="0" smtClean="0"/>
              <a:t>5) UREA: 29                                                       12) INR: 1.27</a:t>
            </a:r>
            <a:r>
              <a:rPr lang="fa-IR" sz="2400" dirty="0" smtClean="0"/>
              <a:t> </a:t>
            </a:r>
            <a:endParaRPr lang="en-US" sz="2400" dirty="0" smtClean="0"/>
          </a:p>
          <a:p>
            <a:pPr marL="0" indent="0" algn="l">
              <a:lnSpc>
                <a:spcPct val="110000"/>
              </a:lnSpc>
              <a:buNone/>
            </a:pPr>
            <a:r>
              <a:rPr lang="en-US" sz="2400" dirty="0" smtClean="0"/>
              <a:t>6) Cr: 0.7                                                            13) ALT: 13  </a:t>
            </a:r>
            <a:r>
              <a:rPr lang="en-US" sz="2400" dirty="0"/>
              <a:t>AST</a:t>
            </a:r>
            <a:r>
              <a:rPr lang="en-US" sz="2400" dirty="0" smtClean="0"/>
              <a:t>: 10  </a:t>
            </a:r>
            <a:r>
              <a:rPr lang="en-US" sz="2400" dirty="0"/>
              <a:t>ALP</a:t>
            </a:r>
            <a:r>
              <a:rPr lang="en-US" sz="2400" dirty="0" smtClean="0"/>
              <a:t>: 259  T. BILI: 0.5   D. BILI: 0.2</a:t>
            </a:r>
            <a:r>
              <a:rPr lang="fa-IR" sz="2400" dirty="0" smtClean="0"/>
              <a:t> </a:t>
            </a:r>
            <a:endParaRPr lang="en-US" sz="2400" dirty="0" smtClean="0"/>
          </a:p>
          <a:p>
            <a:pPr marL="0" indent="0" algn="l">
              <a:lnSpc>
                <a:spcPct val="110000"/>
              </a:lnSpc>
              <a:buNone/>
            </a:pPr>
            <a:r>
              <a:rPr lang="en-US" sz="2400" dirty="0" smtClean="0"/>
              <a:t>7) </a:t>
            </a:r>
            <a:r>
              <a:rPr lang="en-US" sz="2400" dirty="0" err="1" smtClean="0"/>
              <a:t>Ca</a:t>
            </a:r>
            <a:r>
              <a:rPr lang="en-US" sz="2400" dirty="0" smtClean="0"/>
              <a:t>: 8.7</a:t>
            </a:r>
          </a:p>
        </p:txBody>
      </p:sp>
    </p:spTree>
    <p:extLst>
      <p:ext uri="{BB962C8B-B14F-4D97-AF65-F5344CB8AC3E}">
        <p14:creationId xmlns:p14="http://schemas.microsoft.com/office/powerpoint/2010/main" val="39588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اقدامات انجام شده در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ICU</a:t>
            </a:r>
            <a:endParaRPr lang="fa-I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400" dirty="0" smtClean="0"/>
              <a:t>1) AMP MEROPENEM 2gr TDS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400" dirty="0" smtClean="0"/>
              <a:t>2) AMP AMPICILIN 2gr QID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400" dirty="0" smtClean="0"/>
              <a:t>3) AMP VANCOMYCIN 500mg BID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400" dirty="0" smtClean="0"/>
              <a:t>4) SERUM MANITOL 20% 250cc IV over 30 min and then 6h later 200cc IV over 30 min and then 6h later  150cc IV over 30 min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400" dirty="0" smtClean="0"/>
              <a:t>5) TEMPORAL, SPIRAL CT scan with out contrast</a:t>
            </a:r>
          </a:p>
          <a:p>
            <a:pPr marL="0" indent="0" algn="l">
              <a:lnSpc>
                <a:spcPct val="150000"/>
              </a:lnSpc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3757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/>
            <a:r>
              <a:rPr lang="fa-I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سیر </a:t>
            </a:r>
            <a:r>
              <a:rPr lang="fa-I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بیماری</a:t>
            </a:r>
            <a:endParaRPr lang="fa-I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53270"/>
            <a:ext cx="1005840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/>
              <a:t> </a:t>
            </a:r>
            <a:r>
              <a:rPr lang="fa-IR" sz="2400" dirty="0" smtClean="0"/>
              <a:t>طبق </a:t>
            </a:r>
            <a:r>
              <a:rPr lang="fa-IR" sz="2400" dirty="0"/>
              <a:t>مشاوره انجام شده با آنکال محترم </a:t>
            </a:r>
            <a:r>
              <a:rPr lang="en-US" sz="2400" dirty="0"/>
              <a:t>ENT</a:t>
            </a:r>
            <a:r>
              <a:rPr lang="fa-IR" sz="2400" dirty="0"/>
              <a:t>، </a:t>
            </a:r>
            <a:r>
              <a:rPr lang="fa-IR" sz="2400" dirty="0" smtClean="0"/>
              <a:t>و دیده شدن تخریب سلول های هوایی ماستوئید در </a:t>
            </a:r>
            <a:r>
              <a:rPr lang="en-US" sz="2400" dirty="0" smtClean="0"/>
              <a:t>CT SCAN</a:t>
            </a:r>
            <a:r>
              <a:rPr lang="fa-IR" sz="2400" dirty="0" smtClean="0"/>
              <a:t>، بیمار </a:t>
            </a:r>
            <a:r>
              <a:rPr lang="fa-IR" sz="2400" dirty="0"/>
              <a:t>کاندید ماستوئیدکتومی میباشد.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fa-IR" sz="2400" dirty="0"/>
              <a:t> بیمار در تاریخ 1404/01/04 تحت ماستوئیدکتومی سمت چپ قرار گرفت.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/>
              <a:t> بیمار پس از عمل جراحی دچار پتوز چشم راست گردید و با توجه به این علامت بیمار</a:t>
            </a:r>
            <a:r>
              <a:rPr lang="en-US" sz="2400" dirty="0"/>
              <a:t>BRAIN MRI</a:t>
            </a:r>
            <a:r>
              <a:rPr lang="fa-IR" sz="2400" dirty="0"/>
              <a:t> </a:t>
            </a:r>
            <a:r>
              <a:rPr lang="en-US" sz="2400" dirty="0"/>
              <a:t> </a:t>
            </a:r>
            <a:r>
              <a:rPr lang="fa-IR" sz="2400" dirty="0"/>
              <a:t>درخواست شد که در </a:t>
            </a:r>
            <a:r>
              <a:rPr lang="en-US" sz="2400" dirty="0"/>
              <a:t>MRI</a:t>
            </a:r>
            <a:r>
              <a:rPr lang="fa-IR" sz="2400" dirty="0"/>
              <a:t> شواهدی به نفع درگیری زوج 3 دیده </a:t>
            </a:r>
            <a:r>
              <a:rPr lang="fa-IR" sz="2400" u="sng" dirty="0"/>
              <a:t>نشد</a:t>
            </a:r>
            <a:r>
              <a:rPr lang="fa-IR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a-IR" sz="2400" b="1" dirty="0" smtClean="0"/>
              <a:t> بیمار در تاریخ 1404/01/06 هوشیار و ازدستورات پیروی میکند و ارتباط کلامی برقرار میکند. در سیر بستری،بیمار دچار پتوز چشم راست گردیده است.</a:t>
            </a:r>
          </a:p>
        </p:txBody>
      </p:sp>
    </p:spTree>
    <p:extLst>
      <p:ext uri="{BB962C8B-B14F-4D97-AF65-F5344CB8AC3E}">
        <p14:creationId xmlns:p14="http://schemas.microsoft.com/office/powerpoint/2010/main" val="14459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آزمایشات بیمار در سیر بستری در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ICU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400" b="1" dirty="0" smtClean="0"/>
              <a:t>1404/01/05</a:t>
            </a:r>
            <a:r>
              <a:rPr lang="en-US" sz="2400" dirty="0" smtClean="0"/>
              <a:t>:</a:t>
            </a:r>
          </a:p>
          <a:p>
            <a:pPr marL="0" indent="0" algn="l">
              <a:buNone/>
            </a:pPr>
            <a:r>
              <a:rPr lang="en-US" sz="2400" dirty="0" smtClean="0"/>
              <a:t>WBC: 21900, N: 95%, UREA: 30, Cr: 0.74, Na: 135, K: 3.9 </a:t>
            </a:r>
          </a:p>
          <a:p>
            <a:pPr marL="0" indent="0" algn="l">
              <a:buNone/>
            </a:pPr>
            <a:r>
              <a:rPr lang="en-US" sz="2400" b="1" dirty="0" smtClean="0"/>
              <a:t>1404/01/06:</a:t>
            </a:r>
          </a:p>
          <a:p>
            <a:pPr marL="0" indent="0" algn="l">
              <a:buNone/>
            </a:pPr>
            <a:r>
              <a:rPr lang="en-US" sz="2400" dirty="0" smtClean="0"/>
              <a:t>WBC: 18000,  ESR: 84,  CRP: 67,  UREA: 42,  Cr: 0.79, Na: 147,  K: 3.6</a:t>
            </a:r>
            <a:endParaRPr lang="en-US" sz="2400" dirty="0"/>
          </a:p>
          <a:p>
            <a:pPr marL="0" indent="0" algn="l">
              <a:buNone/>
            </a:pPr>
            <a:r>
              <a:rPr lang="en-US" sz="2400" b="1" dirty="0" smtClean="0"/>
              <a:t>1404/01/07:</a:t>
            </a:r>
          </a:p>
          <a:p>
            <a:pPr marL="0" indent="0" algn="l">
              <a:buNone/>
            </a:pPr>
            <a:r>
              <a:rPr lang="en-US" sz="2400" dirty="0" smtClean="0"/>
              <a:t>WBC: 12600,  UREA: 135,  Cr: 0.73,  Na: 140,  K: 3.5</a:t>
            </a:r>
            <a:endParaRPr lang="en-US" sz="2400" dirty="0"/>
          </a:p>
          <a:p>
            <a:pPr marL="0" indent="0" algn="l">
              <a:buNone/>
            </a:pPr>
            <a:r>
              <a:rPr lang="en-US" sz="2400" b="1" dirty="0" smtClean="0"/>
              <a:t>1404/01/09:</a:t>
            </a:r>
          </a:p>
          <a:p>
            <a:pPr marL="0" indent="0" algn="l">
              <a:buNone/>
            </a:pPr>
            <a:r>
              <a:rPr lang="en-US" sz="2400" dirty="0" smtClean="0"/>
              <a:t>WBC: 7100, UREA: 34,  Cr: 0.75  Na: 138,  K: 4.1</a:t>
            </a:r>
          </a:p>
          <a:p>
            <a:pPr marL="0" indent="0" algn="l"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65803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2400" dirty="0" smtClean="0"/>
              <a:t> بیمار در تاریخ 1404/01/09 انتقال به بخش نورولوژی انجام شد.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a-IR" sz="2400" dirty="0" smtClean="0"/>
              <a:t> مشاوره مجدد </a:t>
            </a:r>
            <a:r>
              <a:rPr lang="en-US" sz="2400" dirty="0" smtClean="0"/>
              <a:t> ENT</a:t>
            </a:r>
            <a:r>
              <a:rPr lang="fa-IR" sz="2400" dirty="0" smtClean="0"/>
              <a:t>و مشاوره چشم و عفونی انجام شد.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fa-IR" sz="2400" dirty="0" smtClean="0"/>
              <a:t> طبق مشاوره چشم:</a:t>
            </a:r>
          </a:p>
          <a:p>
            <a:pPr marL="475488" lvl="2" indent="0">
              <a:lnSpc>
                <a:spcPct val="100000"/>
              </a:lnSpc>
              <a:buNone/>
            </a:pPr>
            <a:r>
              <a:rPr lang="fa-IR" sz="2000" dirty="0"/>
              <a:t>ب</a:t>
            </a:r>
            <a:r>
              <a:rPr lang="fa-IR" sz="2000" dirty="0" smtClean="0"/>
              <a:t>ا توجه به پتوز، میدریاز و انحراف چشم راست به پایین و خارج و عدم درگیری اعصاب 2،4 و6 به علاوه حس نرمال صورت ،تنها فلج زوج 3 مطرح میگردد که در مرتبه اول میتواند عارضه مننژیت بیمار در زمینه ماستوئیدیت باشد. </a:t>
            </a:r>
          </a:p>
          <a:p>
            <a:pPr marL="475488" lvl="2" indent="0">
              <a:lnSpc>
                <a:spcPct val="100000"/>
              </a:lnSpc>
              <a:buNone/>
            </a:pPr>
            <a:r>
              <a:rPr lang="fa-IR" sz="2000" dirty="0" smtClean="0"/>
              <a:t>توصیه به ادامه درمان توسط سرویس محترم مربوطه و ویزیت مجدد پس از ترخیص میگردد.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fa-IR" sz="2400" dirty="0" smtClean="0"/>
              <a:t> طبق مشاوره عفونی:</a:t>
            </a:r>
          </a:p>
          <a:p>
            <a:pPr marL="475488" lvl="2" indent="0">
              <a:lnSpc>
                <a:spcPct val="100000"/>
              </a:lnSpc>
              <a:buNone/>
            </a:pPr>
            <a:r>
              <a:rPr lang="fa-IR" sz="2000" dirty="0" smtClean="0"/>
              <a:t>1) کاهش دوز دگزامتازون دریافتی</a:t>
            </a:r>
          </a:p>
          <a:p>
            <a:pPr marL="475488" lvl="2" indent="0">
              <a:lnSpc>
                <a:spcPct val="100000"/>
              </a:lnSpc>
              <a:buNone/>
            </a:pPr>
            <a:r>
              <a:rPr lang="fa-IR" sz="2000" dirty="0" smtClean="0"/>
              <a:t>2) قطع آسیکلوویر وریدی</a:t>
            </a:r>
          </a:p>
        </p:txBody>
      </p:sp>
    </p:spTree>
    <p:extLst>
      <p:ext uri="{BB962C8B-B14F-4D97-AF65-F5344CB8AC3E}">
        <p14:creationId xmlns:p14="http://schemas.microsoft.com/office/powerpoint/2010/main" val="294727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a-IR" sz="2800" dirty="0"/>
              <a:t>بیمار پس از 15 روز </a:t>
            </a:r>
            <a:r>
              <a:rPr lang="fa-IR" sz="2800" dirty="0" smtClean="0"/>
              <a:t>بستری، </a:t>
            </a:r>
            <a:r>
              <a:rPr lang="fa-IR" sz="2800" dirty="0"/>
              <a:t>دریافت آنتی بیوتیک و </a:t>
            </a:r>
            <a:r>
              <a:rPr lang="fa-IR" sz="2800" dirty="0" smtClean="0"/>
              <a:t>آسیکلوویر، ماستوئیدکتومی </a:t>
            </a:r>
            <a:r>
              <a:rPr lang="fa-IR" sz="2800" dirty="0"/>
              <a:t>سمت چپ و کاهش شنوایی گوش چپ و پتوز چشم راست ترخیص شد.</a:t>
            </a:r>
          </a:p>
        </p:txBody>
      </p:sp>
    </p:spTree>
    <p:extLst>
      <p:ext uri="{BB962C8B-B14F-4D97-AF65-F5344CB8AC3E}">
        <p14:creationId xmlns:p14="http://schemas.microsoft.com/office/powerpoint/2010/main" val="331893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1">
      <a:dk1>
        <a:srgbClr val="000000"/>
      </a:dk1>
      <a:lt1>
        <a:srgbClr val="FFFFFF"/>
      </a:lt1>
      <a:dk2>
        <a:srgbClr val="46464A"/>
      </a:dk2>
      <a:lt2>
        <a:srgbClr val="E8ECF0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</TotalTime>
  <Words>602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Times New Roman</vt:lpstr>
      <vt:lpstr>Retrospect</vt:lpstr>
      <vt:lpstr>به نام خدا </vt:lpstr>
      <vt:lpstr>PRESENT ILLNESS</vt:lpstr>
      <vt:lpstr>CLINICAL PRESENTATION</vt:lpstr>
      <vt:lpstr>آزمایشات اولیه</vt:lpstr>
      <vt:lpstr>اقدامات انجام شده در ICU</vt:lpstr>
      <vt:lpstr>سیر بیماری</vt:lpstr>
      <vt:lpstr>آزمایشات بیمار در سیر بستری درICU</vt:lpstr>
      <vt:lpstr>PowerPoint Presentation</vt:lpstr>
      <vt:lpstr>PowerPoint Presentation</vt:lpstr>
      <vt:lpstr>سپاس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Ahmadpor</dc:creator>
  <cp:lastModifiedBy>Ahmadpor</cp:lastModifiedBy>
  <cp:revision>23</cp:revision>
  <dcterms:created xsi:type="dcterms:W3CDTF">2025-05-26T16:00:25Z</dcterms:created>
  <dcterms:modified xsi:type="dcterms:W3CDTF">2025-05-27T19:37:20Z</dcterms:modified>
</cp:coreProperties>
</file>