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7"/>
  </p:notesMasterIdLst>
  <p:sldIdLst>
    <p:sldId id="256" r:id="rId2"/>
    <p:sldId id="282" r:id="rId3"/>
    <p:sldId id="285" r:id="rId4"/>
    <p:sldId id="281" r:id="rId5"/>
    <p:sldId id="280" r:id="rId6"/>
    <p:sldId id="279" r:id="rId7"/>
    <p:sldId id="263" r:id="rId8"/>
    <p:sldId id="268" r:id="rId9"/>
    <p:sldId id="262" r:id="rId10"/>
    <p:sldId id="261" r:id="rId11"/>
    <p:sldId id="257" r:id="rId12"/>
    <p:sldId id="258" r:id="rId13"/>
    <p:sldId id="259" r:id="rId14"/>
    <p:sldId id="267" r:id="rId15"/>
    <p:sldId id="266" r:id="rId16"/>
    <p:sldId id="269" r:id="rId17"/>
    <p:sldId id="265" r:id="rId18"/>
    <p:sldId id="264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86" r:id="rId27"/>
    <p:sldId id="287" r:id="rId28"/>
    <p:sldId id="288" r:id="rId29"/>
    <p:sldId id="289" r:id="rId30"/>
    <p:sldId id="290" r:id="rId31"/>
    <p:sldId id="291" r:id="rId32"/>
    <p:sldId id="293" r:id="rId33"/>
    <p:sldId id="300" r:id="rId34"/>
    <p:sldId id="294" r:id="rId35"/>
    <p:sldId id="295" r:id="rId36"/>
    <p:sldId id="296" r:id="rId37"/>
    <p:sldId id="297" r:id="rId38"/>
    <p:sldId id="298" r:id="rId39"/>
    <p:sldId id="299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0E4F-1474-4D58-879F-F0C51C0653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8E3B7-8B8C-4DE9-91F0-941B3E3FF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5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E3B7-8B8C-4DE9-91F0-941B3E3FF6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7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E3B7-8B8C-4DE9-91F0-941B3E3FF6BE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24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2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7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4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2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8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1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1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1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A894687-9163-4364-BB18-2174481C0208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0915037-8DBE-494B-9C72-8E90444398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55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Clinicopathological</a:t>
            </a:r>
            <a:r>
              <a:rPr lang="en-US" dirty="0" smtClean="0"/>
              <a:t> 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excluding acute blood loss               checking the </a:t>
            </a:r>
            <a:r>
              <a:rPr lang="en-US" dirty="0">
                <a:solidFill>
                  <a:schemeClr val="accent3"/>
                </a:solidFill>
              </a:rPr>
              <a:t>reticulocyte</a:t>
            </a:r>
            <a:r>
              <a:rPr lang="en-US" dirty="0"/>
              <a:t> </a:t>
            </a:r>
            <a:r>
              <a:rPr lang="en-US" dirty="0" smtClean="0"/>
              <a:t>count to </a:t>
            </a:r>
            <a:r>
              <a:rPr lang="en-US" dirty="0"/>
              <a:t>distinguish </a:t>
            </a:r>
            <a:r>
              <a:rPr lang="en-US" dirty="0">
                <a:solidFill>
                  <a:schemeClr val="accent3"/>
                </a:solidFill>
              </a:rPr>
              <a:t>underproduction</a:t>
            </a:r>
            <a:r>
              <a:rPr lang="en-US" dirty="0"/>
              <a:t> from </a:t>
            </a:r>
            <a:r>
              <a:rPr lang="en-US" dirty="0">
                <a:solidFill>
                  <a:schemeClr val="accent3"/>
                </a:solidFill>
              </a:rPr>
              <a:t>hemolysis</a:t>
            </a:r>
            <a:r>
              <a:rPr lang="en-US" dirty="0"/>
              <a:t> </a:t>
            </a:r>
            <a:r>
              <a:rPr lang="en-US" dirty="0" smtClean="0"/>
              <a:t>by</a:t>
            </a:r>
            <a:endParaRPr lang="en-US" dirty="0" smtClean="0"/>
          </a:p>
          <a:p>
            <a:r>
              <a:rPr lang="en-US" dirty="0" smtClean="0"/>
              <a:t>Low </a:t>
            </a:r>
            <a:r>
              <a:rPr lang="en-US" dirty="0"/>
              <a:t>or normal </a:t>
            </a:r>
            <a:r>
              <a:rPr lang="en-US" dirty="0" smtClean="0"/>
              <a:t>reticulocyte </a:t>
            </a:r>
            <a:r>
              <a:rPr lang="en-US" dirty="0"/>
              <a:t>counts </a:t>
            </a:r>
            <a:r>
              <a:rPr lang="en-US" dirty="0" smtClean="0"/>
              <a:t>           underproduction anemias</a:t>
            </a:r>
          </a:p>
          <a:p>
            <a:r>
              <a:rPr lang="en-US" dirty="0"/>
              <a:t>High reticulocyte </a:t>
            </a:r>
            <a:r>
              <a:rPr lang="en-US" dirty="0" smtClean="0"/>
              <a:t>counts                 blood </a:t>
            </a:r>
            <a:r>
              <a:rPr lang="en-US" dirty="0"/>
              <a:t>loss; hemolysis; or </a:t>
            </a:r>
            <a:r>
              <a:rPr lang="en-US" dirty="0" smtClean="0"/>
              <a:t>replacement</a:t>
            </a:r>
          </a:p>
          <a:p>
            <a:pPr marL="0" indent="0">
              <a:buNone/>
            </a:pPr>
            <a:r>
              <a:rPr lang="en-US" dirty="0" smtClean="0"/>
              <a:t>of iron, vitamin B12, </a:t>
            </a:r>
            <a:r>
              <a:rPr lang="en-US" dirty="0"/>
              <a:t>or </a:t>
            </a:r>
            <a:r>
              <a:rPr lang="en-US" dirty="0" smtClean="0"/>
              <a:t>folate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131" y="3131127"/>
            <a:ext cx="780356" cy="288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6594" y="3884568"/>
            <a:ext cx="780356" cy="1585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6238" y="4319354"/>
            <a:ext cx="780356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8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reticulocyte </a:t>
            </a:r>
            <a:r>
              <a:rPr lang="en-US" dirty="0"/>
              <a:t>production </a:t>
            </a:r>
            <a:r>
              <a:rPr lang="en-US" dirty="0" smtClean="0"/>
              <a:t>index </a:t>
            </a:r>
            <a:r>
              <a:rPr lang="en-US" dirty="0"/>
              <a:t>(RPI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/>
              <a:t>Normally, the first </a:t>
            </a:r>
            <a:r>
              <a:rPr lang="en-US" dirty="0">
                <a:solidFill>
                  <a:schemeClr val="accent3"/>
                </a:solidFill>
              </a:rPr>
              <a:t>3-3.5</a:t>
            </a:r>
            <a:r>
              <a:rPr lang="en-US" dirty="0"/>
              <a:t> days of </a:t>
            </a:r>
            <a:r>
              <a:rPr lang="en-US" dirty="0" smtClean="0"/>
              <a:t>reticulocyte </a:t>
            </a:r>
            <a:r>
              <a:rPr lang="en-US" dirty="0" smtClean="0"/>
              <a:t>maturation </a:t>
            </a:r>
            <a:r>
              <a:rPr lang="en-US" dirty="0"/>
              <a:t>occurs in the </a:t>
            </a:r>
            <a:r>
              <a:rPr lang="en-US" dirty="0">
                <a:solidFill>
                  <a:schemeClr val="accent3"/>
                </a:solidFill>
              </a:rPr>
              <a:t>bone marrow </a:t>
            </a:r>
            <a:r>
              <a:rPr lang="en-US" dirty="0"/>
              <a:t>and the </a:t>
            </a:r>
            <a:r>
              <a:rPr lang="en-US" dirty="0" smtClean="0"/>
              <a:t>last </a:t>
            </a:r>
            <a:r>
              <a:rPr lang="en-US" dirty="0" smtClean="0">
                <a:solidFill>
                  <a:schemeClr val="accent3"/>
                </a:solidFill>
              </a:rPr>
              <a:t>24 </a:t>
            </a:r>
            <a:r>
              <a:rPr lang="en-US" dirty="0">
                <a:solidFill>
                  <a:schemeClr val="accent3"/>
                </a:solidFill>
              </a:rPr>
              <a:t>hours </a:t>
            </a:r>
            <a:r>
              <a:rPr lang="en-US" dirty="0"/>
              <a:t>in the </a:t>
            </a:r>
            <a:r>
              <a:rPr lang="en-US" dirty="0">
                <a:solidFill>
                  <a:schemeClr val="accent3"/>
                </a:solidFill>
              </a:rPr>
              <a:t>peripheral blood. </a:t>
            </a:r>
            <a:endParaRPr lang="en-US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the bone marrow is stimulated, </a:t>
            </a:r>
            <a:r>
              <a:rPr lang="en-US" dirty="0" smtClean="0"/>
              <a:t>reticulocytes are released </a:t>
            </a:r>
            <a:r>
              <a:rPr lang="en-US" dirty="0" smtClean="0"/>
              <a:t>prematurity</a:t>
            </a:r>
            <a:r>
              <a:rPr lang="en-US" dirty="0"/>
              <a:t>, leading to longer </a:t>
            </a:r>
            <a:r>
              <a:rPr lang="en-US" dirty="0" smtClean="0"/>
              <a:t>maturation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times in the </a:t>
            </a:r>
            <a:r>
              <a:rPr lang="en-US" dirty="0" smtClean="0"/>
              <a:t>periphery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an HCT of25%, the </a:t>
            </a:r>
            <a:r>
              <a:rPr lang="en-US" dirty="0">
                <a:solidFill>
                  <a:schemeClr val="accent3"/>
                </a:solidFill>
              </a:rPr>
              <a:t>peripheral </a:t>
            </a:r>
            <a:r>
              <a:rPr lang="en-US" dirty="0" smtClean="0">
                <a:solidFill>
                  <a:schemeClr val="accent3"/>
                </a:solidFill>
              </a:rPr>
              <a:t>blood maturation </a:t>
            </a:r>
            <a:r>
              <a:rPr lang="en-US" dirty="0"/>
              <a:t>time is </a:t>
            </a:r>
            <a:r>
              <a:rPr lang="en-US" dirty="0">
                <a:solidFill>
                  <a:schemeClr val="accent3"/>
                </a:solidFill>
              </a:rPr>
              <a:t>2 days</a:t>
            </a:r>
            <a:r>
              <a:rPr lang="en-US" dirty="0"/>
              <a:t>, and for an HCT of </a:t>
            </a:r>
            <a:r>
              <a:rPr lang="en-US" dirty="0">
                <a:solidFill>
                  <a:schemeClr val="accent3"/>
                </a:solidFill>
              </a:rPr>
              <a:t>15</a:t>
            </a:r>
            <a:r>
              <a:rPr lang="en-US" dirty="0" smtClean="0">
                <a:solidFill>
                  <a:schemeClr val="accent3"/>
                </a:solidFill>
              </a:rPr>
              <a:t>%, it </a:t>
            </a:r>
            <a:r>
              <a:rPr lang="en-US" dirty="0">
                <a:solidFill>
                  <a:schemeClr val="accent3"/>
                </a:solidFill>
              </a:rPr>
              <a:t>is 2.5 days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8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The normal RPI is about 1.0.</a:t>
            </a:r>
          </a:p>
          <a:p>
            <a:r>
              <a:rPr lang="en-US" dirty="0"/>
              <a:t>RPI &lt; 2.0 : underproduction</a:t>
            </a:r>
          </a:p>
          <a:p>
            <a:r>
              <a:rPr lang="en-US" dirty="0"/>
              <a:t>RPI &gt; 2.0 : hemolysis or an adequate bone marrow response to acute blood loss </a:t>
            </a:r>
            <a:r>
              <a:rPr lang="en-US" dirty="0" smtClean="0"/>
              <a:t>or replacement </a:t>
            </a:r>
            <a:r>
              <a:rPr lang="en-US" dirty="0"/>
              <a:t>of iron or vitamins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11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step in </a:t>
            </a:r>
            <a:r>
              <a:rPr lang="en-US" dirty="0" smtClean="0"/>
              <a:t>diagnosing the </a:t>
            </a:r>
            <a:r>
              <a:rPr lang="en-US" dirty="0"/>
              <a:t>cause of anemia is to determine </a:t>
            </a:r>
            <a:r>
              <a:rPr lang="en-US" dirty="0" smtClean="0"/>
              <a:t>mean </a:t>
            </a:r>
            <a:r>
              <a:rPr lang="en-US" dirty="0"/>
              <a:t>corpuscular </a:t>
            </a:r>
            <a:r>
              <a:rPr lang="en-US" dirty="0" smtClean="0"/>
              <a:t>volume(mcv) </a:t>
            </a:r>
          </a:p>
          <a:p>
            <a:r>
              <a:rPr lang="en-US" dirty="0" smtClean="0"/>
              <a:t>MCV </a:t>
            </a:r>
            <a:r>
              <a:rPr lang="en-US" dirty="0"/>
              <a:t>is </a:t>
            </a:r>
            <a:r>
              <a:rPr lang="en-US" dirty="0">
                <a:solidFill>
                  <a:schemeClr val="accent3"/>
                </a:solidFill>
              </a:rPr>
              <a:t>not specific </a:t>
            </a:r>
            <a:r>
              <a:rPr lang="en-US" dirty="0"/>
              <a:t>and should </a:t>
            </a:r>
            <a:r>
              <a:rPr lang="en-US" dirty="0">
                <a:solidFill>
                  <a:schemeClr val="accent3"/>
                </a:solidFill>
              </a:rPr>
              <a:t>not </a:t>
            </a:r>
            <a:r>
              <a:rPr lang="en-US" dirty="0" smtClean="0"/>
              <a:t>be used </a:t>
            </a:r>
            <a:r>
              <a:rPr lang="en-US" dirty="0"/>
              <a:t>to </a:t>
            </a:r>
            <a:r>
              <a:rPr lang="en-US" dirty="0">
                <a:solidFill>
                  <a:schemeClr val="accent3"/>
                </a:solidFill>
              </a:rPr>
              <a:t>rule in or rule out </a:t>
            </a:r>
            <a:r>
              <a:rPr lang="en-US" dirty="0"/>
              <a:t>a specific cause of anemia.</a:t>
            </a:r>
          </a:p>
        </p:txBody>
      </p:sp>
    </p:spTree>
    <p:extLst>
      <p:ext uri="{BB962C8B-B14F-4D97-AF65-F5344CB8AC3E}">
        <p14:creationId xmlns:p14="http://schemas.microsoft.com/office/powerpoint/2010/main" val="678356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10" y="0"/>
            <a:ext cx="11499272" cy="6858000"/>
          </a:xfrm>
        </p:spPr>
      </p:pic>
    </p:spTree>
    <p:extLst>
      <p:ext uri="{BB962C8B-B14F-4D97-AF65-F5344CB8AC3E}">
        <p14:creationId xmlns:p14="http://schemas.microsoft.com/office/powerpoint/2010/main" val="4000535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past medical history : obesity ,reflux, depression</a:t>
            </a:r>
            <a:r>
              <a:rPr lang="en-US" b="1" dirty="0"/>
              <a:t>, asthma. and osteoarthritis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</a:t>
            </a:r>
            <a:r>
              <a:rPr lang="en-US" b="1" dirty="0"/>
              <a:t>She </a:t>
            </a:r>
            <a:r>
              <a:rPr lang="en-US" b="1" dirty="0" smtClean="0"/>
              <a:t>complaining </a:t>
            </a:r>
            <a:r>
              <a:rPr lang="en-US" b="1" dirty="0"/>
              <a:t>of feeling down, with </a:t>
            </a:r>
            <a:r>
              <a:rPr lang="en-US" b="1" dirty="0" smtClean="0"/>
              <a:t>progressive fatigue </a:t>
            </a:r>
            <a:r>
              <a:rPr lang="en-US" b="1" dirty="0"/>
              <a:t>for </a:t>
            </a:r>
            <a:r>
              <a:rPr lang="en-US" b="1" dirty="0" smtClean="0"/>
              <a:t>the last </a:t>
            </a:r>
            <a:r>
              <a:rPr lang="en-US" b="1" dirty="0"/>
              <a:t>2 months. She has no chest pain. cough. fever, </a:t>
            </a:r>
            <a:r>
              <a:rPr lang="en-US" b="1" dirty="0" smtClean="0"/>
              <a:t>weight loss</a:t>
            </a:r>
            <a:r>
              <a:rPr lang="en-US" b="1" dirty="0"/>
              <a:t>, or edema. Her </a:t>
            </a:r>
            <a:r>
              <a:rPr lang="en-US" b="1" dirty="0" smtClean="0"/>
              <a:t>only </a:t>
            </a:r>
            <a:r>
              <a:rPr lang="en-US" b="1" dirty="0" err="1" smtClean="0"/>
              <a:t>Gi</a:t>
            </a:r>
            <a:r>
              <a:rPr lang="en-US" b="1" dirty="0" smtClean="0"/>
              <a:t> </a:t>
            </a:r>
            <a:r>
              <a:rPr lang="en-US" b="1" dirty="0"/>
              <a:t>symptoms are </a:t>
            </a:r>
            <a:r>
              <a:rPr lang="en-US" b="1" dirty="0">
                <a:solidFill>
                  <a:schemeClr val="accent3"/>
                </a:solidFill>
              </a:rPr>
              <a:t>poor appetite </a:t>
            </a:r>
            <a:r>
              <a:rPr lang="en-US" b="1" dirty="0" smtClean="0"/>
              <a:t>and her </a:t>
            </a:r>
            <a:r>
              <a:rPr lang="en-US" b="1" dirty="0"/>
              <a:t>usual reflux symptoms; she has </a:t>
            </a:r>
            <a:r>
              <a:rPr lang="en-US" b="1" dirty="0" smtClean="0"/>
              <a:t>no vomiting, Melena, or </a:t>
            </a:r>
            <a:r>
              <a:rPr lang="en-US" b="1" dirty="0"/>
              <a:t>rectal bleeding. She </a:t>
            </a:r>
            <a:r>
              <a:rPr lang="en-US" b="1" dirty="0" smtClean="0"/>
              <a:t>still </a:t>
            </a:r>
            <a:r>
              <a:rPr lang="en-US" b="1" dirty="0"/>
              <a:t>has regular menses that </a:t>
            </a:r>
            <a:r>
              <a:rPr lang="en-US" b="1" dirty="0" smtClean="0"/>
              <a:t>are occasionally </a:t>
            </a:r>
            <a:r>
              <a:rPr lang="en-US" b="1" dirty="0"/>
              <a:t>heavy. </a:t>
            </a:r>
            <a:endParaRPr lang="en-US" b="1" dirty="0" smtClean="0"/>
          </a:p>
          <a:p>
            <a:r>
              <a:rPr lang="en-US" b="1" dirty="0" smtClean="0"/>
              <a:t>Drug history: ranitidine</a:t>
            </a:r>
            <a:r>
              <a:rPr lang="en-US" b="1" dirty="0"/>
              <a:t>. </a:t>
            </a:r>
            <a:r>
              <a:rPr lang="en-US" b="1" dirty="0" smtClean="0"/>
              <a:t>sertraline</a:t>
            </a:r>
            <a:r>
              <a:rPr lang="en-US" b="1" dirty="0"/>
              <a:t>. tramadol, </a:t>
            </a:r>
            <a:r>
              <a:rPr lang="en-US" b="1" dirty="0" smtClean="0"/>
              <a:t>cetirizine</a:t>
            </a:r>
            <a:r>
              <a:rPr lang="en-US" b="1" dirty="0"/>
              <a:t>, </a:t>
            </a:r>
            <a:r>
              <a:rPr lang="en-US" b="1" dirty="0" smtClean="0"/>
              <a:t>and a </a:t>
            </a:r>
            <a:r>
              <a:rPr lang="en-US" b="1" dirty="0"/>
              <a:t>fluticasone inhaler. 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/>
              <a:t>physical exam </a:t>
            </a:r>
            <a:r>
              <a:rPr lang="en-US" b="1" dirty="0" smtClean="0"/>
              <a:t>: depressed affect</a:t>
            </a:r>
            <a:r>
              <a:rPr lang="en-US" b="1" dirty="0"/>
              <a:t>, clear lungs, a normal cardiac exam. a </a:t>
            </a:r>
            <a:r>
              <a:rPr lang="en-US" b="1" dirty="0" smtClean="0"/>
              <a:t>non tender abdomen</a:t>
            </a:r>
            <a:r>
              <a:rPr lang="en-US" b="1" dirty="0"/>
              <a:t>. guaiac-negative stool. no edema. and no pallor.</a:t>
            </a:r>
          </a:p>
        </p:txBody>
      </p:sp>
    </p:spTree>
    <p:extLst>
      <p:ext uri="{BB962C8B-B14F-4D97-AF65-F5344CB8AC3E}">
        <p14:creationId xmlns:p14="http://schemas.microsoft.com/office/powerpoint/2010/main" val="246412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Mrs. A initial laboratory test :</a:t>
            </a:r>
          </a:p>
          <a:p>
            <a:r>
              <a:rPr lang="en-US" b="1" dirty="0" smtClean="0"/>
              <a:t>WBC :7100/mcl</a:t>
            </a:r>
            <a:r>
              <a:rPr lang="en-US" b="1" dirty="0"/>
              <a:t>, RBC </a:t>
            </a:r>
            <a:r>
              <a:rPr lang="en-US" b="1" dirty="0" smtClean="0"/>
              <a:t>: </a:t>
            </a:r>
            <a:r>
              <a:rPr lang="en-US" b="1" dirty="0"/>
              <a:t>2.6 </a:t>
            </a:r>
            <a:r>
              <a:rPr lang="en-US" b="1" dirty="0" smtClean="0"/>
              <a:t>million/mcl</a:t>
            </a:r>
            <a:r>
              <a:rPr lang="en-US" b="1" dirty="0"/>
              <a:t>, </a:t>
            </a:r>
            <a:r>
              <a:rPr lang="en-US" b="1" dirty="0" smtClean="0"/>
              <a:t>HB:6.7 </a:t>
            </a:r>
            <a:r>
              <a:rPr lang="en-US" b="1" dirty="0"/>
              <a:t>g/dl, </a:t>
            </a:r>
            <a:r>
              <a:rPr lang="en-US" b="1" dirty="0" smtClean="0"/>
              <a:t>HCT:23.3</a:t>
            </a:r>
            <a:r>
              <a:rPr lang="en-US" b="1" dirty="0"/>
              <a:t>%, and MCV </a:t>
            </a:r>
            <a:r>
              <a:rPr lang="en-US" b="1" dirty="0" smtClean="0"/>
              <a:t>76 </a:t>
            </a:r>
            <a:r>
              <a:rPr lang="en-US" b="1" dirty="0"/>
              <a:t>mcm3</a:t>
            </a:r>
          </a:p>
          <a:p>
            <a:r>
              <a:rPr lang="en-US" b="1" dirty="0" smtClean="0"/>
              <a:t>Her </a:t>
            </a:r>
            <a:r>
              <a:rPr lang="en-US" b="1" dirty="0"/>
              <a:t>platelet count </a:t>
            </a:r>
            <a:r>
              <a:rPr lang="en-US" b="1" dirty="0" smtClean="0"/>
              <a:t>is </a:t>
            </a:r>
            <a:r>
              <a:rPr lang="en-US" b="1" dirty="0"/>
              <a:t>normal.</a:t>
            </a:r>
          </a:p>
          <a:p>
            <a:r>
              <a:rPr lang="en-US" b="1" dirty="0"/>
              <a:t>A CBC 6 </a:t>
            </a:r>
            <a:r>
              <a:rPr lang="en-US" b="1" dirty="0" smtClean="0"/>
              <a:t>months </a:t>
            </a:r>
            <a:r>
              <a:rPr lang="en-US" b="1" dirty="0"/>
              <a:t>ago </a:t>
            </a:r>
            <a:r>
              <a:rPr lang="en-US" b="1" dirty="0" smtClean="0"/>
              <a:t>:</a:t>
            </a:r>
            <a:r>
              <a:rPr lang="en-US" b="1" dirty="0" err="1" smtClean="0"/>
              <a:t>Hb</a:t>
            </a:r>
            <a:r>
              <a:rPr lang="en-US" b="1" dirty="0" smtClean="0"/>
              <a:t> : </a:t>
            </a:r>
            <a:r>
              <a:rPr lang="en-US" b="1" dirty="0"/>
              <a:t>12 g/dl. </a:t>
            </a:r>
            <a:r>
              <a:rPr lang="en-US" b="1" dirty="0" err="1" smtClean="0"/>
              <a:t>HcT</a:t>
            </a:r>
            <a:r>
              <a:rPr lang="en-US" b="1" dirty="0" smtClean="0"/>
              <a:t> : </a:t>
            </a:r>
            <a:r>
              <a:rPr lang="en-US" b="1" dirty="0"/>
              <a:t>36</a:t>
            </a:r>
            <a:r>
              <a:rPr lang="en-US" b="1" dirty="0" smtClean="0"/>
              <a:t>%. and </a:t>
            </a:r>
            <a:r>
              <a:rPr lang="en-US" b="1" dirty="0"/>
              <a:t>MCV </a:t>
            </a:r>
            <a:r>
              <a:rPr lang="en-US" b="1" dirty="0" smtClean="0"/>
              <a:t>: </a:t>
            </a:r>
            <a:r>
              <a:rPr lang="en-US" b="1" dirty="0"/>
              <a:t>82 mcm3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759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Symptoms in chronic anemia are due to decreased </a:t>
            </a:r>
            <a:r>
              <a:rPr lang="en-US" dirty="0" smtClean="0"/>
              <a:t>oxygen delivery </a:t>
            </a:r>
            <a:r>
              <a:rPr lang="en-US" dirty="0"/>
              <a:t>to the tissues.</a:t>
            </a:r>
          </a:p>
          <a:p>
            <a:pPr marL="0" indent="0">
              <a:buNone/>
            </a:pPr>
            <a:r>
              <a:rPr lang="en-US" dirty="0"/>
              <a:t>1. Fatigue is a common but not very specific symptom.</a:t>
            </a:r>
          </a:p>
          <a:p>
            <a:pPr marL="0" indent="0">
              <a:buNone/>
            </a:pPr>
            <a:r>
              <a:rPr lang="en-US" dirty="0"/>
              <a:t>2. Dyspnea on exertion often occurs.</a:t>
            </a:r>
          </a:p>
          <a:p>
            <a:pPr marL="0" indent="0">
              <a:buNone/>
            </a:pPr>
            <a:r>
              <a:rPr lang="en-US" dirty="0"/>
              <a:t>3. Exertional chest pain occurs most often in patients </a:t>
            </a:r>
            <a:r>
              <a:rPr lang="en-US" dirty="0" smtClean="0"/>
              <a:t>with underlying </a:t>
            </a:r>
            <a:r>
              <a:rPr lang="en-US" dirty="0"/>
              <a:t>coronary artery disease or severe </a:t>
            </a:r>
            <a:r>
              <a:rPr lang="en-US" dirty="0" smtClean="0"/>
              <a:t>anemia </a:t>
            </a:r>
            <a:r>
              <a:rPr lang="en-US" dirty="0"/>
              <a:t>or both.</a:t>
            </a:r>
          </a:p>
          <a:p>
            <a:pPr marL="0" indent="0">
              <a:buNone/>
            </a:pPr>
            <a:r>
              <a:rPr lang="en-US" dirty="0"/>
              <a:t>4. Palpitations or tachycardia can occur.</a:t>
            </a:r>
          </a:p>
          <a:p>
            <a:pPr marL="0" indent="0">
              <a:buNone/>
            </a:pPr>
            <a:r>
              <a:rPr lang="en-US" dirty="0"/>
              <a:t>5. Edema is </a:t>
            </a:r>
            <a:r>
              <a:rPr lang="en-US" dirty="0" smtClean="0"/>
              <a:t>sometimes seen. </a:t>
            </a:r>
            <a:r>
              <a:rPr lang="en-US" dirty="0"/>
              <a:t>It is due to decreased renal blood flow leading </a:t>
            </a:r>
            <a:r>
              <a:rPr lang="en-US" dirty="0" smtClean="0"/>
              <a:t>to </a:t>
            </a:r>
            <a:r>
              <a:rPr lang="en-US" dirty="0" err="1" smtClean="0"/>
              <a:t>neurohormonal</a:t>
            </a:r>
            <a:r>
              <a:rPr lang="en-US" dirty="0" smtClean="0"/>
              <a:t> </a:t>
            </a:r>
            <a:r>
              <a:rPr lang="en-US" dirty="0"/>
              <a:t>activation and salt and water retention,</a:t>
            </a:r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Mild anemia is often asymptomatic.</a:t>
            </a:r>
          </a:p>
        </p:txBody>
      </p:sp>
    </p:spTree>
    <p:extLst>
      <p:ext uri="{BB962C8B-B14F-4D97-AF65-F5344CB8AC3E}">
        <p14:creationId xmlns:p14="http://schemas.microsoft.com/office/powerpoint/2010/main" val="3989818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Symptoms of hypovolemia occur only in acute anemia </a:t>
            </a:r>
            <a:r>
              <a:rPr lang="en-US" dirty="0" smtClean="0"/>
              <a:t>caused by </a:t>
            </a:r>
            <a:r>
              <a:rPr lang="en-US" dirty="0"/>
              <a:t>large volume blood loss.</a:t>
            </a:r>
          </a:p>
          <a:p>
            <a:r>
              <a:rPr lang="en-US" dirty="0" smtClean="0"/>
              <a:t> Conjunctival </a:t>
            </a:r>
            <a:r>
              <a:rPr lang="en-US" dirty="0"/>
              <a:t>rim </a:t>
            </a:r>
            <a:r>
              <a:rPr lang="en-US" dirty="0" smtClean="0"/>
              <a:t>pallor: strongly suggests the </a:t>
            </a:r>
            <a:r>
              <a:rPr lang="en-US" dirty="0"/>
              <a:t>patient is anemic (LR+ 16.7).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However, the absence of pallor does not rule out anemia.</a:t>
            </a:r>
          </a:p>
          <a:p>
            <a:r>
              <a:rPr lang="en-US" dirty="0" smtClean="0"/>
              <a:t> </a:t>
            </a:r>
            <a:r>
              <a:rPr lang="en-US" dirty="0"/>
              <a:t>Palmar crease pallor has an LR+ </a:t>
            </a:r>
            <a:r>
              <a:rPr lang="en-US" dirty="0" smtClean="0"/>
              <a:t>of 7.9</a:t>
            </a:r>
            <a:r>
              <a:rPr lang="en-US" dirty="0"/>
              <a:t>.</a:t>
            </a:r>
          </a:p>
          <a:p>
            <a:r>
              <a:rPr lang="en-US" dirty="0" smtClean="0"/>
              <a:t>Pallor elsewhere </a:t>
            </a:r>
            <a:r>
              <a:rPr lang="en-US" dirty="0"/>
              <a:t>(facial, nail bed) is not as useful, with LR+ &lt; 5.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No </a:t>
            </a:r>
            <a:r>
              <a:rPr lang="en-US" dirty="0"/>
              <a:t>physical sign rules out anemia.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overall sensitivity and specificity of the physical exam </a:t>
            </a:r>
            <a:r>
              <a:rPr lang="en-US" dirty="0" smtClean="0"/>
              <a:t>for anemia </a:t>
            </a:r>
            <a:r>
              <a:rPr lang="en-US" dirty="0"/>
              <a:t>is about 70%.</a:t>
            </a:r>
          </a:p>
        </p:txBody>
      </p:sp>
    </p:spTree>
    <p:extLst>
      <p:ext uri="{BB962C8B-B14F-4D97-AF65-F5344CB8AC3E}">
        <p14:creationId xmlns:p14="http://schemas.microsoft.com/office/powerpoint/2010/main" val="133315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Mrs. A is not having any symptoms or signs of acute blood loss.</a:t>
            </a:r>
          </a:p>
          <a:p>
            <a:r>
              <a:rPr lang="en-US" b="1" dirty="0"/>
              <a:t>She does have diseases associated with chronic blood loss: </a:t>
            </a:r>
            <a:r>
              <a:rPr lang="en-US" b="1" dirty="0" smtClean="0"/>
              <a:t>reflux possibly </a:t>
            </a:r>
            <a:r>
              <a:rPr lang="en-US" b="1" dirty="0"/>
              <a:t>causing esophagitis and occasional menorrhagia.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Although </a:t>
            </a:r>
            <a:r>
              <a:rPr lang="en-US" b="1" dirty="0"/>
              <a:t>the change in her CBC </a:t>
            </a:r>
            <a:r>
              <a:rPr lang="en-US" b="1" dirty="0" smtClean="0"/>
              <a:t>tells </a:t>
            </a:r>
            <a:r>
              <a:rPr lang="en-US" b="1" dirty="0"/>
              <a:t>you </a:t>
            </a:r>
            <a:r>
              <a:rPr lang="en-US" b="1" dirty="0" smtClean="0"/>
              <a:t>a new </a:t>
            </a:r>
            <a:r>
              <a:rPr lang="en-US" b="1" dirty="0"/>
              <a:t>process is going on,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The </a:t>
            </a:r>
            <a:r>
              <a:rPr lang="en-US" b="1" dirty="0"/>
              <a:t>first pivotal point will be her reticulocyte count.</a:t>
            </a:r>
          </a:p>
        </p:txBody>
      </p:sp>
    </p:spTree>
    <p:extLst>
      <p:ext uri="{BB962C8B-B14F-4D97-AF65-F5344CB8AC3E}">
        <p14:creationId xmlns:p14="http://schemas.microsoft.com/office/powerpoint/2010/main" val="312133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pretest </a:t>
            </a:r>
            <a:r>
              <a:rPr lang="en-US" dirty="0" smtClean="0"/>
              <a:t>probability :the </a:t>
            </a:r>
            <a:r>
              <a:rPr lang="en-US" dirty="0"/>
              <a:t>probability that a disease is present before further </a:t>
            </a:r>
            <a:r>
              <a:rPr lang="en-US" dirty="0" smtClean="0"/>
              <a:t>testing is </a:t>
            </a:r>
            <a:r>
              <a:rPr lang="en-US" dirty="0"/>
              <a:t>done</a:t>
            </a:r>
          </a:p>
          <a:p>
            <a:endParaRPr lang="en-US" dirty="0" smtClean="0"/>
          </a:p>
          <a:p>
            <a:r>
              <a:rPr lang="en-US" dirty="0" smtClean="0"/>
              <a:t>posttest </a:t>
            </a:r>
            <a:r>
              <a:rPr lang="en-US" dirty="0"/>
              <a:t>probability </a:t>
            </a:r>
            <a:r>
              <a:rPr lang="en-US" dirty="0" smtClean="0"/>
              <a:t>:the </a:t>
            </a:r>
            <a:r>
              <a:rPr lang="en-US" dirty="0"/>
              <a:t>probability of </a:t>
            </a:r>
            <a:r>
              <a:rPr lang="en-US" dirty="0" smtClean="0"/>
              <a:t>disease after </a:t>
            </a:r>
            <a:r>
              <a:rPr lang="en-US" dirty="0"/>
              <a:t>the test is </a:t>
            </a:r>
            <a:r>
              <a:rPr lang="en-US" dirty="0" smtClean="0"/>
              <a:t>done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Example: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19-year-old woman, who </a:t>
            </a:r>
            <a:r>
              <a:rPr lang="en-US" dirty="0" smtClean="0"/>
              <a:t>complains of </a:t>
            </a:r>
            <a:r>
              <a:rPr lang="en-US" dirty="0"/>
              <a:t>30 seconds of sharp </a:t>
            </a:r>
            <a:r>
              <a:rPr lang="en-US" dirty="0" smtClean="0"/>
              <a:t>right sided </a:t>
            </a:r>
            <a:r>
              <a:rPr lang="en-US" dirty="0"/>
              <a:t>chest pain after lifting </a:t>
            </a:r>
            <a:r>
              <a:rPr lang="en-US" dirty="0" smtClean="0"/>
              <a:t>a heavy </a:t>
            </a:r>
            <a:r>
              <a:rPr lang="en-US" dirty="0"/>
              <a:t>box. The pretest probability of cardiac ischemia is so </a:t>
            </a:r>
            <a:r>
              <a:rPr lang="en-US" dirty="0" smtClean="0"/>
              <a:t>low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60-year-old man, who smokes and </a:t>
            </a:r>
            <a:r>
              <a:rPr lang="en-US" dirty="0" smtClean="0"/>
              <a:t>has diabetes</a:t>
            </a:r>
            <a:r>
              <a:rPr lang="en-US" dirty="0"/>
              <a:t>, hypertension, and 15 minutes of crushing </a:t>
            </a:r>
            <a:r>
              <a:rPr lang="en-US" dirty="0" smtClean="0"/>
              <a:t>substernal chest </a:t>
            </a:r>
            <a:r>
              <a:rPr lang="en-US" dirty="0"/>
              <a:t>pain accompanied by </a:t>
            </a:r>
            <a:r>
              <a:rPr lang="en-US" dirty="0" smtClean="0"/>
              <a:t>nausea, </a:t>
            </a:r>
            <a:r>
              <a:rPr lang="en-US" dirty="0"/>
              <a:t>with an </a:t>
            </a:r>
            <a:r>
              <a:rPr lang="en-US" dirty="0" smtClean="0"/>
              <a:t>ECG showing </a:t>
            </a:r>
            <a:r>
              <a:rPr lang="en-US" dirty="0"/>
              <a:t>ST-segment elevations in the anterior leads. The </a:t>
            </a:r>
            <a:r>
              <a:rPr lang="en-US" dirty="0" smtClean="0"/>
              <a:t>pretest probability </a:t>
            </a:r>
            <a:r>
              <a:rPr lang="en-US" dirty="0"/>
              <a:t>of an acute MI is so high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16" y="4696691"/>
            <a:ext cx="11682169" cy="216130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41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Mrs. As </a:t>
            </a:r>
            <a:r>
              <a:rPr lang="en-US" b="1" dirty="0"/>
              <a:t>reticulocyte count </a:t>
            </a:r>
            <a:r>
              <a:rPr lang="en-US" b="1" dirty="0" smtClean="0"/>
              <a:t>is </a:t>
            </a:r>
            <a:r>
              <a:rPr lang="en-US" b="1" dirty="0"/>
              <a:t>1.5%, which </a:t>
            </a:r>
            <a:r>
              <a:rPr lang="en-US" b="1" dirty="0" smtClean="0"/>
              <a:t>is </a:t>
            </a:r>
            <a:r>
              <a:rPr lang="en-US" b="1" dirty="0"/>
              <a:t>an </a:t>
            </a:r>
            <a:r>
              <a:rPr lang="en-US" b="1" dirty="0" smtClean="0"/>
              <a:t>absolute </a:t>
            </a:r>
            <a:r>
              <a:rPr lang="en-US" b="1" dirty="0" err="1" smtClean="0"/>
              <a:t>retlculocyte</a:t>
            </a:r>
            <a:r>
              <a:rPr lang="en-US" b="1" dirty="0" smtClean="0"/>
              <a:t> </a:t>
            </a:r>
            <a:r>
              <a:rPr lang="en-US" b="1" dirty="0"/>
              <a:t>count of 54,000/mcl, and an RPI of 0.39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A has </a:t>
            </a:r>
            <a:r>
              <a:rPr lang="en-US" b="1" dirty="0" smtClean="0"/>
              <a:t>an underproduction anemia,</a:t>
            </a:r>
          </a:p>
          <a:p>
            <a:endParaRPr lang="en-US" b="1" dirty="0" smtClean="0"/>
          </a:p>
          <a:p>
            <a:r>
              <a:rPr lang="en-US" b="1" dirty="0" err="1" smtClean="0"/>
              <a:t>Mrs.As</a:t>
            </a:r>
            <a:r>
              <a:rPr lang="en-US" b="1" dirty="0" smtClean="0"/>
              <a:t> </a:t>
            </a:r>
            <a:r>
              <a:rPr lang="en-US" b="1" dirty="0"/>
              <a:t>MCV is 76 </a:t>
            </a:r>
            <a:r>
              <a:rPr lang="en-US" b="1" dirty="0" smtClean="0"/>
              <a:t>mcm3          DDX for </a:t>
            </a:r>
            <a:r>
              <a:rPr lang="en-US" b="1" dirty="0"/>
              <a:t>microcytic anemia. </a:t>
            </a:r>
            <a:endParaRPr lang="en-US" b="1" dirty="0" smtClean="0"/>
          </a:p>
          <a:p>
            <a:r>
              <a:rPr lang="en-US" b="1" dirty="0" smtClean="0"/>
              <a:t>MCV </a:t>
            </a:r>
            <a:r>
              <a:rPr lang="en-US" b="1" dirty="0"/>
              <a:t>is not specific and should not be </a:t>
            </a:r>
            <a:r>
              <a:rPr lang="en-US" b="1" dirty="0" smtClean="0"/>
              <a:t>used to </a:t>
            </a:r>
            <a:r>
              <a:rPr lang="en-US" b="1" dirty="0"/>
              <a:t>rule in or rule out a specific cause of anemia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15492" y="3241964"/>
            <a:ext cx="0" cy="429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726872" y="4807528"/>
            <a:ext cx="3325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176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about the rest of the CBC? </a:t>
            </a:r>
            <a:endParaRPr lang="en-US" dirty="0" smtClean="0"/>
          </a:p>
          <a:p>
            <a:r>
              <a:rPr lang="en-US" dirty="0" smtClean="0"/>
              <a:t>I</a:t>
            </a:r>
            <a:r>
              <a:rPr lang="en-US" dirty="0"/>
              <a:t>. Other red </a:t>
            </a:r>
            <a:r>
              <a:rPr lang="en-US" dirty="0" smtClean="0"/>
              <a:t>cell </a:t>
            </a:r>
            <a:r>
              <a:rPr lang="en-US" dirty="0"/>
              <a:t>indices (mean corpuscular </a:t>
            </a:r>
            <a:r>
              <a:rPr lang="en-US" dirty="0" smtClean="0"/>
              <a:t>hemoglobin [MCH</a:t>
            </a:r>
            <a:r>
              <a:rPr lang="en-US" dirty="0"/>
              <a:t>] and mean corpuscular hemoglobin </a:t>
            </a:r>
            <a:r>
              <a:rPr lang="en-US" dirty="0" smtClean="0"/>
              <a:t>concentration [MCHC</a:t>
            </a:r>
            <a:r>
              <a:rPr lang="en-US" dirty="0"/>
              <a:t>])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chemeClr val="accent3"/>
                </a:solidFill>
              </a:rPr>
              <a:t>not</a:t>
            </a:r>
            <a:r>
              <a:rPr lang="en-US" dirty="0" smtClean="0"/>
              <a:t> particularly </a:t>
            </a:r>
            <a:r>
              <a:rPr lang="en-US" dirty="0">
                <a:solidFill>
                  <a:schemeClr val="accent3"/>
                </a:solidFill>
              </a:rPr>
              <a:t>sensitive or specific</a:t>
            </a:r>
            <a:r>
              <a:rPr lang="en-US" dirty="0"/>
              <a:t>.</a:t>
            </a:r>
          </a:p>
          <a:p>
            <a:r>
              <a:rPr lang="en-US" dirty="0"/>
              <a:t>2. The red cell distribution width (RDW) is </a:t>
            </a:r>
            <a:r>
              <a:rPr lang="en-US" dirty="0">
                <a:solidFill>
                  <a:schemeClr val="accent3"/>
                </a:solidFill>
              </a:rPr>
              <a:t>also not </a:t>
            </a:r>
            <a:r>
              <a:rPr lang="en-US" dirty="0" smtClean="0">
                <a:solidFill>
                  <a:schemeClr val="accent3"/>
                </a:solidFill>
              </a:rPr>
              <a:t>sensitive or </a:t>
            </a:r>
            <a:r>
              <a:rPr lang="en-US" dirty="0">
                <a:solidFill>
                  <a:schemeClr val="accent3"/>
                </a:solidFill>
              </a:rPr>
              <a:t>specific </a:t>
            </a:r>
            <a:r>
              <a:rPr lang="en-US" dirty="0"/>
              <a:t>in identifying the cause of an </a:t>
            </a:r>
            <a:r>
              <a:rPr lang="en-US" dirty="0" smtClean="0"/>
              <a:t>anemia</a:t>
            </a:r>
          </a:p>
          <a:p>
            <a:endParaRPr lang="en-US" dirty="0"/>
          </a:p>
          <a:p>
            <a:r>
              <a:rPr lang="en-US" b="1" dirty="0"/>
              <a:t>in a patient with </a:t>
            </a:r>
            <a:r>
              <a:rPr lang="en-US" b="1" dirty="0">
                <a:solidFill>
                  <a:schemeClr val="accent3"/>
                </a:solidFill>
              </a:rPr>
              <a:t>a </a:t>
            </a:r>
            <a:r>
              <a:rPr lang="en-US" b="1" dirty="0" smtClean="0">
                <a:solidFill>
                  <a:schemeClr val="accent3"/>
                </a:solidFill>
              </a:rPr>
              <a:t>microcytic anemia </a:t>
            </a:r>
            <a:r>
              <a:rPr lang="en-US" b="1" dirty="0"/>
              <a:t>and symptoms suggesting possible </a:t>
            </a:r>
            <a:r>
              <a:rPr lang="en-US" b="1" dirty="0">
                <a:solidFill>
                  <a:schemeClr val="accent3"/>
                </a:solidFill>
              </a:rPr>
              <a:t>chronic </a:t>
            </a:r>
            <a:r>
              <a:rPr lang="en-US" b="1" dirty="0" smtClean="0">
                <a:solidFill>
                  <a:schemeClr val="accent3"/>
                </a:solidFill>
              </a:rPr>
              <a:t>blood loss</a:t>
            </a:r>
            <a:r>
              <a:rPr lang="en-US" b="1" dirty="0"/>
              <a:t>, iron deficiency is by far the most likely cause, with a </a:t>
            </a:r>
            <a:r>
              <a:rPr lang="en-US" b="1" dirty="0" smtClean="0"/>
              <a:t>pretest probability </a:t>
            </a:r>
            <a:r>
              <a:rPr lang="en-US" b="1" dirty="0"/>
              <a:t>of 80</a:t>
            </a:r>
            <a:r>
              <a:rPr lang="en-US" b="1" dirty="0" smtClean="0"/>
              <a:t>%.</a:t>
            </a:r>
          </a:p>
          <a:p>
            <a:r>
              <a:rPr lang="en-US" b="1" dirty="0" smtClean="0"/>
              <a:t> </a:t>
            </a:r>
            <a:r>
              <a:rPr lang="en-US" b="1" dirty="0"/>
              <a:t>Therefore, the leading hypothesis for Mrs. </a:t>
            </a:r>
            <a:r>
              <a:rPr lang="en-US" b="1" dirty="0" smtClean="0"/>
              <a:t>A is </a:t>
            </a:r>
            <a:r>
              <a:rPr lang="en-US" b="1" dirty="0"/>
              <a:t>iron deficiency anemia</a:t>
            </a:r>
          </a:p>
        </p:txBody>
      </p:sp>
    </p:spTree>
    <p:extLst>
      <p:ext uri="{BB962C8B-B14F-4D97-AF65-F5344CB8AC3E}">
        <p14:creationId xmlns:p14="http://schemas.microsoft.com/office/powerpoint/2010/main" val="1840331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702156"/>
            <a:ext cx="6774873" cy="6155844"/>
          </a:xfrm>
        </p:spPr>
      </p:pic>
    </p:spTree>
    <p:extLst>
      <p:ext uri="{BB962C8B-B14F-4D97-AF65-F5344CB8AC3E}">
        <p14:creationId xmlns:p14="http://schemas.microsoft.com/office/powerpoint/2010/main" val="1703083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Leading Hypothesis: Iron Deficiency </a:t>
            </a:r>
            <a:r>
              <a:rPr lang="en-US" b="1" dirty="0" smtClean="0"/>
              <a:t>Anemia</a:t>
            </a:r>
            <a:r>
              <a:rPr lang="fa-IR" b="1" dirty="0" smtClean="0"/>
              <a:t>:</a:t>
            </a:r>
          </a:p>
          <a:p>
            <a:endParaRPr lang="fa-IR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most classic presentation </a:t>
            </a:r>
            <a:r>
              <a:rPr lang="fa-IR" dirty="0" smtClean="0"/>
              <a:t>:</a:t>
            </a:r>
            <a:r>
              <a:rPr lang="en-US" dirty="0" smtClean="0"/>
              <a:t>a </a:t>
            </a:r>
            <a:r>
              <a:rPr lang="en-US" dirty="0"/>
              <a:t>young, </a:t>
            </a:r>
            <a:r>
              <a:rPr lang="en-US" dirty="0" smtClean="0"/>
              <a:t>menstruating</a:t>
            </a:r>
            <a:r>
              <a:rPr lang="fa-IR" dirty="0" smtClean="0"/>
              <a:t> </a:t>
            </a:r>
            <a:r>
              <a:rPr lang="en-US" dirty="0" smtClean="0"/>
              <a:t>woman </a:t>
            </a:r>
            <a:r>
              <a:rPr lang="en-US" dirty="0"/>
              <a:t>who has fatigue and a craving for </a:t>
            </a:r>
            <a:r>
              <a:rPr lang="en-US" dirty="0" smtClean="0"/>
              <a:t>ice.</a:t>
            </a:r>
            <a:endParaRPr lang="fa-IR" dirty="0" smtClean="0"/>
          </a:p>
          <a:p>
            <a:pPr marL="0" indent="0">
              <a:buNone/>
            </a:pPr>
            <a:endParaRPr lang="fa-IR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Typical presentations</a:t>
            </a:r>
            <a:r>
              <a:rPr lang="fa-IR" dirty="0" smtClean="0"/>
              <a:t> :</a:t>
            </a:r>
            <a:r>
              <a:rPr lang="en-US" dirty="0" smtClean="0"/>
              <a:t> </a:t>
            </a:r>
            <a:r>
              <a:rPr lang="en-US" dirty="0"/>
              <a:t>fatigue, dyspnea, and sometimes </a:t>
            </a:r>
            <a:r>
              <a:rPr lang="en-US" dirty="0" smtClean="0"/>
              <a:t>edema</a:t>
            </a:r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23595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CBC </a:t>
            </a:r>
            <a:r>
              <a:rPr lang="en-US" dirty="0">
                <a:solidFill>
                  <a:schemeClr val="accent3"/>
                </a:solidFill>
              </a:rPr>
              <a:t>varies </a:t>
            </a:r>
            <a:r>
              <a:rPr lang="en-US" dirty="0"/>
              <a:t>with the degree of </a:t>
            </a:r>
            <a:r>
              <a:rPr lang="en-US" dirty="0">
                <a:solidFill>
                  <a:schemeClr val="accent3"/>
                </a:solidFill>
              </a:rPr>
              <a:t>severity of the iron </a:t>
            </a:r>
            <a:r>
              <a:rPr lang="en-US" dirty="0" smtClean="0">
                <a:solidFill>
                  <a:schemeClr val="accent3"/>
                </a:solidFill>
              </a:rPr>
              <a:t>deficiency</a:t>
            </a:r>
            <a:r>
              <a:rPr lang="fa-IR" dirty="0" smtClean="0">
                <a:solidFill>
                  <a:schemeClr val="accent3"/>
                </a:solidFill>
              </a:rPr>
              <a:t>:</a:t>
            </a:r>
            <a:endParaRPr lang="en-US" dirty="0">
              <a:solidFill>
                <a:schemeClr val="accent3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fa-I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 </a:t>
            </a:r>
            <a:r>
              <a:rPr lang="en-US" dirty="0">
                <a:solidFill>
                  <a:schemeClr val="accent3"/>
                </a:solidFill>
              </a:rPr>
              <a:t>very early</a:t>
            </a:r>
            <a:r>
              <a:rPr lang="en-US" dirty="0"/>
              <a:t> iron deficiency, the </a:t>
            </a:r>
            <a:r>
              <a:rPr lang="en-US" dirty="0">
                <a:solidFill>
                  <a:schemeClr val="accent3"/>
                </a:solidFill>
              </a:rPr>
              <a:t>CBC is normal</a:t>
            </a:r>
            <a:r>
              <a:rPr lang="en-US" dirty="0"/>
              <a:t>, </a:t>
            </a:r>
            <a:r>
              <a:rPr lang="en-US" dirty="0" smtClean="0"/>
              <a:t>although</a:t>
            </a:r>
            <a:r>
              <a:rPr lang="fa-IR" dirty="0" smtClean="0"/>
              <a:t> </a:t>
            </a:r>
            <a:r>
              <a:rPr lang="en-US" dirty="0" smtClean="0"/>
              <a:t>the </a:t>
            </a:r>
            <a:r>
              <a:rPr lang="en-US" dirty="0">
                <a:solidFill>
                  <a:schemeClr val="accent3"/>
                </a:solidFill>
              </a:rPr>
              <a:t>ferritin </a:t>
            </a:r>
            <a:r>
              <a:rPr lang="en-US" dirty="0"/>
              <a:t>is already </a:t>
            </a:r>
            <a:r>
              <a:rPr lang="en-US" dirty="0">
                <a:solidFill>
                  <a:schemeClr val="accent3"/>
                </a:solidFill>
              </a:rPr>
              <a:t>decreasing.</a:t>
            </a:r>
          </a:p>
          <a:p>
            <a:pPr>
              <a:buFont typeface="Wingdings" panose="05000000000000000000" pitchFamily="2" charset="2"/>
              <a:buChar char="v"/>
            </a:pPr>
            <a:endParaRPr lang="fa-I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 </a:t>
            </a:r>
            <a:r>
              <a:rPr lang="en-US" dirty="0">
                <a:solidFill>
                  <a:schemeClr val="accent3"/>
                </a:solidFill>
              </a:rPr>
              <a:t>mild anemia </a:t>
            </a:r>
            <a:r>
              <a:rPr lang="en-US" dirty="0"/>
              <a:t>then develops, with an </a:t>
            </a:r>
            <a:r>
              <a:rPr lang="en-US" dirty="0" err="1"/>
              <a:t>Hb</a:t>
            </a:r>
            <a:r>
              <a:rPr lang="en-US" dirty="0"/>
              <a:t> </a:t>
            </a:r>
            <a:r>
              <a:rPr lang="en-US" dirty="0" smtClean="0"/>
              <a:t>of</a:t>
            </a:r>
            <a:r>
              <a:rPr lang="fa-IR" dirty="0" smtClean="0"/>
              <a:t> </a:t>
            </a:r>
            <a:r>
              <a:rPr lang="en-US" dirty="0" smtClean="0"/>
              <a:t>9-12 g/</a:t>
            </a:r>
            <a:r>
              <a:rPr lang="en-US" dirty="0" err="1" smtClean="0"/>
              <a:t>dL</a:t>
            </a:r>
            <a:r>
              <a:rPr lang="en-US" dirty="0" smtClean="0"/>
              <a:t>,</a:t>
            </a:r>
            <a:r>
              <a:rPr lang="fa-I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normal or slightly hypochromic RBCs.</a:t>
            </a:r>
          </a:p>
          <a:p>
            <a:pPr>
              <a:buFont typeface="Wingdings" panose="05000000000000000000" pitchFamily="2" charset="2"/>
              <a:buChar char="v"/>
            </a:pPr>
            <a:endParaRPr lang="fa-I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As </a:t>
            </a:r>
            <a:r>
              <a:rPr lang="en-US" dirty="0"/>
              <a:t>the iron deficiency </a:t>
            </a:r>
            <a:r>
              <a:rPr lang="en-US" dirty="0" smtClean="0"/>
              <a:t>progresses, </a:t>
            </a:r>
            <a:r>
              <a:rPr lang="en-US" dirty="0"/>
              <a:t>the </a:t>
            </a:r>
            <a:r>
              <a:rPr lang="en-US" dirty="0" err="1"/>
              <a:t>Hb</a:t>
            </a:r>
            <a:r>
              <a:rPr lang="en-US" dirty="0"/>
              <a:t> continues </a:t>
            </a:r>
            <a:r>
              <a:rPr lang="en-US" dirty="0" smtClean="0"/>
              <a:t>to</a:t>
            </a:r>
            <a:r>
              <a:rPr lang="fa-IR" dirty="0" smtClean="0"/>
              <a:t> </a:t>
            </a:r>
            <a:r>
              <a:rPr lang="en-US" dirty="0" smtClean="0"/>
              <a:t>decrease</a:t>
            </a:r>
            <a:r>
              <a:rPr lang="en-US" dirty="0"/>
              <a:t>, and </a:t>
            </a:r>
            <a:r>
              <a:rPr lang="en-US" dirty="0" err="1"/>
              <a:t>hypochromia</a:t>
            </a:r>
            <a:r>
              <a:rPr lang="en-US" dirty="0"/>
              <a:t> and </a:t>
            </a:r>
            <a:r>
              <a:rPr lang="en-US" dirty="0" err="1"/>
              <a:t>microcytosis</a:t>
            </a:r>
            <a:r>
              <a:rPr lang="en-US" dirty="0"/>
              <a:t> develop.</a:t>
            </a:r>
          </a:p>
        </p:txBody>
      </p:sp>
    </p:spTree>
    <p:extLst>
      <p:ext uri="{BB962C8B-B14F-4D97-AF65-F5344CB8AC3E}">
        <p14:creationId xmlns:p14="http://schemas.microsoft.com/office/powerpoint/2010/main" val="1394477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Causes of iron </a:t>
            </a:r>
            <a:r>
              <a:rPr lang="en-US" dirty="0" smtClean="0"/>
              <a:t>deficiency</a:t>
            </a:r>
            <a:r>
              <a:rPr lang="fa-IR" dirty="0" smtClean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Blood loss, most commonly menstrual or </a:t>
            </a:r>
            <a:r>
              <a:rPr lang="en-US" dirty="0" smtClean="0"/>
              <a:t>GI</a:t>
            </a:r>
            <a:endParaRPr lang="fa-I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Malabsorption</a:t>
            </a:r>
            <a:r>
              <a:rPr lang="fa-IR" dirty="0" smtClean="0"/>
              <a:t>:</a:t>
            </a:r>
            <a:r>
              <a:rPr lang="en-US" dirty="0" smtClean="0"/>
              <a:t>celiac </a:t>
            </a:r>
            <a:r>
              <a:rPr lang="en-US" dirty="0"/>
              <a:t>disease, </a:t>
            </a:r>
            <a:r>
              <a:rPr lang="en-US" dirty="0" smtClean="0"/>
              <a:t>Helicobacter</a:t>
            </a:r>
            <a:r>
              <a:rPr lang="fa-IR" dirty="0" smtClean="0"/>
              <a:t> </a:t>
            </a:r>
            <a:r>
              <a:rPr lang="en-US" dirty="0" smtClean="0"/>
              <a:t>pylori </a:t>
            </a:r>
            <a:r>
              <a:rPr lang="en-US" dirty="0"/>
              <a:t>infection, or inflammatory bowel </a:t>
            </a:r>
            <a:r>
              <a:rPr lang="en-US" dirty="0" smtClean="0"/>
              <a:t>disease</a:t>
            </a:r>
            <a:r>
              <a:rPr lang="fa-IR" dirty="0" smtClean="0"/>
              <a:t>و</a:t>
            </a:r>
            <a:r>
              <a:rPr lang="en-US" dirty="0" smtClean="0"/>
              <a:t>bariatric </a:t>
            </a:r>
            <a:r>
              <a:rPr lang="en-US" dirty="0"/>
              <a:t>surgery </a:t>
            </a:r>
            <a:r>
              <a:rPr lang="en-US" dirty="0" smtClean="0"/>
              <a:t>procedures, patients </a:t>
            </a:r>
            <a:r>
              <a:rPr lang="en-US" dirty="0"/>
              <a:t>taking proton </a:t>
            </a:r>
            <a:r>
              <a:rPr lang="en-US" dirty="0" smtClean="0"/>
              <a:t>pump inhibitors </a:t>
            </a:r>
            <a:r>
              <a:rPr lang="en-US" dirty="0"/>
              <a:t>or H </a:t>
            </a:r>
            <a:r>
              <a:rPr lang="en-US" dirty="0" smtClean="0"/>
              <a:t>2-blockers, </a:t>
            </a:r>
            <a:r>
              <a:rPr lang="en-US" dirty="0"/>
              <a:t>Inadequate </a:t>
            </a:r>
            <a:r>
              <a:rPr lang="en-US" dirty="0" smtClean="0"/>
              <a:t>intake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Increased </a:t>
            </a:r>
            <a:r>
              <a:rPr lang="en-US" dirty="0" smtClean="0"/>
              <a:t>demand: pregnancy</a:t>
            </a:r>
            <a:r>
              <a:rPr lang="en-US" dirty="0"/>
              <a:t>, </a:t>
            </a:r>
            <a:r>
              <a:rPr lang="en-US" dirty="0" smtClean="0"/>
              <a:t>infancy, adolescence</a:t>
            </a:r>
            <a:r>
              <a:rPr lang="en-US" dirty="0"/>
              <a:t>, erythropoietin therapy</a:t>
            </a:r>
          </a:p>
        </p:txBody>
      </p:sp>
    </p:spTree>
    <p:extLst>
      <p:ext uri="{BB962C8B-B14F-4D97-AF65-F5344CB8AC3E}">
        <p14:creationId xmlns:p14="http://schemas.microsoft.com/office/powerpoint/2010/main" val="4276892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Evidence-Based Diagnosis: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3"/>
                </a:solidFill>
              </a:rPr>
              <a:t>Bone marrow </a:t>
            </a:r>
            <a:r>
              <a:rPr lang="en-US" dirty="0"/>
              <a:t>exam for absence of iron stores is the </a:t>
            </a:r>
            <a:r>
              <a:rPr lang="en-US" dirty="0">
                <a:solidFill>
                  <a:schemeClr val="accent3"/>
                </a:solidFill>
              </a:rPr>
              <a:t>gold </a:t>
            </a:r>
            <a:r>
              <a:rPr lang="en-US" dirty="0" smtClean="0">
                <a:solidFill>
                  <a:schemeClr val="accent3"/>
                </a:solidFill>
              </a:rPr>
              <a:t>standard </a:t>
            </a:r>
            <a:r>
              <a:rPr lang="en-US" dirty="0" smtClean="0"/>
              <a:t>but </a:t>
            </a:r>
            <a:r>
              <a:rPr lang="en-US" dirty="0"/>
              <a:t>is rarely </a:t>
            </a:r>
            <a:r>
              <a:rPr lang="en-US" dirty="0" smtClean="0"/>
              <a:t>necessary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The serum </a:t>
            </a:r>
            <a:r>
              <a:rPr lang="en-US" dirty="0" smtClean="0">
                <a:solidFill>
                  <a:schemeClr val="accent3"/>
                </a:solidFill>
              </a:rPr>
              <a:t>ferritin</a:t>
            </a:r>
            <a:r>
              <a:rPr lang="en-US" dirty="0" smtClean="0"/>
              <a:t> </a:t>
            </a:r>
            <a:r>
              <a:rPr lang="en-US" dirty="0"/>
              <a:t>is the best serum </a:t>
            </a:r>
            <a:r>
              <a:rPr lang="en-US" dirty="0" smtClean="0"/>
              <a:t>test: LR</a:t>
            </a:r>
            <a:r>
              <a:rPr lang="en-US" dirty="0"/>
              <a:t>+ of 51 for a ferritin &lt; 15 </a:t>
            </a:r>
            <a:r>
              <a:rPr lang="en-US" dirty="0" err="1" smtClean="0"/>
              <a:t>nglm</a:t>
            </a:r>
            <a:r>
              <a:rPr lang="en-US" dirty="0" smtClean="0"/>
              <a:t> ,  </a:t>
            </a:r>
            <a:r>
              <a:rPr lang="en-US" dirty="0"/>
              <a:t>LR+ of 46 for a </a:t>
            </a:r>
            <a:r>
              <a:rPr lang="en-US" dirty="0" smtClean="0"/>
              <a:t>ferritin </a:t>
            </a:r>
            <a:r>
              <a:rPr lang="en-US" dirty="0"/>
              <a:t>&lt; 30 </a:t>
            </a:r>
            <a:r>
              <a:rPr lang="en-US" dirty="0" smtClean="0"/>
              <a:t>ng/mL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In general populations, the LR- for a serum </a:t>
            </a:r>
            <a:r>
              <a:rPr lang="en-US" dirty="0" smtClean="0"/>
              <a:t>ferritin&gt; </a:t>
            </a:r>
            <a:r>
              <a:rPr lang="en-US" dirty="0"/>
              <a:t>100 ng/mL is very low (0.08). greatly </a:t>
            </a:r>
            <a:r>
              <a:rPr lang="en-US" dirty="0">
                <a:solidFill>
                  <a:schemeClr val="accent3"/>
                </a:solidFill>
              </a:rPr>
              <a:t>reduces the probability </a:t>
            </a:r>
            <a:r>
              <a:rPr lang="en-US" dirty="0"/>
              <a:t>the patient has iron </a:t>
            </a:r>
            <a:r>
              <a:rPr lang="en-US" dirty="0" smtClean="0"/>
              <a:t>deficiency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ferritin is </a:t>
            </a:r>
            <a:r>
              <a:rPr lang="en-US" dirty="0">
                <a:solidFill>
                  <a:schemeClr val="accent3"/>
                </a:solidFill>
              </a:rPr>
              <a:t>an acute phase reactant </a:t>
            </a:r>
            <a:r>
              <a:rPr lang="en-US" dirty="0" smtClean="0"/>
              <a:t>that increases </a:t>
            </a:r>
            <a:r>
              <a:rPr lang="en-US" dirty="0"/>
              <a:t>in inflammatory states, interpreting it in </a:t>
            </a:r>
            <a:r>
              <a:rPr lang="en-US" dirty="0" smtClean="0"/>
              <a:t>the presence </a:t>
            </a:r>
            <a:r>
              <a:rPr lang="en-US" dirty="0"/>
              <a:t>of such illnesses is difficult</a:t>
            </a:r>
          </a:p>
        </p:txBody>
      </p:sp>
    </p:spTree>
    <p:extLst>
      <p:ext uri="{BB962C8B-B14F-4D97-AF65-F5344CB8AC3E}">
        <p14:creationId xmlns:p14="http://schemas.microsoft.com/office/powerpoint/2010/main" val="242939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wide range of reported LRs, with </a:t>
            </a:r>
            <a:r>
              <a:rPr lang="en-US" dirty="0" smtClean="0"/>
              <a:t>many studies </a:t>
            </a:r>
            <a:r>
              <a:rPr lang="en-US" dirty="0"/>
              <a:t>finding </a:t>
            </a:r>
            <a:r>
              <a:rPr lang="en-US" dirty="0">
                <a:solidFill>
                  <a:schemeClr val="accent3"/>
                </a:solidFill>
              </a:rPr>
              <a:t>ferritin is not helpful </a:t>
            </a:r>
            <a:r>
              <a:rPr lang="en-US" dirty="0"/>
              <a:t>in diagnosing </a:t>
            </a:r>
            <a:r>
              <a:rPr lang="en-US" dirty="0" smtClean="0"/>
              <a:t>iron deficiency </a:t>
            </a:r>
            <a:r>
              <a:rPr lang="en-US" dirty="0"/>
              <a:t>in the presence </a:t>
            </a:r>
            <a:r>
              <a:rPr lang="en-US" dirty="0">
                <a:solidFill>
                  <a:schemeClr val="accent3"/>
                </a:solidFill>
              </a:rPr>
              <a:t>of chronic illness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>
                <a:solidFill>
                  <a:schemeClr val="accent3"/>
                </a:solidFill>
              </a:rPr>
              <a:t>level</a:t>
            </a:r>
            <a:r>
              <a:rPr lang="en-US" dirty="0"/>
              <a:t> at which the </a:t>
            </a:r>
            <a:r>
              <a:rPr lang="en-US" dirty="0">
                <a:solidFill>
                  <a:schemeClr val="accent3"/>
                </a:solidFill>
              </a:rPr>
              <a:t>serum ferritin </a:t>
            </a:r>
            <a:r>
              <a:rPr lang="en-US" dirty="0"/>
              <a:t>suggests </a:t>
            </a:r>
            <a:r>
              <a:rPr lang="en-US" dirty="0" smtClean="0"/>
              <a:t>iron deficiency </a:t>
            </a:r>
            <a:r>
              <a:rPr lang="en-US" dirty="0"/>
              <a:t>is probably </a:t>
            </a:r>
            <a:r>
              <a:rPr lang="en-US" dirty="0">
                <a:solidFill>
                  <a:schemeClr val="accent3"/>
                </a:solidFill>
              </a:rPr>
              <a:t>much higher </a:t>
            </a:r>
            <a:r>
              <a:rPr lang="en-US" dirty="0"/>
              <a:t>in patients </a:t>
            </a:r>
            <a:r>
              <a:rPr lang="en-US" dirty="0" smtClean="0"/>
              <a:t>with chronic </a:t>
            </a:r>
            <a:r>
              <a:rPr lang="en-US" dirty="0"/>
              <a:t>illness, but the level may vary depending </a:t>
            </a:r>
            <a:r>
              <a:rPr lang="en-US" dirty="0" smtClean="0"/>
              <a:t>on </a:t>
            </a:r>
            <a:r>
              <a:rPr lang="en-US" dirty="0" smtClean="0">
                <a:solidFill>
                  <a:schemeClr val="accent3"/>
                </a:solidFill>
              </a:rPr>
              <a:t>the </a:t>
            </a:r>
            <a:r>
              <a:rPr lang="en-US" dirty="0">
                <a:solidFill>
                  <a:schemeClr val="accent3"/>
                </a:solidFill>
              </a:rPr>
              <a:t>underlying illness</a:t>
            </a:r>
            <a:r>
              <a:rPr lang="en-US" dirty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chronic kidney disease, iron abnormalities are </a:t>
            </a:r>
            <a:r>
              <a:rPr lang="en-US" dirty="0" smtClean="0"/>
              <a:t>defined using </a:t>
            </a:r>
            <a:r>
              <a:rPr lang="en-US" dirty="0"/>
              <a:t>the transferrin saturation </a:t>
            </a:r>
            <a:r>
              <a:rPr lang="en-US" dirty="0" smtClean="0"/>
              <a:t>[</a:t>
            </a:r>
            <a:r>
              <a:rPr lang="en-US" dirty="0"/>
              <a:t>Fe/TIBC</a:t>
            </a:r>
            <a:r>
              <a:rPr lang="en-US" dirty="0" smtClean="0"/>
              <a:t>] </a:t>
            </a:r>
            <a:r>
              <a:rPr lang="en-US" dirty="0"/>
              <a:t>and ferritin.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tests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The serum iron, MCV, </a:t>
            </a:r>
            <a:r>
              <a:rPr lang="en-US" dirty="0" smtClean="0"/>
              <a:t>transferrin </a:t>
            </a:r>
            <a:r>
              <a:rPr lang="en-US" dirty="0"/>
              <a:t>saturation, red </a:t>
            </a:r>
            <a:r>
              <a:rPr lang="en-US" dirty="0" smtClean="0"/>
              <a:t>cell </a:t>
            </a:r>
            <a:r>
              <a:rPr lang="en-US" dirty="0" err="1" smtClean="0"/>
              <a:t>protoporphyrin</a:t>
            </a:r>
            <a:r>
              <a:rPr lang="en-US" dirty="0" smtClean="0"/>
              <a:t>, </a:t>
            </a:r>
            <a:r>
              <a:rPr lang="en-US" dirty="0"/>
              <a:t>and RDW all are </a:t>
            </a:r>
            <a:r>
              <a:rPr lang="en-US" dirty="0" smtClean="0"/>
              <a:t>less sensitive </a:t>
            </a:r>
            <a:r>
              <a:rPr lang="en-US" dirty="0"/>
              <a:t>and specific than ferritin.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best of these is </a:t>
            </a:r>
            <a:r>
              <a:rPr lang="en-US" dirty="0">
                <a:solidFill>
                  <a:schemeClr val="accent3"/>
                </a:solidFill>
              </a:rPr>
              <a:t>transferrin saturation </a:t>
            </a:r>
            <a:r>
              <a:rPr lang="en-US" dirty="0" smtClean="0">
                <a:solidFill>
                  <a:schemeClr val="accent3"/>
                </a:solidFill>
              </a:rPr>
              <a:t>&lt;</a:t>
            </a:r>
            <a:r>
              <a:rPr lang="en-US" dirty="0" smtClean="0"/>
              <a:t>5</a:t>
            </a:r>
            <a:r>
              <a:rPr lang="en-US" dirty="0"/>
              <a:t>%, with </a:t>
            </a:r>
            <a:r>
              <a:rPr lang="en-US" dirty="0" smtClean="0"/>
              <a:t>an LR</a:t>
            </a:r>
            <a:r>
              <a:rPr lang="en-US" dirty="0"/>
              <a:t>+ of </a:t>
            </a:r>
            <a:r>
              <a:rPr lang="en-US" dirty="0" smtClean="0"/>
              <a:t>10.46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Response to a therapeutic trial of iron replacement can </a:t>
            </a:r>
            <a:r>
              <a:rPr lang="en-US" dirty="0" smtClean="0"/>
              <a:t>also be </a:t>
            </a:r>
            <a:r>
              <a:rPr lang="en-US" dirty="0"/>
              <a:t>used to confirm the diagnosis in unclear cases</a:t>
            </a:r>
          </a:p>
        </p:txBody>
      </p:sp>
    </p:spTree>
    <p:extLst>
      <p:ext uri="{BB962C8B-B14F-4D97-AF65-F5344CB8AC3E}">
        <p14:creationId xmlns:p14="http://schemas.microsoft.com/office/powerpoint/2010/main" val="13199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Treatment: oral iron replacement</a:t>
            </a:r>
            <a:r>
              <a:rPr lang="en-US" dirty="0"/>
              <a:t>, The best-absorbed oral iron is ferrous sulfate; the </a:t>
            </a:r>
            <a:r>
              <a:rPr lang="en-US" dirty="0" smtClean="0"/>
              <a:t>ranges </a:t>
            </a:r>
            <a:r>
              <a:rPr lang="en-US" dirty="0"/>
              <a:t>from </a:t>
            </a:r>
            <a:r>
              <a:rPr lang="en-US" dirty="0">
                <a:solidFill>
                  <a:schemeClr val="accent3"/>
                </a:solidFill>
              </a:rPr>
              <a:t>15-150</a:t>
            </a:r>
            <a:r>
              <a:rPr lang="en-US" dirty="0"/>
              <a:t> mg of elemental iron every 1-2 days (325 mg of iron sulfate contains 65 mg of elemental iron</a:t>
            </a:r>
            <a:r>
              <a:rPr lang="en-US" dirty="0" smtClean="0"/>
              <a:t>).</a:t>
            </a:r>
          </a:p>
          <a:p>
            <a:r>
              <a:rPr lang="en-US" dirty="0"/>
              <a:t>There can be significant GI side effects, including nausea, abdominal pain, and constipation; these can be reduced by taking the iron with food, reducing the dose, or increasing the dosing interval; switching to iv iron may be necessary</a:t>
            </a:r>
          </a:p>
          <a:p>
            <a:endParaRPr lang="en-US" dirty="0" smtClean="0"/>
          </a:p>
          <a:p>
            <a:r>
              <a:rPr lang="en-US" dirty="0" smtClean="0"/>
              <a:t> iv </a:t>
            </a:r>
            <a:r>
              <a:rPr lang="en-US" dirty="0"/>
              <a:t>iron therapy reserved for patients </a:t>
            </a:r>
            <a:r>
              <a:rPr lang="en-US" dirty="0" smtClean="0"/>
              <a:t>who demonstrate </a:t>
            </a:r>
            <a:r>
              <a:rPr lang="en-US" dirty="0">
                <a:solidFill>
                  <a:schemeClr val="accent3"/>
                </a:solidFill>
              </a:rPr>
              <a:t>malabsorption </a:t>
            </a:r>
            <a:r>
              <a:rPr lang="en-US" dirty="0"/>
              <a:t>or who are unable to </a:t>
            </a:r>
            <a:r>
              <a:rPr lang="en-US" dirty="0">
                <a:solidFill>
                  <a:schemeClr val="accent3"/>
                </a:solidFill>
              </a:rPr>
              <a:t>tolerate</a:t>
            </a:r>
            <a:r>
              <a:rPr lang="en-US" dirty="0"/>
              <a:t> </a:t>
            </a:r>
            <a:r>
              <a:rPr lang="en-US" dirty="0" smtClean="0"/>
              <a:t>oral iron</a:t>
            </a:r>
            <a:r>
              <a:rPr lang="en-US" dirty="0"/>
              <a:t>.</a:t>
            </a:r>
          </a:p>
          <a:p>
            <a:r>
              <a:rPr lang="en-US" dirty="0" smtClean="0"/>
              <a:t>Transfusion </a:t>
            </a:r>
            <a:r>
              <a:rPr lang="en-US" dirty="0"/>
              <a:t>is necessary only if the patient is hypotensive </a:t>
            </a:r>
            <a:r>
              <a:rPr lang="en-US" dirty="0" smtClean="0"/>
              <a:t>or actively </a:t>
            </a:r>
            <a:r>
              <a:rPr lang="en-US" dirty="0"/>
              <a:t>bleeding; has angina, dizziness, syncope, severe </a:t>
            </a:r>
            <a:r>
              <a:rPr lang="en-US" dirty="0" smtClean="0"/>
              <a:t>dyspnea or </a:t>
            </a:r>
            <a:r>
              <a:rPr lang="en-US" dirty="0"/>
              <a:t>severe fatigue; or a very low hemoglobin &lt; 7 </a:t>
            </a:r>
            <a:r>
              <a:rPr lang="en-US" dirty="0" smtClean="0"/>
              <a:t>g/</a:t>
            </a:r>
            <a:r>
              <a:rPr lang="en-US" dirty="0" err="1" smtClean="0"/>
              <a:t>dL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976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sensitivity is the percentage of patients with </a:t>
            </a:r>
            <a:r>
              <a:rPr lang="en-US" dirty="0" smtClean="0"/>
              <a:t>disease who have </a:t>
            </a:r>
            <a:r>
              <a:rPr lang="en-US" dirty="0"/>
              <a:t>a true-positive (TP) test </a:t>
            </a:r>
            <a:r>
              <a:rPr lang="en-US" dirty="0" smtClean="0"/>
              <a:t>result</a:t>
            </a:r>
            <a:endParaRPr lang="en-US" dirty="0"/>
          </a:p>
          <a:p>
            <a:r>
              <a:rPr lang="en-US" dirty="0"/>
              <a:t>Sensitivity = </a:t>
            </a:r>
            <a:r>
              <a:rPr lang="en-US" dirty="0" smtClean="0"/>
              <a:t>TP/total </a:t>
            </a:r>
            <a:r>
              <a:rPr lang="en-US" dirty="0"/>
              <a:t>number of </a:t>
            </a:r>
            <a:r>
              <a:rPr lang="en-US" dirty="0" smtClean="0"/>
              <a:t>patient with disease</a:t>
            </a:r>
          </a:p>
          <a:p>
            <a:r>
              <a:rPr lang="en-US" dirty="0"/>
              <a:t>The specificity is the percentage of patients without </a:t>
            </a:r>
            <a:r>
              <a:rPr lang="en-US" dirty="0" smtClean="0"/>
              <a:t>disease who have </a:t>
            </a:r>
            <a:r>
              <a:rPr lang="en-US" dirty="0"/>
              <a:t>a true-negative </a:t>
            </a:r>
            <a:r>
              <a:rPr lang="en-US" dirty="0" smtClean="0"/>
              <a:t>(</a:t>
            </a:r>
            <a:r>
              <a:rPr lang="en-US" dirty="0"/>
              <a:t>T</a:t>
            </a:r>
            <a:r>
              <a:rPr lang="en-US" dirty="0" smtClean="0"/>
              <a:t>N</a:t>
            </a:r>
            <a:r>
              <a:rPr lang="en-US" dirty="0"/>
              <a:t>) test result:</a:t>
            </a:r>
          </a:p>
          <a:p>
            <a:r>
              <a:rPr lang="en-US" dirty="0"/>
              <a:t>Specificity = </a:t>
            </a:r>
            <a:r>
              <a:rPr lang="en-US" dirty="0" smtClean="0"/>
              <a:t>TN/total </a:t>
            </a:r>
            <a:r>
              <a:rPr lang="en-US" dirty="0"/>
              <a:t>number of </a:t>
            </a:r>
            <a:r>
              <a:rPr lang="en-US" dirty="0" smtClean="0"/>
              <a:t>patient </a:t>
            </a:r>
            <a:r>
              <a:rPr lang="en-US" dirty="0"/>
              <a:t>without </a:t>
            </a:r>
            <a:r>
              <a:rPr lang="en-US" dirty="0" smtClean="0"/>
              <a:t>disease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708" y="2348322"/>
            <a:ext cx="5119912" cy="3775387"/>
          </a:xfrm>
        </p:spPr>
      </p:pic>
    </p:spTree>
    <p:extLst>
      <p:ext uri="{BB962C8B-B14F-4D97-AF65-F5344CB8AC3E}">
        <p14:creationId xmlns:p14="http://schemas.microsoft.com/office/powerpoint/2010/main" val="156794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/>
              <a:t>in reticulocytes 7-10 days </a:t>
            </a:r>
            <a:r>
              <a:rPr lang="en-US" dirty="0" smtClean="0"/>
              <a:t>after starting </a:t>
            </a:r>
            <a:r>
              <a:rPr lang="en-US" dirty="0"/>
              <a:t>therapy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increase in </a:t>
            </a:r>
            <a:r>
              <a:rPr lang="en-US" dirty="0" err="1"/>
              <a:t>Hb</a:t>
            </a:r>
            <a:r>
              <a:rPr lang="en-US" dirty="0"/>
              <a:t> and HCT by 14 days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. </a:t>
            </a:r>
            <a:r>
              <a:rPr lang="en-US" dirty="0"/>
              <a:t>It is necessary to take iron for 6 months in order to </a:t>
            </a:r>
            <a:r>
              <a:rPr lang="en-US" dirty="0" smtClean="0"/>
              <a:t>replete iron </a:t>
            </a:r>
            <a:r>
              <a:rPr lang="en-US" dirty="0"/>
              <a:t>stores, </a:t>
            </a:r>
            <a:endParaRPr lang="en-US" dirty="0" smtClean="0"/>
          </a:p>
          <a:p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/>
              <a:t>levels may return to normal </a:t>
            </a:r>
            <a:r>
              <a:rPr lang="en-US" dirty="0" smtClean="0"/>
              <a:t>by6-8 </a:t>
            </a:r>
            <a:r>
              <a:rPr lang="en-US" dirty="0"/>
              <a:t>weeks.</a:t>
            </a:r>
          </a:p>
        </p:txBody>
      </p:sp>
    </p:spTree>
    <p:extLst>
      <p:ext uri="{BB962C8B-B14F-4D97-AF65-F5344CB8AC3E}">
        <p14:creationId xmlns:p14="http://schemas.microsoft.com/office/powerpoint/2010/main" val="2287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MAKING A </a:t>
            </a:r>
            <a:r>
              <a:rPr lang="en-US" b="1" dirty="0" smtClean="0"/>
              <a:t>DIAGNOSIS</a:t>
            </a:r>
          </a:p>
          <a:p>
            <a:pPr marL="0" indent="0">
              <a:buNone/>
            </a:pPr>
            <a:r>
              <a:rPr lang="en-US" b="1" dirty="0"/>
              <a:t>You review the history, looking for symptoms of </a:t>
            </a:r>
            <a:r>
              <a:rPr lang="en-US" b="1" dirty="0" smtClean="0"/>
              <a:t>bleeding or </a:t>
            </a:r>
            <a:r>
              <a:rPr lang="en-US" b="1" dirty="0"/>
              <a:t>chronic Illness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She has no kidney or liver disease and </a:t>
            </a:r>
            <a:r>
              <a:rPr lang="en-US" b="1" dirty="0" smtClean="0"/>
              <a:t>no symptoms </a:t>
            </a:r>
            <a:r>
              <a:rPr lang="en-US" b="1" dirty="0"/>
              <a:t>of infection.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Her </a:t>
            </a:r>
            <a:r>
              <a:rPr lang="en-US" b="1" dirty="0"/>
              <a:t>ethnic background is </a:t>
            </a:r>
            <a:r>
              <a:rPr lang="en-US" b="1" dirty="0" smtClean="0"/>
              <a:t>Scandinavian, making thalassemia unlikely</a:t>
            </a:r>
          </a:p>
          <a:p>
            <a:pPr marL="0" indent="0">
              <a:buNone/>
            </a:pPr>
            <a:r>
              <a:rPr lang="en-US" b="1" dirty="0" smtClean="0"/>
              <a:t>. </a:t>
            </a:r>
            <a:r>
              <a:rPr lang="en-US" b="1" dirty="0"/>
              <a:t>You order a serum </a:t>
            </a:r>
            <a:r>
              <a:rPr lang="en-US" b="1" dirty="0" smtClean="0"/>
              <a:t>ferritin ,</a:t>
            </a:r>
            <a:r>
              <a:rPr lang="en-US" b="1" dirty="0" smtClean="0"/>
              <a:t>which </a:t>
            </a:r>
            <a:r>
              <a:rPr lang="en-US" b="1" dirty="0"/>
              <a:t>is 5 ng/</a:t>
            </a:r>
            <a:r>
              <a:rPr lang="en-US" b="1" dirty="0" err="1"/>
              <a:t>mL</a:t>
            </a:r>
            <a:r>
              <a:rPr lang="en-US" dirty="0" err="1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CASE RESOLUTION</a:t>
            </a:r>
          </a:p>
          <a:p>
            <a:r>
              <a:rPr lang="en-US" b="1" dirty="0" smtClean="0"/>
              <a:t>With </a:t>
            </a:r>
            <a:r>
              <a:rPr lang="en-US" b="1" dirty="0"/>
              <a:t>a pretest probability of 80% and an LR+ of 51 </a:t>
            </a:r>
            <a:r>
              <a:rPr lang="en-US" b="1" dirty="0" smtClean="0"/>
              <a:t>for this </a:t>
            </a:r>
            <a:r>
              <a:rPr lang="en-US" b="1" dirty="0"/>
              <a:t>level of ferritin, Mrs. A is clearly iron deficient . It is </a:t>
            </a:r>
            <a:r>
              <a:rPr lang="en-US" b="1" dirty="0" smtClean="0"/>
              <a:t>not necessary </a:t>
            </a:r>
            <a:r>
              <a:rPr lang="en-US" b="1" dirty="0"/>
              <a:t>to test for any other causes of </a:t>
            </a:r>
            <a:r>
              <a:rPr lang="en-US" b="1" dirty="0" smtClean="0"/>
              <a:t>anemia</a:t>
            </a:r>
            <a:r>
              <a:rPr lang="en-US" b="1" dirty="0"/>
              <a:t>, </a:t>
            </a:r>
            <a:endParaRPr lang="en-US" b="1" dirty="0" smtClean="0"/>
          </a:p>
          <a:p>
            <a:r>
              <a:rPr lang="en-US" b="1" dirty="0" smtClean="0"/>
              <a:t>but </a:t>
            </a:r>
            <a:r>
              <a:rPr lang="en-US" b="1" dirty="0"/>
              <a:t>It </a:t>
            </a:r>
            <a:r>
              <a:rPr lang="en-US" b="1" dirty="0" smtClean="0"/>
              <a:t>ls necessary </a:t>
            </a:r>
            <a:r>
              <a:rPr lang="en-US" b="1" dirty="0"/>
              <a:t>to determine why she Is iron deficient</a:t>
            </a:r>
          </a:p>
        </p:txBody>
      </p:sp>
    </p:spTree>
    <p:extLst>
      <p:ext uri="{BB962C8B-B14F-4D97-AF65-F5344CB8AC3E}">
        <p14:creationId xmlns:p14="http://schemas.microsoft.com/office/powerpoint/2010/main" val="97717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Iron deficiency is almost always due to </a:t>
            </a:r>
            <a:r>
              <a:rPr lang="en-US" dirty="0">
                <a:solidFill>
                  <a:schemeClr val="accent3"/>
                </a:solidFill>
              </a:rPr>
              <a:t>chronic blood loss </a:t>
            </a:r>
            <a:r>
              <a:rPr lang="en-US" dirty="0" smtClean="0"/>
              <a:t>and rarely </a:t>
            </a:r>
            <a:r>
              <a:rPr lang="en-US" dirty="0"/>
              <a:t>due to </a:t>
            </a:r>
            <a:r>
              <a:rPr lang="en-US" dirty="0">
                <a:solidFill>
                  <a:schemeClr val="accent3"/>
                </a:solidFill>
              </a:rPr>
              <a:t>poor iron intake </a:t>
            </a:r>
            <a:r>
              <a:rPr lang="en-US" dirty="0"/>
              <a:t>or </a:t>
            </a:r>
            <a:r>
              <a:rPr lang="en-US" dirty="0">
                <a:solidFill>
                  <a:schemeClr val="accent3"/>
                </a:solidFill>
              </a:rPr>
              <a:t>malabsorption</a:t>
            </a:r>
            <a:r>
              <a:rPr lang="en-US" dirty="0"/>
              <a:t> of iron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 menstrual and </a:t>
            </a:r>
            <a:r>
              <a:rPr lang="en-US" dirty="0"/>
              <a:t>GI blood loss are the most common sources.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GI </a:t>
            </a:r>
            <a:r>
              <a:rPr lang="en-US" dirty="0" smtClean="0"/>
              <a:t>blood loss </a:t>
            </a:r>
            <a:r>
              <a:rPr lang="en-US" dirty="0"/>
              <a:t>can </a:t>
            </a:r>
            <a:r>
              <a:rPr lang="en-US" dirty="0">
                <a:solidFill>
                  <a:schemeClr val="accent3"/>
                </a:solidFill>
              </a:rPr>
              <a:t>be occult</a:t>
            </a:r>
            <a:r>
              <a:rPr lang="en-US" dirty="0"/>
              <a:t>, many patients need GI evaluations.</a:t>
            </a:r>
          </a:p>
        </p:txBody>
      </p:sp>
    </p:spTree>
    <p:extLst>
      <p:ext uri="{BB962C8B-B14F-4D97-AF65-F5344CB8AC3E}">
        <p14:creationId xmlns:p14="http://schemas.microsoft.com/office/powerpoint/2010/main" val="121892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patients with iron deficiency need a GI </a:t>
            </a:r>
            <a:r>
              <a:rPr lang="en-US" dirty="0" smtClean="0"/>
              <a:t>workup: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All men, all women without menorrhagia, and women </a:t>
            </a:r>
            <a:r>
              <a:rPr lang="en-US" dirty="0" smtClean="0"/>
              <a:t>over age </a:t>
            </a:r>
            <a:r>
              <a:rPr lang="en-US" dirty="0"/>
              <a:t>50 even with menorrhagia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Women under age 50 with menorrhagia do not </a:t>
            </a:r>
            <a:r>
              <a:rPr lang="en-US" dirty="0" smtClean="0"/>
              <a:t>need further </a:t>
            </a:r>
            <a:r>
              <a:rPr lang="en-US" dirty="0"/>
              <a:t>GI evaluation, unless they have GI symptoms or </a:t>
            </a:r>
            <a:r>
              <a:rPr lang="en-US" dirty="0" smtClean="0"/>
              <a:t>a family </a:t>
            </a:r>
            <a:r>
              <a:rPr lang="en-US" dirty="0"/>
              <a:t>history of early colon cancer or adenomatous polyps.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celiac disease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irritable </a:t>
            </a:r>
            <a:r>
              <a:rPr lang="en-US" dirty="0"/>
              <a:t>bowel syndrome</a:t>
            </a:r>
          </a:p>
        </p:txBody>
      </p:sp>
    </p:spTree>
    <p:extLst>
      <p:ext uri="{BB962C8B-B14F-4D97-AF65-F5344CB8AC3E}">
        <p14:creationId xmlns:p14="http://schemas.microsoft.com/office/powerpoint/2010/main" val="274069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It </a:t>
            </a:r>
            <a:r>
              <a:rPr lang="en-US" b="1" dirty="0">
                <a:solidFill>
                  <a:schemeClr val="accent3"/>
                </a:solidFill>
              </a:rPr>
              <a:t>is unclear </a:t>
            </a:r>
            <a:r>
              <a:rPr lang="en-US" b="1" dirty="0"/>
              <a:t>from Mrs. </a:t>
            </a:r>
            <a:r>
              <a:rPr lang="en-US" b="1" dirty="0"/>
              <a:t>A</a:t>
            </a:r>
            <a:r>
              <a:rPr lang="en-US" b="1" dirty="0" smtClean="0"/>
              <a:t>s </a:t>
            </a:r>
            <a:r>
              <a:rPr lang="en-US" b="1" dirty="0"/>
              <a:t>history whether the </a:t>
            </a:r>
            <a:r>
              <a:rPr lang="en-US" b="1" dirty="0">
                <a:solidFill>
                  <a:schemeClr val="accent3"/>
                </a:solidFill>
              </a:rPr>
              <a:t>menorrhagia </a:t>
            </a:r>
            <a:r>
              <a:rPr lang="en-US" b="1" dirty="0" smtClean="0">
                <a:solidFill>
                  <a:schemeClr val="accent3"/>
                </a:solidFill>
              </a:rPr>
              <a:t>is sufficient </a:t>
            </a:r>
            <a:r>
              <a:rPr lang="en-US" b="1" dirty="0"/>
              <a:t>to cause this degree of iron deficiency anemia. </a:t>
            </a:r>
          </a:p>
          <a:p>
            <a:r>
              <a:rPr lang="en-US" b="1" dirty="0"/>
              <a:t>she has upper GI symptoms of </a:t>
            </a:r>
            <a:r>
              <a:rPr lang="en-US" b="1" dirty="0">
                <a:solidFill>
                  <a:schemeClr val="accent3"/>
                </a:solidFill>
              </a:rPr>
              <a:t>anorexia and reflux</a:t>
            </a:r>
            <a:r>
              <a:rPr lang="en-US" b="1" dirty="0"/>
              <a:t>. </a:t>
            </a:r>
            <a:r>
              <a:rPr lang="en-US" b="1" dirty="0" smtClean="0"/>
              <a:t>         esophagogastroduodenoscopy </a:t>
            </a:r>
            <a:r>
              <a:rPr lang="en-US" b="1" dirty="0"/>
              <a:t>(</a:t>
            </a:r>
            <a:r>
              <a:rPr lang="en-US" b="1" dirty="0" smtClean="0"/>
              <a:t>EGD):</a:t>
            </a:r>
          </a:p>
          <a:p>
            <a:r>
              <a:rPr lang="en-US" b="1" dirty="0" smtClean="0"/>
              <a:t>severe reflux </a:t>
            </a:r>
            <a:r>
              <a:rPr lang="en-US" b="1" dirty="0">
                <a:solidFill>
                  <a:schemeClr val="accent3"/>
                </a:solidFill>
              </a:rPr>
              <a:t>esophagitis </a:t>
            </a:r>
            <a:r>
              <a:rPr lang="en-US" b="1" dirty="0"/>
              <a:t>and also </a:t>
            </a:r>
            <a:r>
              <a:rPr lang="en-US" b="1" dirty="0">
                <a:solidFill>
                  <a:schemeClr val="accent3"/>
                </a:solidFill>
              </a:rPr>
              <a:t>gastritis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</a:t>
            </a:r>
            <a:r>
              <a:rPr lang="en-US" b="1" dirty="0"/>
              <a:t>Further </a:t>
            </a:r>
            <a:r>
              <a:rPr lang="en-US" b="1" dirty="0">
                <a:solidFill>
                  <a:schemeClr val="accent3"/>
                </a:solidFill>
              </a:rPr>
              <a:t>history</a:t>
            </a:r>
            <a:r>
              <a:rPr lang="en-US" b="1" dirty="0"/>
              <a:t> reveals she </a:t>
            </a:r>
            <a:r>
              <a:rPr lang="en-US" b="1" dirty="0" smtClean="0"/>
              <a:t>has been </a:t>
            </a:r>
            <a:r>
              <a:rPr lang="en-US" b="1" dirty="0"/>
              <a:t>using several hundred milligrams of </a:t>
            </a:r>
            <a:r>
              <a:rPr lang="en-US" b="1" dirty="0">
                <a:solidFill>
                  <a:schemeClr val="accent3"/>
                </a:solidFill>
              </a:rPr>
              <a:t>ibuprofen</a:t>
            </a:r>
            <a:r>
              <a:rPr lang="en-US" b="1" dirty="0"/>
              <a:t> daily for </a:t>
            </a:r>
            <a:r>
              <a:rPr lang="en-US" b="1" dirty="0" smtClean="0"/>
              <a:t>several weeks </a:t>
            </a:r>
            <a:r>
              <a:rPr lang="en-US" b="1" dirty="0"/>
              <a:t>because of a </a:t>
            </a:r>
            <a:r>
              <a:rPr lang="en-US" b="1" dirty="0" smtClean="0"/>
              <a:t>back </a:t>
            </a:r>
            <a:r>
              <a:rPr lang="en-US" b="1" dirty="0"/>
              <a:t>strain.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severe esophagitis and </a:t>
            </a:r>
            <a:r>
              <a:rPr lang="en-US" b="1" dirty="0" smtClean="0"/>
              <a:t>gastritis are </a:t>
            </a:r>
            <a:r>
              <a:rPr lang="en-US" b="1" dirty="0">
                <a:solidFill>
                  <a:schemeClr val="accent3"/>
                </a:solidFill>
              </a:rPr>
              <a:t>sufficient </a:t>
            </a:r>
            <a:r>
              <a:rPr lang="en-US" b="1" dirty="0"/>
              <a:t>to explain </a:t>
            </a:r>
            <a:r>
              <a:rPr lang="en-US" b="1" dirty="0">
                <a:solidFill>
                  <a:schemeClr val="accent3"/>
                </a:solidFill>
              </a:rPr>
              <a:t>her anemia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smtClean="0"/>
              <a:t>Although </a:t>
            </a:r>
            <a:r>
              <a:rPr lang="en-US" b="1" dirty="0"/>
              <a:t>she has </a:t>
            </a:r>
            <a:r>
              <a:rPr lang="en-US" b="1" dirty="0">
                <a:solidFill>
                  <a:schemeClr val="accent3"/>
                </a:solidFill>
              </a:rPr>
              <a:t>no lower </a:t>
            </a:r>
            <a:r>
              <a:rPr lang="en-US" b="1" dirty="0" smtClean="0">
                <a:solidFill>
                  <a:schemeClr val="accent3"/>
                </a:solidFill>
              </a:rPr>
              <a:t>GI symptoms </a:t>
            </a:r>
            <a:r>
              <a:rPr lang="en-US" b="1" dirty="0"/>
              <a:t>or </a:t>
            </a:r>
            <a:r>
              <a:rPr lang="en-US" b="1" dirty="0">
                <a:solidFill>
                  <a:schemeClr val="accent3"/>
                </a:solidFill>
              </a:rPr>
              <a:t>family history of colorectal cancer</a:t>
            </a:r>
            <a:r>
              <a:rPr lang="en-US" b="1" dirty="0"/>
              <a:t>, the American </a:t>
            </a:r>
            <a:r>
              <a:rPr lang="en-US" b="1" dirty="0" smtClean="0"/>
              <a:t>Gastroenterological Association </a:t>
            </a:r>
            <a:r>
              <a:rPr lang="en-US" b="1" dirty="0"/>
              <a:t>recommends performing a colonoscopy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428509" y="3325091"/>
            <a:ext cx="540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FOLLOW-UP OF MRS. A</a:t>
            </a:r>
          </a:p>
          <a:p>
            <a:r>
              <a:rPr lang="en-US" b="1" dirty="0" smtClean="0"/>
              <a:t>Mrs</a:t>
            </a:r>
            <a:r>
              <a:rPr lang="en-US" b="1" dirty="0"/>
              <a:t>. A stopped the </a:t>
            </a:r>
            <a:r>
              <a:rPr lang="en-US" b="1" dirty="0" smtClean="0"/>
              <a:t>ibuprofen,</a:t>
            </a:r>
          </a:p>
          <a:p>
            <a:r>
              <a:rPr lang="en-US" b="1" dirty="0" smtClean="0"/>
              <a:t> substituted a </a:t>
            </a:r>
            <a:r>
              <a:rPr lang="en-US" b="1" dirty="0"/>
              <a:t>proton </a:t>
            </a:r>
            <a:r>
              <a:rPr lang="en-US" b="1" dirty="0" smtClean="0"/>
              <a:t>pump inhibitor </a:t>
            </a:r>
            <a:r>
              <a:rPr lang="en-US" b="1" dirty="0"/>
              <a:t>for the H2 -blocker, </a:t>
            </a:r>
            <a:endParaRPr lang="en-US" b="1" dirty="0" smtClean="0"/>
          </a:p>
          <a:p>
            <a:r>
              <a:rPr lang="en-US" b="1" dirty="0" smtClean="0"/>
              <a:t>completed </a:t>
            </a:r>
            <a:r>
              <a:rPr lang="en-US" b="1" dirty="0"/>
              <a:t>6 months </a:t>
            </a:r>
            <a:r>
              <a:rPr lang="en-US" b="1" dirty="0" smtClean="0"/>
              <a:t>of iron therapy</a:t>
            </a:r>
          </a:p>
          <a:p>
            <a:r>
              <a:rPr lang="en-US" b="1" dirty="0" smtClean="0"/>
              <a:t>A </a:t>
            </a:r>
            <a:r>
              <a:rPr lang="en-US" b="1" dirty="0"/>
              <a:t>follow-up CBC showed an </a:t>
            </a:r>
            <a:r>
              <a:rPr lang="en-US" b="1" dirty="0" err="1"/>
              <a:t>Hb</a:t>
            </a:r>
            <a:r>
              <a:rPr lang="en-US" b="1" dirty="0"/>
              <a:t> </a:t>
            </a:r>
            <a:r>
              <a:rPr lang="en-US" b="1" dirty="0" smtClean="0"/>
              <a:t>of 13 </a:t>
            </a:r>
            <a:r>
              <a:rPr lang="en-US" b="1" dirty="0"/>
              <a:t>g/</a:t>
            </a:r>
            <a:r>
              <a:rPr lang="en-US" b="1" dirty="0" err="1"/>
              <a:t>dL</a:t>
            </a:r>
            <a:r>
              <a:rPr lang="en-US" b="1" dirty="0"/>
              <a:t>. an </a:t>
            </a:r>
            <a:r>
              <a:rPr lang="en-US" b="1" dirty="0" smtClean="0"/>
              <a:t>HCT </a:t>
            </a:r>
            <a:r>
              <a:rPr lang="en-US" b="1" dirty="0"/>
              <a:t>of 39%, and a </a:t>
            </a:r>
            <a:r>
              <a:rPr lang="en-US" b="1" dirty="0" smtClean="0"/>
              <a:t>significantly </a:t>
            </a:r>
            <a:r>
              <a:rPr lang="en-US" b="1" dirty="0"/>
              <a:t>elevated </a:t>
            </a:r>
            <a:r>
              <a:rPr lang="en-US" b="1" dirty="0" smtClean="0"/>
              <a:t>MCV of122 </a:t>
            </a:r>
            <a:r>
              <a:rPr lang="en-US" b="1" dirty="0"/>
              <a:t>mcm3.</a:t>
            </a:r>
          </a:p>
        </p:txBody>
      </p:sp>
    </p:spTree>
    <p:extLst>
      <p:ext uri="{BB962C8B-B14F-4D97-AF65-F5344CB8AC3E}">
        <p14:creationId xmlns:p14="http://schemas.microsoft.com/office/powerpoint/2010/main" val="24125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Although Mrs. A is not anemic now, she has a marked </a:t>
            </a:r>
            <a:r>
              <a:rPr lang="en-US" b="1" dirty="0" err="1"/>
              <a:t>macrocytosis</a:t>
            </a:r>
            <a:r>
              <a:rPr lang="en-US" dirty="0"/>
              <a:t>.</a:t>
            </a:r>
          </a:p>
          <a:p>
            <a:r>
              <a:rPr lang="en-US" dirty="0"/>
              <a:t>The approach to isolated </a:t>
            </a:r>
            <a:r>
              <a:rPr lang="en-US" dirty="0" err="1"/>
              <a:t>macrocytosis</a:t>
            </a:r>
            <a:r>
              <a:rPr lang="en-US" dirty="0"/>
              <a:t> is the same as </a:t>
            </a:r>
            <a:r>
              <a:rPr lang="en-US" dirty="0" smtClean="0"/>
              <a:t>the approach </a:t>
            </a:r>
            <a:r>
              <a:rPr lang="en-US" dirty="0"/>
              <a:t>to macrocytic anemia.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higher </a:t>
            </a:r>
            <a:r>
              <a:rPr lang="en-US" dirty="0" smtClean="0"/>
              <a:t>the MCV</a:t>
            </a:r>
            <a:r>
              <a:rPr lang="en-US" dirty="0"/>
              <a:t>. the more likely the patient has a vitamin </a:t>
            </a:r>
            <a:r>
              <a:rPr lang="en-US" dirty="0" smtClean="0"/>
              <a:t>B12 </a:t>
            </a:r>
            <a:r>
              <a:rPr lang="en-US" dirty="0"/>
              <a:t>or folate deficiency.</a:t>
            </a:r>
          </a:p>
          <a:p>
            <a:r>
              <a:rPr lang="en-US" dirty="0">
                <a:solidFill>
                  <a:schemeClr val="accent3"/>
                </a:solidFill>
              </a:rPr>
              <a:t>The pretest probability </a:t>
            </a:r>
            <a:r>
              <a:rPr lang="en-US" dirty="0"/>
              <a:t>of vitamin deficiency with an </a:t>
            </a:r>
            <a:r>
              <a:rPr lang="en-US" dirty="0" smtClean="0"/>
              <a:t>MCV of </a:t>
            </a:r>
            <a:r>
              <a:rPr lang="en-US" dirty="0"/>
              <a:t>115-129 mcm3 is 50%,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nearly </a:t>
            </a:r>
            <a:r>
              <a:rPr lang="en-US" dirty="0">
                <a:solidFill>
                  <a:schemeClr val="accent3"/>
                </a:solidFill>
              </a:rPr>
              <a:t>all patients </a:t>
            </a:r>
            <a:r>
              <a:rPr lang="en-US" dirty="0"/>
              <a:t>with an </a:t>
            </a:r>
            <a:r>
              <a:rPr lang="en-US" dirty="0" smtClean="0"/>
              <a:t>MCV&gt; </a:t>
            </a:r>
            <a:r>
              <a:rPr lang="en-US" dirty="0"/>
              <a:t>130 mcm3 will have a </a:t>
            </a:r>
            <a:r>
              <a:rPr lang="en-US" dirty="0">
                <a:solidFill>
                  <a:schemeClr val="accent3"/>
                </a:solidFill>
              </a:rPr>
              <a:t>vitamin deficiency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B12 </a:t>
            </a:r>
            <a:r>
              <a:rPr lang="en-US" dirty="0"/>
              <a:t>deficiency is seen more often than folate deficiency in </a:t>
            </a:r>
            <a:r>
              <a:rPr lang="en-US" dirty="0" smtClean="0"/>
              <a:t>otherwise healthy </a:t>
            </a:r>
            <a:r>
              <a:rPr lang="en-US" dirty="0"/>
              <a:t>people,</a:t>
            </a:r>
          </a:p>
        </p:txBody>
      </p:sp>
    </p:spTree>
    <p:extLst>
      <p:ext uri="{BB962C8B-B14F-4D97-AF65-F5344CB8AC3E}">
        <p14:creationId xmlns:p14="http://schemas.microsoft.com/office/powerpoint/2010/main" val="406322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874" y="581891"/>
            <a:ext cx="8035636" cy="6137564"/>
          </a:xfrm>
        </p:spPr>
      </p:pic>
    </p:spTree>
    <p:extLst>
      <p:ext uri="{BB962C8B-B14F-4D97-AF65-F5344CB8AC3E}">
        <p14:creationId xmlns:p14="http://schemas.microsoft.com/office/powerpoint/2010/main" val="185237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Leading Hypothesis: </a:t>
            </a:r>
            <a:r>
              <a:rPr lang="en-US" dirty="0" smtClean="0"/>
              <a:t>	B12 Deficiency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3"/>
                </a:solidFill>
              </a:rPr>
              <a:t>classic presentation </a:t>
            </a:r>
            <a:r>
              <a:rPr lang="en-US" dirty="0"/>
              <a:t>is an </a:t>
            </a:r>
            <a:r>
              <a:rPr lang="en-US" dirty="0">
                <a:solidFill>
                  <a:schemeClr val="accent3"/>
                </a:solidFill>
              </a:rPr>
              <a:t>elderly woman </a:t>
            </a:r>
            <a:r>
              <a:rPr lang="en-US" dirty="0"/>
              <a:t>with marked </a:t>
            </a:r>
            <a:r>
              <a:rPr lang="en-US" dirty="0" smtClean="0">
                <a:solidFill>
                  <a:schemeClr val="accent3"/>
                </a:solidFill>
              </a:rPr>
              <a:t>anemia </a:t>
            </a:r>
            <a:r>
              <a:rPr lang="en-US" dirty="0" smtClean="0"/>
              <a:t>and </a:t>
            </a:r>
            <a:r>
              <a:rPr lang="en-US" dirty="0">
                <a:solidFill>
                  <a:schemeClr val="accent3"/>
                </a:solidFill>
              </a:rPr>
              <a:t>neurologic </a:t>
            </a:r>
            <a:r>
              <a:rPr lang="en-US" dirty="0"/>
              <a:t>symptoms such as </a:t>
            </a:r>
            <a:r>
              <a:rPr lang="en-US" dirty="0" err="1"/>
              <a:t>paresthesias</a:t>
            </a:r>
            <a:r>
              <a:rPr lang="en-US" dirty="0"/>
              <a:t>, sensory loss (</a:t>
            </a:r>
            <a:r>
              <a:rPr lang="en-US" dirty="0" smtClean="0"/>
              <a:t>especially vibration </a:t>
            </a:r>
            <a:r>
              <a:rPr lang="en-US" dirty="0"/>
              <a:t>and position), and ataxia</a:t>
            </a:r>
            <a:r>
              <a:rPr lang="en-US" dirty="0" smtClean="0"/>
              <a:t>.</a:t>
            </a:r>
          </a:p>
          <a:p>
            <a:r>
              <a:rPr lang="en-US" dirty="0"/>
              <a:t>It </a:t>
            </a:r>
            <a:r>
              <a:rPr lang="en-US" dirty="0">
                <a:solidFill>
                  <a:schemeClr val="accent3"/>
                </a:solidFill>
              </a:rPr>
              <a:t>takes years </a:t>
            </a:r>
            <a:r>
              <a:rPr lang="en-US" dirty="0"/>
              <a:t>to develop this deficiency because of </a:t>
            </a:r>
            <a:r>
              <a:rPr lang="en-US" dirty="0" smtClean="0">
                <a:solidFill>
                  <a:schemeClr val="accent3"/>
                </a:solidFill>
              </a:rPr>
              <a:t>extensive stores </a:t>
            </a:r>
            <a:r>
              <a:rPr lang="en-US" dirty="0"/>
              <a:t>of vitamin B12 in the liver</a:t>
            </a:r>
          </a:p>
        </p:txBody>
      </p:sp>
    </p:spTree>
    <p:extLst>
      <p:ext uri="{BB962C8B-B14F-4D97-AF65-F5344CB8AC3E}">
        <p14:creationId xmlns:p14="http://schemas.microsoft.com/office/powerpoint/2010/main" val="8575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sensitivity and specificity are </a:t>
            </a:r>
            <a:r>
              <a:rPr lang="en-US" dirty="0">
                <a:solidFill>
                  <a:schemeClr val="accent3"/>
                </a:solidFill>
              </a:rPr>
              <a:t>important</a:t>
            </a:r>
            <a:r>
              <a:rPr lang="en-US" dirty="0"/>
              <a:t> attributes of </a:t>
            </a:r>
            <a:r>
              <a:rPr lang="en-US" dirty="0" smtClean="0"/>
              <a:t>a test</a:t>
            </a:r>
            <a:r>
              <a:rPr lang="en-US" dirty="0"/>
              <a:t>, but they do not tell you whether the test result will </a:t>
            </a:r>
            <a:r>
              <a:rPr lang="en-US" dirty="0" smtClean="0"/>
              <a:t>change your </a:t>
            </a:r>
            <a:r>
              <a:rPr lang="en-US" dirty="0">
                <a:solidFill>
                  <a:schemeClr val="accent3"/>
                </a:solidFill>
              </a:rPr>
              <a:t>pretest probability </a:t>
            </a:r>
            <a:r>
              <a:rPr lang="en-US" dirty="0"/>
              <a:t>enough to move beyond the test or </a:t>
            </a:r>
            <a:r>
              <a:rPr lang="en-US" dirty="0" smtClean="0"/>
              <a:t>treatment thresholds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likelihood </a:t>
            </a:r>
            <a:r>
              <a:rPr lang="en-US" dirty="0"/>
              <a:t>ratio (LR), the likelihood that a </a:t>
            </a:r>
            <a:r>
              <a:rPr lang="en-US" dirty="0">
                <a:solidFill>
                  <a:schemeClr val="accent3"/>
                </a:solidFill>
              </a:rPr>
              <a:t>given test </a:t>
            </a:r>
            <a:r>
              <a:rPr lang="en-US" dirty="0"/>
              <a:t>result would occur in </a:t>
            </a:r>
            <a:r>
              <a:rPr lang="en-US" dirty="0">
                <a:solidFill>
                  <a:schemeClr val="accent3"/>
                </a:solidFill>
              </a:rPr>
              <a:t>a patient </a:t>
            </a:r>
            <a:r>
              <a:rPr lang="en-US" dirty="0"/>
              <a:t>with the disease compared with the </a:t>
            </a:r>
            <a:r>
              <a:rPr lang="en-US" dirty="0" err="1"/>
              <a:t>likdihood</a:t>
            </a:r>
            <a:r>
              <a:rPr lang="en-US" dirty="0"/>
              <a:t> that the </a:t>
            </a:r>
            <a:r>
              <a:rPr lang="en-US" dirty="0">
                <a:solidFill>
                  <a:schemeClr val="accent3"/>
                </a:solidFill>
              </a:rPr>
              <a:t>same result </a:t>
            </a:r>
            <a:r>
              <a:rPr lang="en-US" dirty="0"/>
              <a:t>would occur in a </a:t>
            </a:r>
            <a:r>
              <a:rPr lang="en-US" dirty="0">
                <a:solidFill>
                  <a:schemeClr val="accent3"/>
                </a:solidFill>
              </a:rPr>
              <a:t>patient without the </a:t>
            </a:r>
            <a:r>
              <a:rPr lang="en-US" dirty="0"/>
              <a:t>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677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Anemia and </a:t>
            </a:r>
            <a:r>
              <a:rPr lang="en-US" dirty="0" err="1"/>
              <a:t>macrocytosis</a:t>
            </a:r>
            <a:r>
              <a:rPr lang="en-US" dirty="0"/>
              <a:t> are </a:t>
            </a:r>
            <a:r>
              <a:rPr lang="en-US" dirty="0">
                <a:solidFill>
                  <a:schemeClr val="accent3"/>
                </a:solidFill>
              </a:rPr>
              <a:t>not always </a:t>
            </a:r>
            <a:r>
              <a:rPr lang="en-US" dirty="0"/>
              <a:t>present.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 </a:t>
            </a:r>
            <a:r>
              <a:rPr lang="en-US" dirty="0"/>
              <a:t>1 study, 28% of patients with neurologic symptoms </a:t>
            </a:r>
            <a:r>
              <a:rPr lang="en-US" dirty="0" smtClean="0"/>
              <a:t>due to </a:t>
            </a:r>
            <a:r>
              <a:rPr lang="en-US" dirty="0" smtClean="0"/>
              <a:t>B12 </a:t>
            </a:r>
            <a:r>
              <a:rPr lang="en-US" dirty="0"/>
              <a:t>deficiency had no anemia or </a:t>
            </a:r>
            <a:r>
              <a:rPr lang="en-US" dirty="0" err="1"/>
              <a:t>macrocytosis</a:t>
            </a:r>
            <a:r>
              <a:rPr lang="en-US" dirty="0"/>
              <a:t>; 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Another study </a:t>
            </a:r>
            <a:r>
              <a:rPr lang="en-US" dirty="0"/>
              <a:t>found that up to 84% of patients with </a:t>
            </a:r>
            <a:r>
              <a:rPr lang="en-US" dirty="0" smtClean="0"/>
              <a:t>B12 deficiency may </a:t>
            </a:r>
            <a:r>
              <a:rPr lang="en-US" dirty="0"/>
              <a:t>be missed if B12 levels are checked only in </a:t>
            </a:r>
            <a:r>
              <a:rPr lang="en-US" dirty="0" smtClean="0"/>
              <a:t>patients with </a:t>
            </a:r>
            <a:r>
              <a:rPr lang="en-US" dirty="0" err="1"/>
              <a:t>macrocytosis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. </a:t>
            </a:r>
            <a:r>
              <a:rPr lang="en-US" dirty="0"/>
              <a:t>In another study, the following clinical characteristics </a:t>
            </a:r>
            <a:r>
              <a:rPr lang="en-US" dirty="0" smtClean="0"/>
              <a:t>were found </a:t>
            </a:r>
            <a:r>
              <a:rPr lang="en-US" dirty="0"/>
              <a:t>in patients with </a:t>
            </a:r>
            <a:r>
              <a:rPr lang="en-US" dirty="0" smtClean="0"/>
              <a:t>B12deficiency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a. 28% were not anemic</a:t>
            </a:r>
          </a:p>
          <a:p>
            <a:pPr marL="0" indent="0">
              <a:buNone/>
            </a:pPr>
            <a:r>
              <a:rPr lang="en-US" dirty="0"/>
              <a:t>b. 17% had a normal MCV</a:t>
            </a:r>
          </a:p>
          <a:p>
            <a:pPr marL="0" indent="0">
              <a:buNone/>
            </a:pPr>
            <a:r>
              <a:rPr lang="en-US" dirty="0"/>
              <a:t>c. 17% had leukopenia, 35% thrombocytopenia, </a:t>
            </a:r>
            <a:r>
              <a:rPr lang="en-US" dirty="0" smtClean="0"/>
              <a:t>12.5%pancytopenia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d. 25% of patients had glossitis</a:t>
            </a:r>
          </a:p>
          <a:p>
            <a:pPr marL="0" indent="0">
              <a:buNone/>
            </a:pPr>
            <a:r>
              <a:rPr lang="en-US" dirty="0"/>
              <a:t>c. 36% had neuropsychiatric symptoms</a:t>
            </a:r>
          </a:p>
        </p:txBody>
      </p:sp>
    </p:spTree>
    <p:extLst>
      <p:ext uri="{BB962C8B-B14F-4D97-AF65-F5344CB8AC3E}">
        <p14:creationId xmlns:p14="http://schemas.microsoft.com/office/powerpoint/2010/main" val="4647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neuropsychiatric symptoms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smtClean="0">
                <a:solidFill>
                  <a:schemeClr val="accent3"/>
                </a:solidFill>
              </a:rPr>
              <a:t>Paresthesia'</a:t>
            </a:r>
            <a:r>
              <a:rPr lang="en-US" dirty="0" smtClean="0"/>
              <a:t>s </a:t>
            </a:r>
            <a:r>
              <a:rPr lang="en-US" dirty="0"/>
              <a:t>occur </a:t>
            </a:r>
            <a:r>
              <a:rPr lang="en-US" dirty="0">
                <a:solidFill>
                  <a:schemeClr val="accent3"/>
                </a:solidFill>
              </a:rPr>
              <a:t>initially</a:t>
            </a:r>
            <a:r>
              <a:rPr lang="en-US" dirty="0"/>
              <a:t>, followed by </a:t>
            </a:r>
            <a:r>
              <a:rPr lang="en-US" dirty="0">
                <a:solidFill>
                  <a:schemeClr val="accent3"/>
                </a:solidFill>
              </a:rPr>
              <a:t>ataxia</a:t>
            </a:r>
            <a:r>
              <a:rPr lang="en-US" dirty="0"/>
              <a:t> </a:t>
            </a:r>
            <a:r>
              <a:rPr lang="en-US" dirty="0" smtClean="0"/>
              <a:t>with loss </a:t>
            </a:r>
            <a:r>
              <a:rPr lang="en-US" dirty="0"/>
              <a:t>of </a:t>
            </a:r>
            <a:r>
              <a:rPr lang="en-US" dirty="0">
                <a:solidFill>
                  <a:schemeClr val="accent3"/>
                </a:solidFill>
              </a:rPr>
              <a:t>vibration and position sense.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>
                <a:solidFill>
                  <a:schemeClr val="accent3"/>
                </a:solidFill>
              </a:rPr>
              <a:t>Neuropsychiatric </a:t>
            </a:r>
            <a:r>
              <a:rPr lang="en-US" dirty="0"/>
              <a:t>symptoms can progress </a:t>
            </a:r>
            <a:r>
              <a:rPr lang="en-US" dirty="0" smtClean="0"/>
              <a:t>To </a:t>
            </a:r>
            <a:r>
              <a:rPr lang="en-US" dirty="0" smtClean="0"/>
              <a:t>severe weakness</a:t>
            </a:r>
            <a:r>
              <a:rPr lang="en-US" dirty="0"/>
              <a:t>, spasticity, clonus, paraplegia, fecal </a:t>
            </a:r>
            <a:r>
              <a:rPr lang="en-US" dirty="0" smtClean="0"/>
              <a:t>and urinary </a:t>
            </a:r>
            <a:r>
              <a:rPr lang="en-US" dirty="0"/>
              <a:t>incontinence.</a:t>
            </a:r>
          </a:p>
          <a:p>
            <a:pPr marL="0" indent="0">
              <a:buNone/>
            </a:pPr>
            <a:r>
              <a:rPr lang="en-US" dirty="0"/>
              <a:t>(3) Delirium and dementia can </a:t>
            </a:r>
            <a:r>
              <a:rPr lang="en-US" dirty="0" smtClean="0"/>
              <a:t>occur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Intramedullary hemolysis can occur, leading to an </a:t>
            </a:r>
            <a:r>
              <a:rPr lang="en-US" dirty="0" smtClean="0"/>
              <a:t>increased lactate </a:t>
            </a:r>
            <a:r>
              <a:rPr lang="en-US" dirty="0"/>
              <a:t>dehydrogenase </a:t>
            </a:r>
            <a:r>
              <a:rPr lang="en-US" dirty="0" smtClean="0"/>
              <a:t>and </a:t>
            </a:r>
            <a:r>
              <a:rPr lang="en-US" dirty="0"/>
              <a:t>decreased </a:t>
            </a:r>
            <a:r>
              <a:rPr lang="en-US" dirty="0" err="1"/>
              <a:t>haptoglobin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3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chemeClr val="accent3"/>
                </a:solidFill>
              </a:rPr>
              <a:t>most common </a:t>
            </a:r>
            <a:r>
              <a:rPr lang="en-US" dirty="0" smtClean="0"/>
              <a:t>causes </a:t>
            </a:r>
            <a:r>
              <a:rPr lang="en-US" dirty="0"/>
              <a:t>of B12 deficiency are </a:t>
            </a:r>
            <a:r>
              <a:rPr lang="en-US" dirty="0" smtClean="0">
                <a:solidFill>
                  <a:schemeClr val="accent3"/>
                </a:solidFill>
              </a:rPr>
              <a:t>food-cobalamin malabsorption</a:t>
            </a:r>
            <a:r>
              <a:rPr lang="en-US" dirty="0"/>
              <a:t>, lack of </a:t>
            </a:r>
            <a:r>
              <a:rPr lang="en-US" dirty="0">
                <a:solidFill>
                  <a:schemeClr val="accent3"/>
                </a:solidFill>
              </a:rPr>
              <a:t>intrinsic factor</a:t>
            </a:r>
            <a:r>
              <a:rPr lang="en-US" dirty="0"/>
              <a:t>, and dietary </a:t>
            </a:r>
            <a:r>
              <a:rPr lang="en-US" dirty="0" smtClean="0"/>
              <a:t>deficiency other causes </a:t>
            </a:r>
            <a:r>
              <a:rPr lang="en-US" dirty="0"/>
              <a:t>of malabsorption are less common</a:t>
            </a:r>
            <a:r>
              <a:rPr lang="en-US" dirty="0" smtClean="0"/>
              <a:t>.</a:t>
            </a:r>
          </a:p>
          <a:p>
            <a:r>
              <a:rPr lang="en-US" dirty="0"/>
              <a:t>B12 deficiency can also be </a:t>
            </a:r>
            <a:r>
              <a:rPr lang="en-US" dirty="0" smtClean="0"/>
              <a:t>caused </a:t>
            </a:r>
            <a:r>
              <a:rPr lang="en-US" dirty="0"/>
              <a:t>by </a:t>
            </a:r>
            <a:r>
              <a:rPr lang="en-US" dirty="0">
                <a:solidFill>
                  <a:schemeClr val="accent3"/>
                </a:solidFill>
              </a:rPr>
              <a:t>malabsorption i</a:t>
            </a:r>
            <a:r>
              <a:rPr lang="en-US" dirty="0"/>
              <a:t>n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chemeClr val="accent3"/>
                </a:solidFill>
              </a:rPr>
              <a:t>terminal </a:t>
            </a:r>
            <a:r>
              <a:rPr lang="en-US" dirty="0">
                <a:solidFill>
                  <a:schemeClr val="accent3"/>
                </a:solidFill>
              </a:rPr>
              <a:t>ileum </a:t>
            </a:r>
            <a:r>
              <a:rPr lang="en-US" dirty="0"/>
              <a:t>due to </a:t>
            </a:r>
            <a:r>
              <a:rPr lang="en-US" dirty="0">
                <a:solidFill>
                  <a:schemeClr val="accent3"/>
                </a:solidFill>
              </a:rPr>
              <a:t>surgical removal </a:t>
            </a:r>
            <a:r>
              <a:rPr lang="en-US" dirty="0"/>
              <a:t>or bypass, </a:t>
            </a:r>
            <a:r>
              <a:rPr lang="en-US" dirty="0" smtClean="0">
                <a:solidFill>
                  <a:schemeClr val="accent3"/>
                </a:solidFill>
              </a:rPr>
              <a:t>Crohn</a:t>
            </a:r>
            <a:r>
              <a:rPr lang="en-US" dirty="0" smtClean="0"/>
              <a:t> disease</a:t>
            </a:r>
            <a:r>
              <a:rPr lang="en-US" dirty="0"/>
              <a:t>, </a:t>
            </a:r>
            <a:r>
              <a:rPr lang="en-US" dirty="0">
                <a:solidFill>
                  <a:schemeClr val="accent3"/>
                </a:solidFill>
              </a:rPr>
              <a:t>celiac</a:t>
            </a:r>
            <a:r>
              <a:rPr lang="en-US" dirty="0"/>
              <a:t> disease, or </a:t>
            </a:r>
            <a:r>
              <a:rPr lang="en-US" dirty="0">
                <a:solidFill>
                  <a:schemeClr val="accent3"/>
                </a:solidFill>
              </a:rPr>
              <a:t>bacterial overgrowth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drugs</a:t>
            </a:r>
            <a:r>
              <a:rPr lang="en-US" dirty="0" smtClean="0"/>
              <a:t> </a:t>
            </a:r>
            <a:r>
              <a:rPr lang="en-US" dirty="0"/>
              <a:t>interfere with B12 absorption, most </a:t>
            </a:r>
            <a:r>
              <a:rPr lang="en-US" dirty="0" smtClean="0"/>
              <a:t>notably metformin</a:t>
            </a:r>
            <a:r>
              <a:rPr lang="en-US" dirty="0"/>
              <a:t>, proton pump inhibitors, </a:t>
            </a:r>
            <a:r>
              <a:rPr lang="en-US" dirty="0" smtClean="0"/>
              <a:t>colchicine</a:t>
            </a:r>
            <a:r>
              <a:rPr lang="en-US" dirty="0"/>
              <a:t>, </a:t>
            </a:r>
            <a:r>
              <a:rPr lang="en-US" dirty="0" smtClean="0"/>
              <a:t>ethanol, and </a:t>
            </a:r>
            <a:r>
              <a:rPr lang="en-US" dirty="0"/>
              <a:t>neomycin.</a:t>
            </a:r>
          </a:p>
          <a:p>
            <a:r>
              <a:rPr lang="en-US" dirty="0" smtClean="0"/>
              <a:t>. </a:t>
            </a:r>
            <a:r>
              <a:rPr lang="en-US" dirty="0">
                <a:solidFill>
                  <a:schemeClr val="accent3"/>
                </a:solidFill>
              </a:rPr>
              <a:t>Blind loop syndrome </a:t>
            </a:r>
            <a:r>
              <a:rPr lang="en-US" dirty="0" smtClean="0"/>
              <a:t>can cause </a:t>
            </a:r>
            <a:r>
              <a:rPr lang="en-US" dirty="0"/>
              <a:t>B12 deficiency due </a:t>
            </a:r>
            <a:r>
              <a:rPr lang="en-US" dirty="0" smtClean="0"/>
              <a:t>to utilization </a:t>
            </a:r>
            <a:r>
              <a:rPr lang="en-US" dirty="0"/>
              <a:t>ofB12 by the </a:t>
            </a:r>
            <a:r>
              <a:rPr lang="en-US" dirty="0">
                <a:solidFill>
                  <a:schemeClr val="accent3"/>
                </a:solidFill>
              </a:rPr>
              <a:t>bacteria.</a:t>
            </a:r>
          </a:p>
          <a:p>
            <a:r>
              <a:rPr lang="en-US" dirty="0" smtClean="0"/>
              <a:t> </a:t>
            </a:r>
            <a:r>
              <a:rPr lang="en-US" dirty="0"/>
              <a:t>Malabsorption may rarely be due to </a:t>
            </a:r>
            <a:r>
              <a:rPr lang="en-US" dirty="0">
                <a:solidFill>
                  <a:schemeClr val="accent3"/>
                </a:solidFill>
              </a:rPr>
              <a:t>congenital </a:t>
            </a:r>
            <a:r>
              <a:rPr lang="en-US" dirty="0" smtClean="0">
                <a:solidFill>
                  <a:schemeClr val="accent3"/>
                </a:solidFill>
              </a:rPr>
              <a:t>disorders</a:t>
            </a:r>
            <a:r>
              <a:rPr lang="en-US" dirty="0" smtClean="0"/>
              <a:t>, such </a:t>
            </a:r>
            <a:r>
              <a:rPr lang="en-US" dirty="0"/>
              <a:t>as </a:t>
            </a:r>
            <a:r>
              <a:rPr lang="en-US" dirty="0" err="1"/>
              <a:t>transcobalamin</a:t>
            </a:r>
            <a:r>
              <a:rPr lang="en-US" dirty="0"/>
              <a:t> II deficiency.</a:t>
            </a:r>
          </a:p>
        </p:txBody>
      </p:sp>
    </p:spTree>
    <p:extLst>
      <p:ext uri="{BB962C8B-B14F-4D97-AF65-F5344CB8AC3E}">
        <p14:creationId xmlns:p14="http://schemas.microsoft.com/office/powerpoint/2010/main" val="421097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 Based Diagnosis: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B12 levels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>
                <a:solidFill>
                  <a:schemeClr val="accent3"/>
                </a:solidFill>
              </a:rPr>
              <a:t>falsely low</a:t>
            </a:r>
            <a:r>
              <a:rPr lang="en-US" dirty="0"/>
              <a:t> in folate deficiency, </a:t>
            </a:r>
            <a:r>
              <a:rPr lang="en-US" dirty="0" smtClean="0"/>
              <a:t>pregnancy, and </a:t>
            </a:r>
            <a:r>
              <a:rPr lang="en-US" dirty="0"/>
              <a:t>oral contraceptive use.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B12 levels can be </a:t>
            </a:r>
            <a:r>
              <a:rPr lang="en-US" dirty="0">
                <a:solidFill>
                  <a:schemeClr val="accent3"/>
                </a:solidFill>
              </a:rPr>
              <a:t>falsely normal </a:t>
            </a:r>
            <a:r>
              <a:rPr lang="en-US" dirty="0"/>
              <a:t>in </a:t>
            </a:r>
            <a:r>
              <a:rPr lang="en-US" dirty="0" smtClean="0"/>
              <a:t>myeloproliferative disorders</a:t>
            </a:r>
            <a:r>
              <a:rPr lang="en-US" dirty="0"/>
              <a:t>, liver disease, and bacterial overgrowth syndromes.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>
                <a:solidFill>
                  <a:schemeClr val="accent3"/>
                </a:solidFill>
              </a:rPr>
              <a:t>sensitivity </a:t>
            </a:r>
            <a:r>
              <a:rPr lang="en-US" dirty="0"/>
              <a:t>of a B12 level&lt; 200 </a:t>
            </a:r>
            <a:r>
              <a:rPr lang="en-US" dirty="0" err="1"/>
              <a:t>pg</a:t>
            </a:r>
            <a:r>
              <a:rPr lang="en-US" dirty="0"/>
              <a:t>/mL for proven </a:t>
            </a:r>
            <a:r>
              <a:rPr lang="en-US" dirty="0" smtClean="0"/>
              <a:t>clinical B12 </a:t>
            </a:r>
            <a:r>
              <a:rPr lang="en-US" dirty="0"/>
              <a:t>deficiency is 65-95%; the </a:t>
            </a:r>
            <a:r>
              <a:rPr lang="en-US" dirty="0" smtClean="0"/>
              <a:t>specificity </a:t>
            </a:r>
            <a:r>
              <a:rPr lang="en-US" dirty="0"/>
              <a:t>is 60-80%.</a:t>
            </a:r>
          </a:p>
        </p:txBody>
      </p:sp>
    </p:spTree>
    <p:extLst>
      <p:ext uri="{BB962C8B-B14F-4D97-AF65-F5344CB8AC3E}">
        <p14:creationId xmlns:p14="http://schemas.microsoft.com/office/powerpoint/2010/main" val="379054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B12 is a </a:t>
            </a:r>
            <a:r>
              <a:rPr lang="en-US" dirty="0">
                <a:solidFill>
                  <a:schemeClr val="accent3"/>
                </a:solidFill>
              </a:rPr>
              <a:t>cofactor</a:t>
            </a:r>
            <a:r>
              <a:rPr lang="en-US" dirty="0"/>
              <a:t> in the conversion of </a:t>
            </a:r>
            <a:r>
              <a:rPr lang="en-US" dirty="0" smtClean="0">
                <a:solidFill>
                  <a:schemeClr val="accent3"/>
                </a:solidFill>
              </a:rPr>
              <a:t>homocysteine </a:t>
            </a:r>
            <a:r>
              <a:rPr lang="en-US" dirty="0">
                <a:solidFill>
                  <a:schemeClr val="accent3"/>
                </a:solidFill>
              </a:rPr>
              <a:t>to </a:t>
            </a:r>
            <a:r>
              <a:rPr lang="en-US" dirty="0" smtClean="0">
                <a:solidFill>
                  <a:schemeClr val="accent3"/>
                </a:solidFill>
              </a:rPr>
              <a:t>methionine</a:t>
            </a:r>
            <a:r>
              <a:rPr lang="en-US" dirty="0" smtClean="0"/>
              <a:t>, and </a:t>
            </a:r>
            <a:r>
              <a:rPr lang="en-US" dirty="0"/>
              <a:t>of </a:t>
            </a:r>
            <a:r>
              <a:rPr lang="en-US" dirty="0" err="1" smtClean="0">
                <a:solidFill>
                  <a:schemeClr val="accent3"/>
                </a:solidFill>
              </a:rPr>
              <a:t>methylmalonyl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>
                <a:solidFill>
                  <a:schemeClr val="accent3"/>
                </a:solidFill>
              </a:rPr>
              <a:t>CoA </a:t>
            </a:r>
            <a:r>
              <a:rPr lang="en-US" dirty="0"/>
              <a:t>(MMA) to </a:t>
            </a:r>
            <a:r>
              <a:rPr lang="en-US" dirty="0" err="1">
                <a:solidFill>
                  <a:schemeClr val="accent3"/>
                </a:solidFill>
              </a:rPr>
              <a:t>succinyl</a:t>
            </a:r>
            <a:r>
              <a:rPr lang="en-US" dirty="0">
                <a:solidFill>
                  <a:schemeClr val="accent3"/>
                </a:solidFill>
              </a:rPr>
              <a:t> CoA.</a:t>
            </a:r>
          </a:p>
          <a:p>
            <a:r>
              <a:rPr lang="en-US" dirty="0" smtClean="0"/>
              <a:t> </a:t>
            </a:r>
            <a:r>
              <a:rPr lang="en-US" dirty="0"/>
              <a:t>Consequently, in B12 </a:t>
            </a:r>
            <a:r>
              <a:rPr lang="en-US" dirty="0" smtClean="0"/>
              <a:t>deficiency</a:t>
            </a:r>
            <a:r>
              <a:rPr lang="en-US" dirty="0"/>
              <a:t>, the levels of </a:t>
            </a:r>
            <a:r>
              <a:rPr lang="en-US" dirty="0" smtClean="0">
                <a:solidFill>
                  <a:schemeClr val="accent3"/>
                </a:solidFill>
              </a:rPr>
              <a:t>homocysteine</a:t>
            </a:r>
            <a:r>
              <a:rPr lang="en-US" dirty="0" smtClean="0"/>
              <a:t> and </a:t>
            </a:r>
            <a:r>
              <a:rPr lang="en-US" dirty="0">
                <a:solidFill>
                  <a:schemeClr val="accent3"/>
                </a:solidFill>
              </a:rPr>
              <a:t>MMA</a:t>
            </a:r>
            <a:r>
              <a:rPr lang="en-US" dirty="0"/>
              <a:t> increase.</a:t>
            </a:r>
          </a:p>
          <a:p>
            <a:r>
              <a:rPr lang="en-US" dirty="0" smtClean="0"/>
              <a:t> </a:t>
            </a:r>
            <a:r>
              <a:rPr lang="en-US" dirty="0"/>
              <a:t>In addition to </a:t>
            </a:r>
            <a:r>
              <a:rPr lang="en-US" dirty="0" smtClean="0"/>
              <a:t>B12deficiency</a:t>
            </a:r>
            <a:r>
              <a:rPr lang="en-US" dirty="0"/>
              <a:t>, </a:t>
            </a:r>
            <a:r>
              <a:rPr lang="en-US" dirty="0">
                <a:solidFill>
                  <a:schemeClr val="accent3"/>
                </a:solidFill>
              </a:rPr>
              <a:t>MMA can </a:t>
            </a:r>
            <a:r>
              <a:rPr lang="en-US" dirty="0"/>
              <a:t>be elevated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chemeClr val="accent3"/>
                </a:solidFill>
              </a:rPr>
              <a:t>chronic </a:t>
            </a:r>
            <a:r>
              <a:rPr lang="en-US" dirty="0">
                <a:solidFill>
                  <a:schemeClr val="accent3"/>
                </a:solidFill>
              </a:rPr>
              <a:t>kidney </a:t>
            </a:r>
            <a:r>
              <a:rPr lang="en-US" dirty="0"/>
              <a:t>disease and </a:t>
            </a:r>
            <a:r>
              <a:rPr lang="en-US" dirty="0" smtClean="0">
                <a:solidFill>
                  <a:schemeClr val="accent3"/>
                </a:solidFill>
              </a:rPr>
              <a:t>hypovolemia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sensitivity of MMA &gt; 400 </a:t>
            </a:r>
            <a:r>
              <a:rPr lang="en-US" dirty="0" err="1"/>
              <a:t>nmol</a:t>
            </a:r>
            <a:r>
              <a:rPr lang="en-US" dirty="0"/>
              <a:t>/L for the </a:t>
            </a:r>
            <a:r>
              <a:rPr lang="en-US" dirty="0" smtClean="0"/>
              <a:t>diagnosis of </a:t>
            </a:r>
            <a:r>
              <a:rPr lang="en-US" dirty="0"/>
              <a:t>B12 deficiency is 98%; </a:t>
            </a:r>
            <a:endParaRPr lang="en-US" dirty="0" smtClean="0"/>
          </a:p>
          <a:p>
            <a:r>
              <a:rPr lang="en-US" dirty="0" smtClean="0"/>
              <a:t>modest elevations </a:t>
            </a:r>
            <a:r>
              <a:rPr lang="en-US" dirty="0"/>
              <a:t>in </a:t>
            </a:r>
            <a:r>
              <a:rPr lang="en-US" dirty="0" smtClean="0"/>
              <a:t>the 300-700 </a:t>
            </a:r>
            <a:r>
              <a:rPr lang="en-US" dirty="0" err="1"/>
              <a:t>nmol</a:t>
            </a:r>
            <a:r>
              <a:rPr lang="en-US" dirty="0"/>
              <a:t>/L range can be seen in </a:t>
            </a:r>
            <a:r>
              <a:rPr lang="en-US" dirty="0">
                <a:solidFill>
                  <a:schemeClr val="accent3"/>
                </a:solidFill>
              </a:rPr>
              <a:t>chronic </a:t>
            </a:r>
            <a:r>
              <a:rPr lang="en-US" dirty="0" smtClean="0">
                <a:solidFill>
                  <a:schemeClr val="accent3"/>
                </a:solidFill>
              </a:rPr>
              <a:t>kidney disease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MMA </a:t>
            </a:r>
            <a:r>
              <a:rPr lang="en-US" dirty="0"/>
              <a:t>&gt; </a:t>
            </a:r>
            <a:r>
              <a:rPr lang="en-US" dirty="0" smtClean="0"/>
              <a:t>1000 </a:t>
            </a:r>
            <a:r>
              <a:rPr lang="en-US" dirty="0" err="1" smtClean="0"/>
              <a:t>nmol</a:t>
            </a:r>
            <a:r>
              <a:rPr lang="en-US" dirty="0" smtClean="0"/>
              <a:t>/L </a:t>
            </a:r>
            <a:r>
              <a:rPr lang="en-US" dirty="0"/>
              <a:t>is highly specific for </a:t>
            </a:r>
            <a:r>
              <a:rPr lang="en-US" dirty="0" smtClean="0"/>
              <a:t>B12 deficiency.</a:t>
            </a:r>
          </a:p>
          <a:p>
            <a:r>
              <a:rPr lang="en-US" dirty="0"/>
              <a:t>Response to therapy is another way to establish the presence </a:t>
            </a:r>
            <a:r>
              <a:rPr lang="en-US" dirty="0" smtClean="0"/>
              <a:t>of B12 </a:t>
            </a:r>
            <a:r>
              <a:rPr lang="en-US" dirty="0"/>
              <a:t>deficiency</a:t>
            </a:r>
          </a:p>
        </p:txBody>
      </p:sp>
    </p:spTree>
    <p:extLst>
      <p:ext uri="{BB962C8B-B14F-4D97-AF65-F5344CB8AC3E}">
        <p14:creationId xmlns:p14="http://schemas.microsoft.com/office/powerpoint/2010/main" val="324644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MMA and homocysteine </a:t>
            </a:r>
            <a:r>
              <a:rPr lang="en-US" dirty="0">
                <a:solidFill>
                  <a:schemeClr val="accent3"/>
                </a:solidFill>
              </a:rPr>
              <a:t>normalize</a:t>
            </a:r>
            <a:r>
              <a:rPr lang="en-US" dirty="0"/>
              <a:t> 7-14 days after </a:t>
            </a:r>
            <a:r>
              <a:rPr lang="en-US" dirty="0" smtClean="0"/>
              <a:t>the start </a:t>
            </a:r>
            <a:r>
              <a:rPr lang="en-US" dirty="0"/>
              <a:t>of replacement therapy.</a:t>
            </a:r>
          </a:p>
          <a:p>
            <a:r>
              <a:rPr lang="en-US" dirty="0" smtClean="0"/>
              <a:t> </a:t>
            </a:r>
            <a:r>
              <a:rPr lang="en-US" dirty="0"/>
              <a:t>The reticulocyte </a:t>
            </a:r>
            <a:r>
              <a:rPr lang="en-US" dirty="0">
                <a:solidFill>
                  <a:schemeClr val="accent3"/>
                </a:solidFill>
              </a:rPr>
              <a:t>count increases </a:t>
            </a:r>
            <a:r>
              <a:rPr lang="en-US" dirty="0"/>
              <a:t>in 7-10 days, </a:t>
            </a:r>
          </a:p>
          <a:p>
            <a:r>
              <a:rPr lang="en-US" dirty="0"/>
              <a:t>hemoglobin increases in 30 days</a:t>
            </a:r>
          </a:p>
        </p:txBody>
      </p:sp>
    </p:spTree>
    <p:extLst>
      <p:ext uri="{BB962C8B-B14F-4D97-AF65-F5344CB8AC3E}">
        <p14:creationId xmlns:p14="http://schemas.microsoft.com/office/powerpoint/2010/main" val="20096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algorithm for diagnosing B12 deficiency in patients </a:t>
            </a:r>
            <a:r>
              <a:rPr lang="en-US" dirty="0" smtClean="0"/>
              <a:t>with macrocytic </a:t>
            </a:r>
            <a:r>
              <a:rPr lang="en-US" dirty="0"/>
              <a:t>anemia</a:t>
            </a:r>
          </a:p>
          <a:p>
            <a:pPr marL="0" indent="0">
              <a:buNone/>
            </a:pPr>
            <a:r>
              <a:rPr lang="en-US" dirty="0"/>
              <a:t>1. B12 level &lt; 100 </a:t>
            </a:r>
            <a:r>
              <a:rPr lang="en-US" dirty="0" err="1"/>
              <a:t>pg</a:t>
            </a:r>
            <a:r>
              <a:rPr lang="en-US" dirty="0"/>
              <a:t>/mL: deficiency present</a:t>
            </a:r>
          </a:p>
          <a:p>
            <a:pPr marL="0" indent="0">
              <a:buNone/>
            </a:pPr>
            <a:r>
              <a:rPr lang="en-US" dirty="0"/>
              <a:t>2. B12 level 100-350 </a:t>
            </a:r>
            <a:r>
              <a:rPr lang="en-US" dirty="0" err="1"/>
              <a:t>pg</a:t>
            </a:r>
            <a:r>
              <a:rPr lang="en-US" dirty="0"/>
              <a:t>/mL: c:heck MMA and </a:t>
            </a:r>
            <a:r>
              <a:rPr lang="en-US" dirty="0" smtClean="0"/>
              <a:t>homocysteine levels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a. If both normal, deficiency unlikely</a:t>
            </a:r>
          </a:p>
          <a:p>
            <a:pPr marL="0" indent="0">
              <a:buNone/>
            </a:pPr>
            <a:r>
              <a:rPr lang="en-US" dirty="0"/>
              <a:t>b. If both elevated, deficiency present</a:t>
            </a:r>
          </a:p>
          <a:p>
            <a:pPr marL="0" indent="0">
              <a:buNone/>
            </a:pPr>
            <a:r>
              <a:rPr lang="en-US" dirty="0"/>
              <a:t>c. If MMA alone elevated, deficiency present</a:t>
            </a:r>
          </a:p>
          <a:p>
            <a:pPr marL="0" indent="0">
              <a:buNone/>
            </a:pPr>
            <a:r>
              <a:rPr lang="en-US" dirty="0" smtClean="0"/>
              <a:t>d. </a:t>
            </a:r>
            <a:r>
              <a:rPr lang="en-US" dirty="0"/>
              <a:t>If homocysteine alone elevated, possible deficiency</a:t>
            </a:r>
          </a:p>
          <a:p>
            <a:pPr marL="0" indent="0">
              <a:buNone/>
            </a:pPr>
            <a:r>
              <a:rPr lang="en-US" dirty="0"/>
              <a:t>3. B12 &gt; 350 </a:t>
            </a:r>
            <a:r>
              <a:rPr lang="en-US" dirty="0" err="1"/>
              <a:t>pg</a:t>
            </a:r>
            <a:r>
              <a:rPr lang="en-US" dirty="0"/>
              <a:t>/mL: deficiency </a:t>
            </a:r>
            <a:r>
              <a:rPr lang="en-US" dirty="0" smtClean="0"/>
              <a:t>unlikely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Patients with </a:t>
            </a:r>
            <a:r>
              <a:rPr lang="en-US" dirty="0">
                <a:solidFill>
                  <a:schemeClr val="accent3"/>
                </a:solidFill>
              </a:rPr>
              <a:t>neurologic </a:t>
            </a:r>
            <a:r>
              <a:rPr lang="en-US" dirty="0"/>
              <a:t>symptoms </a:t>
            </a:r>
            <a:r>
              <a:rPr lang="en-US" dirty="0" smtClean="0"/>
              <a:t>consistent with </a:t>
            </a:r>
            <a:r>
              <a:rPr lang="en-US" dirty="0"/>
              <a:t>B12 deficiency should have </a:t>
            </a:r>
            <a:r>
              <a:rPr lang="en-US" dirty="0">
                <a:solidFill>
                  <a:schemeClr val="accent3"/>
                </a:solidFill>
              </a:rPr>
              <a:t>MMA </a:t>
            </a:r>
            <a:r>
              <a:rPr lang="en-US" dirty="0" smtClean="0">
                <a:solidFill>
                  <a:schemeClr val="accent3"/>
                </a:solidFill>
              </a:rPr>
              <a:t>and homocysteine </a:t>
            </a:r>
            <a:r>
              <a:rPr lang="en-US" dirty="0"/>
              <a:t>levels checked even if the </a:t>
            </a:r>
            <a:r>
              <a:rPr lang="en-US" dirty="0" smtClean="0"/>
              <a:t>B12 level </a:t>
            </a:r>
            <a:r>
              <a:rPr lang="en-US" dirty="0">
                <a:solidFill>
                  <a:schemeClr val="accent3"/>
                </a:solidFill>
              </a:rPr>
              <a:t>is low normal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187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Treatment:</a:t>
            </a:r>
            <a:endParaRPr lang="en-US" dirty="0"/>
          </a:p>
          <a:p>
            <a:r>
              <a:rPr lang="en-US" dirty="0" smtClean="0"/>
              <a:t>IM </a:t>
            </a:r>
            <a:r>
              <a:rPr lang="en-US" dirty="0"/>
              <a:t>cobalamin, </a:t>
            </a:r>
            <a:r>
              <a:rPr lang="en-US" dirty="0" smtClean="0"/>
              <a:t>1000mcg </a:t>
            </a:r>
            <a:r>
              <a:rPr lang="en-US" dirty="0"/>
              <a:t>weekly for 6-8 weeks, and </a:t>
            </a:r>
            <a:r>
              <a:rPr lang="en-US" dirty="0" smtClean="0"/>
              <a:t>then monthly</a:t>
            </a:r>
            <a:endParaRPr lang="en-US" dirty="0"/>
          </a:p>
          <a:p>
            <a:r>
              <a:rPr lang="en-US" dirty="0" smtClean="0"/>
              <a:t>Can </a:t>
            </a:r>
            <a:r>
              <a:rPr lang="en-US" dirty="0"/>
              <a:t>also use oral cobalamin, 1000-2000 mcg </a:t>
            </a:r>
            <a:r>
              <a:rPr lang="en-US" dirty="0" smtClean="0"/>
              <a:t>daily</a:t>
            </a:r>
          </a:p>
          <a:p>
            <a:r>
              <a:rPr lang="en-US" dirty="0"/>
              <a:t>Sublingual and intranasal formulations are available but </a:t>
            </a:r>
            <a:r>
              <a:rPr lang="en-US" dirty="0" smtClean="0"/>
              <a:t>have not </a:t>
            </a:r>
            <a:r>
              <a:rPr lang="en-US" dirty="0"/>
              <a:t>been extensively studied.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Lifelong </a:t>
            </a:r>
            <a:r>
              <a:rPr lang="en-US" dirty="0"/>
              <a:t>treatment is needed, unless the </a:t>
            </a:r>
            <a:r>
              <a:rPr lang="en-US" dirty="0" smtClean="0"/>
              <a:t>cause </a:t>
            </a:r>
            <a:r>
              <a:rPr lang="en-US" dirty="0"/>
              <a:t>of </a:t>
            </a:r>
            <a:r>
              <a:rPr lang="en-US" dirty="0" smtClean="0"/>
              <a:t>deficiency can </a:t>
            </a:r>
            <a:r>
              <a:rPr lang="en-US" dirty="0"/>
              <a:t>be </a:t>
            </a:r>
            <a:r>
              <a:rPr lang="en-US" dirty="0" smtClean="0"/>
              <a:t>correct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Mrs. As B12 </a:t>
            </a:r>
            <a:r>
              <a:rPr lang="en-US" b="1" dirty="0"/>
              <a:t>level </a:t>
            </a:r>
            <a:r>
              <a:rPr lang="en-US" b="1" dirty="0" smtClean="0"/>
              <a:t>1s </a:t>
            </a:r>
            <a:r>
              <a:rPr lang="en-US" b="1" dirty="0"/>
              <a:t>21 </a:t>
            </a:r>
            <a:r>
              <a:rPr lang="en-US" b="1" dirty="0" err="1" smtClean="0"/>
              <a:t>Pg</a:t>
            </a:r>
            <a:r>
              <a:rPr lang="en-US" b="1" dirty="0" smtClean="0"/>
              <a:t>/</a:t>
            </a:r>
            <a:r>
              <a:rPr lang="en-US" b="1" dirty="0" err="1" smtClean="0"/>
              <a:t>mL</a:t>
            </a:r>
            <a:r>
              <a:rPr lang="en-US" b="1" dirty="0" err="1"/>
              <a:t>.</a:t>
            </a:r>
            <a:r>
              <a:rPr lang="en-US" b="1" dirty="0"/>
              <a:t> with a </a:t>
            </a:r>
            <a:r>
              <a:rPr lang="en-US" b="1" dirty="0" smtClean="0"/>
              <a:t>serum </a:t>
            </a:r>
            <a:r>
              <a:rPr lang="en-US" b="1" dirty="0"/>
              <a:t>folate </a:t>
            </a:r>
            <a:r>
              <a:rPr lang="en-US" b="1" dirty="0" smtClean="0"/>
              <a:t>of </a:t>
            </a:r>
            <a:r>
              <a:rPr lang="en-US" b="1" dirty="0"/>
              <a:t>8.0 </a:t>
            </a:r>
            <a:r>
              <a:rPr lang="en-US" b="1" dirty="0" smtClean="0"/>
              <a:t>ng/mL(normal </a:t>
            </a:r>
            <a:r>
              <a:rPr lang="en-US" b="1" dirty="0"/>
              <a:t>4.0-26.0 ng/mL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Alternative </a:t>
            </a:r>
            <a:r>
              <a:rPr lang="en-US" dirty="0"/>
              <a:t>Diagnosis: Folate </a:t>
            </a:r>
            <a:r>
              <a:rPr lang="en-US" dirty="0" err="1"/>
              <a:t>Deficiency:The</a:t>
            </a:r>
            <a:r>
              <a:rPr lang="en-US" dirty="0"/>
              <a:t> classic presentation is an alcoholic patient with </a:t>
            </a:r>
            <a:r>
              <a:rPr lang="en-US" dirty="0" smtClean="0"/>
              <a:t>malnutrition and </a:t>
            </a:r>
            <a:r>
              <a:rPr lang="en-US" dirty="0"/>
              <a:t>anemia.</a:t>
            </a:r>
          </a:p>
        </p:txBody>
      </p:sp>
    </p:spTree>
    <p:extLst>
      <p:ext uri="{BB962C8B-B14F-4D97-AF65-F5344CB8AC3E}">
        <p14:creationId xmlns:p14="http://schemas.microsoft.com/office/powerpoint/2010/main" val="139645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Anemia and </a:t>
            </a:r>
            <a:r>
              <a:rPr lang="en-US" dirty="0" err="1"/>
              <a:t>macrocytosis</a:t>
            </a:r>
            <a:r>
              <a:rPr lang="en-US" dirty="0"/>
              <a:t> are the </a:t>
            </a:r>
            <a:r>
              <a:rPr lang="en-US" dirty="0">
                <a:solidFill>
                  <a:schemeClr val="accent3"/>
                </a:solidFill>
              </a:rPr>
              <a:t>most common </a:t>
            </a:r>
            <a:r>
              <a:rPr lang="en-US" dirty="0" smtClean="0"/>
              <a:t>manifestations; </a:t>
            </a:r>
            <a:endParaRPr lang="en-US" dirty="0"/>
          </a:p>
          <a:p>
            <a:r>
              <a:rPr lang="en-US" dirty="0" smtClean="0"/>
              <a:t>Most </a:t>
            </a:r>
            <a:r>
              <a:rPr lang="en-US" dirty="0"/>
              <a:t>often caused by </a:t>
            </a:r>
            <a:r>
              <a:rPr lang="en-US" dirty="0">
                <a:solidFill>
                  <a:schemeClr val="accent3"/>
                </a:solidFill>
              </a:rPr>
              <a:t>inadequate intake </a:t>
            </a:r>
            <a:r>
              <a:rPr lang="en-US" dirty="0" smtClean="0"/>
              <a:t>(especially </a:t>
            </a:r>
            <a:r>
              <a:rPr lang="en-US" dirty="0"/>
              <a:t>in </a:t>
            </a:r>
            <a:r>
              <a:rPr lang="en-US" dirty="0" smtClean="0"/>
              <a:t>alcoholic patients</a:t>
            </a:r>
            <a:r>
              <a:rPr lang="en-US" dirty="0"/>
              <a:t>) or increased demand due to </a:t>
            </a:r>
            <a:r>
              <a:rPr lang="en-US" dirty="0">
                <a:solidFill>
                  <a:schemeClr val="accent3"/>
                </a:solidFill>
              </a:rPr>
              <a:t>pregnancy</a:t>
            </a:r>
            <a:r>
              <a:rPr lang="en-US" dirty="0"/>
              <a:t>, </a:t>
            </a:r>
            <a:r>
              <a:rPr lang="en-US" dirty="0" smtClean="0"/>
              <a:t>chronic </a:t>
            </a:r>
            <a:r>
              <a:rPr lang="en-US" dirty="0" smtClean="0">
                <a:solidFill>
                  <a:schemeClr val="accent3"/>
                </a:solidFill>
              </a:rPr>
              <a:t>hemolysis</a:t>
            </a:r>
            <a:r>
              <a:rPr lang="en-US" dirty="0">
                <a:solidFill>
                  <a:schemeClr val="accent3"/>
                </a:solidFill>
              </a:rPr>
              <a:t>, leukemia</a:t>
            </a:r>
            <a:r>
              <a:rPr lang="en-US" dirty="0"/>
              <a:t>.</a:t>
            </a:r>
          </a:p>
          <a:p>
            <a:r>
              <a:rPr lang="en-US" dirty="0" smtClean="0"/>
              <a:t>Since </a:t>
            </a:r>
            <a:r>
              <a:rPr lang="en-US" dirty="0"/>
              <a:t>absorption occurs in the </a:t>
            </a:r>
            <a:r>
              <a:rPr lang="en-US" dirty="0">
                <a:solidFill>
                  <a:schemeClr val="accent3"/>
                </a:solidFill>
              </a:rPr>
              <a:t>jejunum</a:t>
            </a:r>
            <a:r>
              <a:rPr lang="en-US" dirty="0"/>
              <a:t>, malabsorption is </a:t>
            </a:r>
            <a:r>
              <a:rPr lang="en-US" dirty="0" smtClean="0"/>
              <a:t>rare in </a:t>
            </a:r>
            <a:r>
              <a:rPr lang="en-US" dirty="0"/>
              <a:t>the absence of </a:t>
            </a:r>
            <a:r>
              <a:rPr lang="en-US" dirty="0">
                <a:solidFill>
                  <a:schemeClr val="accent3"/>
                </a:solidFill>
              </a:rPr>
              <a:t>bariatric surgery</a:t>
            </a:r>
            <a:r>
              <a:rPr lang="en-US" dirty="0"/>
              <a:t>, </a:t>
            </a:r>
            <a:r>
              <a:rPr lang="en-US" dirty="0">
                <a:solidFill>
                  <a:schemeClr val="accent3"/>
                </a:solidFill>
              </a:rPr>
              <a:t>short bowel </a:t>
            </a:r>
            <a:r>
              <a:rPr lang="en-US" dirty="0"/>
              <a:t>syndrome,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3"/>
                </a:solidFill>
              </a:rPr>
              <a:t>bacterial </a:t>
            </a:r>
            <a:r>
              <a:rPr lang="en-US" dirty="0">
                <a:solidFill>
                  <a:schemeClr val="accent3"/>
                </a:solidFill>
              </a:rPr>
              <a:t>overgrowth syndromes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Some drugs can cause folate deficiency, including </a:t>
            </a:r>
            <a:r>
              <a:rPr lang="en-US" dirty="0" smtClean="0"/>
              <a:t>methotrexate</a:t>
            </a:r>
            <a:r>
              <a:rPr lang="en-US" dirty="0" smtClean="0"/>
              <a:t>, phenytoin</a:t>
            </a:r>
            <a:r>
              <a:rPr lang="en-US" dirty="0"/>
              <a:t>, </a:t>
            </a:r>
            <a:r>
              <a:rPr lang="en-US" dirty="0" smtClean="0"/>
              <a:t>sulfasalazine</a:t>
            </a:r>
            <a:r>
              <a:rPr lang="en-US" dirty="0"/>
              <a:t>, and alcohol.</a:t>
            </a:r>
          </a:p>
          <a:p>
            <a:r>
              <a:rPr lang="en-US" dirty="0" smtClean="0"/>
              <a:t>folate </a:t>
            </a:r>
            <a:r>
              <a:rPr lang="en-US" dirty="0"/>
              <a:t>is a cofactor for the conversion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chemeClr val="accent3"/>
                </a:solidFill>
              </a:rPr>
              <a:t>homocysteine </a:t>
            </a:r>
            <a:r>
              <a:rPr lang="en-US" dirty="0">
                <a:solidFill>
                  <a:schemeClr val="accent3"/>
                </a:solidFill>
              </a:rPr>
              <a:t>to methionine</a:t>
            </a:r>
            <a:r>
              <a:rPr lang="en-US" dirty="0"/>
              <a:t>, so homocysteine levels {but </a:t>
            </a:r>
            <a:r>
              <a:rPr lang="en-US" dirty="0" smtClean="0"/>
              <a:t>not MMA </a:t>
            </a:r>
            <a:r>
              <a:rPr lang="en-US" dirty="0" err="1"/>
              <a:t>levds</a:t>
            </a:r>
            <a:r>
              <a:rPr lang="en-US" dirty="0"/>
              <a:t>) increase in folate deficiency</a:t>
            </a:r>
          </a:p>
        </p:txBody>
      </p:sp>
    </p:spTree>
    <p:extLst>
      <p:ext uri="{BB962C8B-B14F-4D97-AF65-F5344CB8AC3E}">
        <p14:creationId xmlns:p14="http://schemas.microsoft.com/office/powerpoint/2010/main" val="306951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positive likelihood ratio (LR+) tells you how likely it is </a:t>
            </a:r>
            <a:r>
              <a:rPr lang="en-US" dirty="0" smtClean="0"/>
              <a:t>that a </a:t>
            </a:r>
            <a:r>
              <a:rPr lang="en-US" dirty="0"/>
              <a:t>result is a true-positive (TP), rather than a false-positive (FP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LR+=TP / FP = </a:t>
            </a:r>
            <a:r>
              <a:rPr lang="en-US" dirty="0" smtClean="0"/>
              <a:t>Sensitivity </a:t>
            </a:r>
            <a:r>
              <a:rPr lang="en-US" dirty="0" smtClean="0"/>
              <a:t>/ 1- specificity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Positive </a:t>
            </a:r>
            <a:r>
              <a:rPr lang="en-US" dirty="0"/>
              <a:t>LRs that are significantly above 1 indicate that </a:t>
            </a:r>
            <a:r>
              <a:rPr lang="en-US" dirty="0" smtClean="0"/>
              <a:t>a true-positive </a:t>
            </a:r>
            <a:r>
              <a:rPr lang="en-US" dirty="0"/>
              <a:t>is much more likely than a false-positive</a:t>
            </a:r>
            <a:r>
              <a:rPr lang="en-US" dirty="0" smtClean="0"/>
              <a:t>,.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LR</a:t>
            </a:r>
            <a:r>
              <a:rPr lang="en-US" dirty="0"/>
              <a:t>+ &gt; 10 causes a large shift </a:t>
            </a:r>
            <a:r>
              <a:rPr lang="en-US" dirty="0" smtClean="0"/>
              <a:t>in disease </a:t>
            </a:r>
            <a:r>
              <a:rPr lang="en-US" dirty="0"/>
              <a:t>probability;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LR</a:t>
            </a:r>
            <a:r>
              <a:rPr lang="en-US" dirty="0"/>
              <a:t>+ </a:t>
            </a:r>
            <a:r>
              <a:rPr lang="en-US" dirty="0" smtClean="0"/>
              <a:t>between </a:t>
            </a:r>
            <a:r>
              <a:rPr lang="en-US" dirty="0"/>
              <a:t>5 and 10 causes a </a:t>
            </a:r>
            <a:r>
              <a:rPr lang="en-US" dirty="0" smtClean="0"/>
              <a:t>moderate shift </a:t>
            </a:r>
            <a:r>
              <a:rPr lang="en-US" dirty="0"/>
              <a:t>in probability, and tests with these LRs are somewhat useful</a:t>
            </a:r>
          </a:p>
        </p:txBody>
      </p:sp>
    </p:spTree>
    <p:extLst>
      <p:ext uri="{BB962C8B-B14F-4D97-AF65-F5344CB8AC3E}">
        <p14:creationId xmlns:p14="http://schemas.microsoft.com/office/powerpoint/2010/main" val="2012787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Evidence-Based </a:t>
            </a:r>
            <a:r>
              <a:rPr lang="en-US" dirty="0" smtClean="0"/>
              <a:t>Diagnosis: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3"/>
                </a:solidFill>
              </a:rPr>
              <a:t>sensitivity and specificity </a:t>
            </a:r>
            <a:r>
              <a:rPr lang="en-US" dirty="0"/>
              <a:t>of </a:t>
            </a:r>
            <a:r>
              <a:rPr lang="en-US" dirty="0" smtClean="0"/>
              <a:t>serum </a:t>
            </a:r>
            <a:r>
              <a:rPr lang="en-US" dirty="0"/>
              <a:t>folate </a:t>
            </a:r>
            <a:r>
              <a:rPr lang="en-US" dirty="0" smtClean="0"/>
              <a:t>measurements for </a:t>
            </a:r>
            <a:r>
              <a:rPr lang="en-US" dirty="0"/>
              <a:t>the diagnosis of folate deficiency are </a:t>
            </a:r>
            <a:r>
              <a:rPr lang="en-US" dirty="0">
                <a:solidFill>
                  <a:schemeClr val="accent3"/>
                </a:solidFill>
              </a:rPr>
              <a:t>not clear.</a:t>
            </a:r>
          </a:p>
          <a:p>
            <a:r>
              <a:rPr lang="en-US" dirty="0" smtClean="0"/>
              <a:t> </a:t>
            </a:r>
            <a:r>
              <a:rPr lang="en-US" dirty="0"/>
              <a:t>Levels can </a:t>
            </a:r>
            <a:r>
              <a:rPr lang="en-US" dirty="0">
                <a:solidFill>
                  <a:schemeClr val="accent3"/>
                </a:solidFill>
              </a:rPr>
              <a:t>decreas</a:t>
            </a:r>
            <a:r>
              <a:rPr lang="en-US" dirty="0"/>
              <a:t>e within a few days of dietary folate </a:t>
            </a:r>
            <a:r>
              <a:rPr lang="en-US" dirty="0" smtClean="0"/>
              <a:t>restriction, or </a:t>
            </a:r>
            <a:r>
              <a:rPr lang="en-US" dirty="0"/>
              <a:t>with alcohol use, even </a:t>
            </a:r>
            <a:r>
              <a:rPr lang="en-US" dirty="0">
                <a:solidFill>
                  <a:schemeClr val="accent3"/>
                </a:solidFill>
              </a:rPr>
              <a:t>though tissue stores </a:t>
            </a:r>
            <a:r>
              <a:rPr lang="en-US" dirty="0"/>
              <a:t>can </a:t>
            </a:r>
            <a:r>
              <a:rPr lang="en-US" dirty="0" smtClean="0"/>
              <a:t>be </a:t>
            </a:r>
            <a:r>
              <a:rPr lang="en-US" dirty="0" smtClean="0">
                <a:solidFill>
                  <a:schemeClr val="accent3"/>
                </a:solidFill>
              </a:rPr>
              <a:t>normal</a:t>
            </a:r>
            <a:r>
              <a:rPr lang="en-US" dirty="0">
                <a:solidFill>
                  <a:schemeClr val="accent3"/>
                </a:solidFill>
              </a:rPr>
              <a:t>; 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RBC </a:t>
            </a:r>
            <a:r>
              <a:rPr lang="en-US" dirty="0">
                <a:solidFill>
                  <a:schemeClr val="accent3"/>
                </a:solidFill>
              </a:rPr>
              <a:t>folate </a:t>
            </a:r>
            <a:r>
              <a:rPr lang="en-US" dirty="0"/>
              <a:t>is </a:t>
            </a:r>
            <a:r>
              <a:rPr lang="en-US" dirty="0">
                <a:solidFill>
                  <a:schemeClr val="accent3"/>
                </a:solidFill>
              </a:rPr>
              <a:t>not superior </a:t>
            </a:r>
            <a:r>
              <a:rPr lang="en-US" dirty="0" smtClean="0"/>
              <a:t>to serum </a:t>
            </a:r>
            <a:r>
              <a:rPr lang="en-US" dirty="0"/>
              <a:t>folate for diagnosis of folate </a:t>
            </a:r>
            <a:r>
              <a:rPr lang="en-US" dirty="0" smtClean="0"/>
              <a:t>deficiency</a:t>
            </a:r>
          </a:p>
          <a:p>
            <a:r>
              <a:rPr lang="en-US" dirty="0"/>
              <a:t>Elevated </a:t>
            </a:r>
            <a:r>
              <a:rPr lang="en-US" dirty="0">
                <a:solidFill>
                  <a:schemeClr val="accent3"/>
                </a:solidFill>
              </a:rPr>
              <a:t>homocysteine</a:t>
            </a:r>
            <a:r>
              <a:rPr lang="en-US" dirty="0"/>
              <a:t> is about 80% sensitive for the </a:t>
            </a:r>
            <a:r>
              <a:rPr lang="en-US" dirty="0" smtClean="0"/>
              <a:t>diagnosis of </a:t>
            </a:r>
            <a:r>
              <a:rPr lang="en-US" dirty="0"/>
              <a:t>folate deficiency; the </a:t>
            </a:r>
            <a:r>
              <a:rPr lang="en-US" dirty="0">
                <a:solidFill>
                  <a:schemeClr val="accent3"/>
                </a:solidFill>
              </a:rPr>
              <a:t>specificity is unknown</a:t>
            </a:r>
            <a:r>
              <a:rPr lang="en-US" dirty="0"/>
              <a:t>.</a:t>
            </a:r>
          </a:p>
          <a:p>
            <a:r>
              <a:rPr lang="en-US" dirty="0" smtClean="0"/>
              <a:t>A </a:t>
            </a:r>
            <a:r>
              <a:rPr lang="en-US" dirty="0"/>
              <a:t>positive response to therapy is diagnostic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1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patients with an acute deficiency, treat with 1 mg of </a:t>
            </a:r>
            <a:r>
              <a:rPr lang="en-US" dirty="0" smtClean="0"/>
              <a:t>folic acid </a:t>
            </a:r>
            <a:r>
              <a:rPr lang="en-US" dirty="0"/>
              <a:t>daily for 1-4 months, or until there is complete </a:t>
            </a:r>
            <a:r>
              <a:rPr lang="en-US" dirty="0" smtClean="0"/>
              <a:t>hematologic recovery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Never treat folate deficiency without determining </a:t>
            </a:r>
            <a:r>
              <a:rPr lang="en-US" dirty="0" smtClean="0"/>
              <a:t>whether the </a:t>
            </a:r>
            <a:r>
              <a:rPr lang="en-US" dirty="0"/>
              <a:t>patient is B12 </a:t>
            </a:r>
            <a:r>
              <a:rPr lang="en-US" dirty="0" smtClean="0"/>
              <a:t>deficient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Folate </a:t>
            </a:r>
            <a:r>
              <a:rPr lang="en-US" dirty="0"/>
              <a:t>replacement can correct hematologic </a:t>
            </a:r>
            <a:r>
              <a:rPr lang="en-US" dirty="0" smtClean="0"/>
              <a:t>abnormalities while </a:t>
            </a:r>
            <a:r>
              <a:rPr lang="en-US" dirty="0"/>
              <a:t>worsening the neurologic symptoms specific to B12</a:t>
            </a:r>
          </a:p>
          <a:p>
            <a:pPr marL="0" indent="0">
              <a:buNone/>
            </a:pPr>
            <a:r>
              <a:rPr lang="en-US" dirty="0"/>
              <a:t>deficiency</a:t>
            </a:r>
          </a:p>
        </p:txBody>
      </p:sp>
    </p:spTree>
    <p:extLst>
      <p:ext uri="{BB962C8B-B14F-4D97-AF65-F5344CB8AC3E}">
        <p14:creationId xmlns:p14="http://schemas.microsoft.com/office/powerpoint/2010/main" val="220085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Mrs. A'.s B12 level is diagnostic of B12 deficiency. She </a:t>
            </a:r>
            <a:r>
              <a:rPr lang="en-US" b="1" dirty="0" smtClean="0"/>
              <a:t>has </a:t>
            </a:r>
            <a:r>
              <a:rPr lang="en-US" b="1" dirty="0" smtClean="0">
                <a:solidFill>
                  <a:schemeClr val="accent3"/>
                </a:solidFill>
              </a:rPr>
              <a:t>no </a:t>
            </a:r>
            <a:r>
              <a:rPr lang="en-US" b="1" dirty="0">
                <a:solidFill>
                  <a:schemeClr val="accent3"/>
                </a:solidFill>
              </a:rPr>
              <a:t>conditions </a:t>
            </a:r>
            <a:r>
              <a:rPr lang="en-US" b="1" dirty="0"/>
              <a:t>associated with </a:t>
            </a:r>
            <a:r>
              <a:rPr lang="en-US" b="1" dirty="0">
                <a:solidFill>
                  <a:schemeClr val="accent3"/>
                </a:solidFill>
              </a:rPr>
              <a:t>folate</a:t>
            </a:r>
            <a:r>
              <a:rPr lang="en-US" b="1" dirty="0"/>
              <a:t> deficiency, so </a:t>
            </a:r>
            <a:r>
              <a:rPr lang="en-US" b="1" dirty="0" smtClean="0"/>
              <a:t>even  though </a:t>
            </a:r>
            <a:r>
              <a:rPr lang="en-US" b="1" dirty="0"/>
              <a:t>the test characteristics of the serum folate </a:t>
            </a:r>
            <a:r>
              <a:rPr lang="en-US" b="1" dirty="0" smtClean="0"/>
              <a:t>are unclear</a:t>
            </a:r>
            <a:r>
              <a:rPr lang="en-US" b="1" dirty="0"/>
              <a:t>,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Jn</a:t>
            </a:r>
            <a:r>
              <a:rPr lang="en-US" b="1" dirty="0" smtClean="0"/>
              <a:t> </a:t>
            </a:r>
            <a:r>
              <a:rPr lang="en-US" b="1" dirty="0"/>
              <a:t>this case, the normal level ls sufficient to rule </a:t>
            </a:r>
            <a:r>
              <a:rPr lang="en-US" b="1" dirty="0" smtClean="0"/>
              <a:t>out folate </a:t>
            </a:r>
            <a:r>
              <a:rPr lang="en-US" b="1" dirty="0"/>
              <a:t>deficiency</a:t>
            </a:r>
          </a:p>
        </p:txBody>
      </p:sp>
    </p:spTree>
    <p:extLst>
      <p:ext uri="{BB962C8B-B14F-4D97-AF65-F5344CB8AC3E}">
        <p14:creationId xmlns:p14="http://schemas.microsoft.com/office/powerpoint/2010/main" val="393035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next step is to determine the cause of the B12 deficiency</a:t>
            </a:r>
            <a:r>
              <a:rPr lang="en-US" dirty="0" smtClean="0"/>
              <a:t>.: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A. Test for pernicious anemia by sending </a:t>
            </a:r>
            <a:r>
              <a:rPr lang="en-US" dirty="0">
                <a:solidFill>
                  <a:schemeClr val="accent3"/>
                </a:solidFill>
              </a:rPr>
              <a:t>anti-intrinsic </a:t>
            </a:r>
            <a:r>
              <a:rPr lang="en-US" dirty="0" smtClean="0">
                <a:solidFill>
                  <a:schemeClr val="accent3"/>
                </a:solidFill>
              </a:rPr>
              <a:t>factor antibodies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>
                <a:solidFill>
                  <a:schemeClr val="accent3"/>
                </a:solidFill>
              </a:rPr>
              <a:t>Anti-intrinsic factor antibodies </a:t>
            </a:r>
            <a:r>
              <a:rPr lang="en-US" dirty="0"/>
              <a:t>have a sensitivity </a:t>
            </a:r>
            <a:r>
              <a:rPr lang="en-US" dirty="0" smtClean="0"/>
              <a:t>of 95-100</a:t>
            </a:r>
            <a:r>
              <a:rPr lang="en-US" dirty="0"/>
              <a:t>% and specificity of92-100% for the diagnosis </a:t>
            </a:r>
            <a:r>
              <a:rPr lang="en-US" dirty="0" smtClean="0"/>
              <a:t>of pernicious </a:t>
            </a:r>
            <a:r>
              <a:rPr lang="en-US" dirty="0"/>
              <a:t>anemia.</a:t>
            </a:r>
          </a:p>
          <a:p>
            <a:pPr marL="0" indent="0">
              <a:buNone/>
            </a:pPr>
            <a:r>
              <a:rPr lang="en-US" dirty="0"/>
              <a:t>2. LR+, 12; LR-, 0.05</a:t>
            </a:r>
          </a:p>
          <a:p>
            <a:pPr marL="0" indent="0">
              <a:buNone/>
            </a:pPr>
            <a:r>
              <a:rPr lang="en-US" dirty="0"/>
              <a:t>B. Review history for other symptoms of malabsorption </a:t>
            </a:r>
            <a:r>
              <a:rPr lang="en-US" dirty="0" smtClean="0"/>
              <a:t>suggesting small </a:t>
            </a:r>
            <a:r>
              <a:rPr lang="en-US" dirty="0"/>
              <a:t>bowel disease.</a:t>
            </a:r>
          </a:p>
          <a:p>
            <a:pPr marL="0" indent="0">
              <a:buNone/>
            </a:pPr>
            <a:r>
              <a:rPr lang="en-US" dirty="0"/>
              <a:t>C. Ask if the patient follows a vegan diet</a:t>
            </a:r>
          </a:p>
          <a:p>
            <a:pPr marL="0" indent="0">
              <a:buNone/>
            </a:pPr>
            <a:r>
              <a:rPr lang="en-US" dirty="0"/>
              <a:t>D. In older patients </a:t>
            </a:r>
            <a:r>
              <a:rPr lang="en-US" dirty="0" smtClean="0">
                <a:solidFill>
                  <a:schemeClr val="accent3"/>
                </a:solidFill>
              </a:rPr>
              <a:t>withou</a:t>
            </a:r>
            <a:r>
              <a:rPr lang="en-US" dirty="0" smtClean="0"/>
              <a:t>t other </a:t>
            </a:r>
            <a:r>
              <a:rPr lang="en-US" dirty="0"/>
              <a:t>symptoms, negative </a:t>
            </a:r>
            <a:r>
              <a:rPr lang="en-US" dirty="0" smtClean="0"/>
              <a:t>antibodies, and </a:t>
            </a:r>
            <a:r>
              <a:rPr lang="en-US" dirty="0"/>
              <a:t>adequate intake, consider </a:t>
            </a:r>
            <a:r>
              <a:rPr lang="en-US" dirty="0" smtClean="0">
                <a:solidFill>
                  <a:schemeClr val="accent3"/>
                </a:solidFill>
              </a:rPr>
              <a:t>food-cobalamin malabsorption</a:t>
            </a:r>
            <a:r>
              <a:rPr lang="en-US" dirty="0" smtClean="0">
                <a:solidFill>
                  <a:schemeClr val="accent3"/>
                </a:solidFill>
              </a:rPr>
              <a:t>.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/>
              <a:t>E. The </a:t>
            </a:r>
            <a:r>
              <a:rPr lang="en-US" dirty="0">
                <a:solidFill>
                  <a:schemeClr val="accent3"/>
                </a:solidFill>
              </a:rPr>
              <a:t>Schilling test </a:t>
            </a:r>
            <a:r>
              <a:rPr lang="en-US" dirty="0"/>
              <a:t>is no longer considered helpful in </a:t>
            </a:r>
            <a:r>
              <a:rPr lang="en-US" dirty="0" smtClean="0"/>
              <a:t>diagnosing the </a:t>
            </a:r>
            <a:r>
              <a:rPr lang="en-US" dirty="0"/>
              <a:t>cause </a:t>
            </a:r>
            <a:r>
              <a:rPr lang="en-US" dirty="0" smtClean="0"/>
              <a:t>of B12 </a:t>
            </a:r>
            <a:r>
              <a:rPr lang="en-US" dirty="0"/>
              <a:t>deficiency.</a:t>
            </a:r>
          </a:p>
        </p:txBody>
      </p:sp>
    </p:spTree>
    <p:extLst>
      <p:ext uri="{BB962C8B-B14F-4D97-AF65-F5344CB8AC3E}">
        <p14:creationId xmlns:p14="http://schemas.microsoft.com/office/powerpoint/2010/main" val="31496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not always possible to determine the </a:t>
            </a:r>
            <a:r>
              <a:rPr lang="en-US" dirty="0" smtClean="0"/>
              <a:t>site of </a:t>
            </a:r>
            <a:r>
              <a:rPr lang="en-US" dirty="0"/>
              <a:t>malabsorption, and it is acceptable to </a:t>
            </a:r>
            <a:r>
              <a:rPr lang="en-US" dirty="0" smtClean="0"/>
              <a:t>treat such </a:t>
            </a:r>
            <a:r>
              <a:rPr lang="en-US" dirty="0"/>
              <a:t>patients </a:t>
            </a:r>
            <a:r>
              <a:rPr lang="en-US" dirty="0">
                <a:solidFill>
                  <a:schemeClr val="accent3"/>
                </a:solidFill>
              </a:rPr>
              <a:t>empirically</a:t>
            </a:r>
            <a:r>
              <a:rPr lang="en-US" dirty="0"/>
              <a:t> with B12 replacement.</a:t>
            </a:r>
          </a:p>
        </p:txBody>
      </p:sp>
    </p:spTree>
    <p:extLst>
      <p:ext uri="{BB962C8B-B14F-4D97-AF65-F5344CB8AC3E}">
        <p14:creationId xmlns:p14="http://schemas.microsoft.com/office/powerpoint/2010/main" val="76418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Baskerville Old Face" panose="02020602080505020303" pitchFamily="18" charset="0"/>
              </a:rPr>
              <a:t>Thank you for your attention</a:t>
            </a:r>
            <a:endParaRPr lang="en-US" sz="3600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7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negative likelihood ratio (LR-) tells you how likely it is </a:t>
            </a:r>
            <a:r>
              <a:rPr lang="en-US" dirty="0" smtClean="0"/>
              <a:t>that a </a:t>
            </a:r>
            <a:r>
              <a:rPr lang="en-US" dirty="0"/>
              <a:t>result is a false-negative (FN), rather than a true-negative (TN</a:t>
            </a:r>
            <a:r>
              <a:rPr lang="en-US" dirty="0" smtClean="0"/>
              <a:t>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LR - = FN / TN = 1- </a:t>
            </a:r>
            <a:r>
              <a:rPr lang="en-US" dirty="0" smtClean="0"/>
              <a:t>sensitivity  </a:t>
            </a:r>
            <a:r>
              <a:rPr lang="en-US" dirty="0" smtClean="0"/>
              <a:t>/ specificity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Negative LRs that are </a:t>
            </a:r>
            <a:r>
              <a:rPr lang="en-US" dirty="0" smtClean="0"/>
              <a:t>significantly </a:t>
            </a:r>
            <a:r>
              <a:rPr lang="en-US" dirty="0"/>
              <a:t>less than 1 indicate </a:t>
            </a:r>
            <a:r>
              <a:rPr lang="en-US" dirty="0" smtClean="0"/>
              <a:t>that a </a:t>
            </a:r>
            <a:r>
              <a:rPr lang="en-US" dirty="0"/>
              <a:t>false-negative is much less likely than a </a:t>
            </a:r>
            <a:r>
              <a:rPr lang="en-US" dirty="0" smtClean="0"/>
              <a:t>true-negative.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An </a:t>
            </a:r>
            <a:r>
              <a:rPr lang="en-US" dirty="0"/>
              <a:t>LR- less than 0.1 causes a </a:t>
            </a:r>
            <a:r>
              <a:rPr lang="en-US" dirty="0" smtClean="0"/>
              <a:t>large shift </a:t>
            </a:r>
            <a:r>
              <a:rPr lang="en-US" dirty="0"/>
              <a:t>in disease probability; in general, tests with LR-less than </a:t>
            </a:r>
            <a:r>
              <a:rPr lang="en-US" dirty="0" smtClean="0"/>
              <a:t>0.1 are </a:t>
            </a:r>
            <a:r>
              <a:rPr lang="en-US" dirty="0"/>
              <a:t>very useful for ruling out </a:t>
            </a:r>
            <a:r>
              <a:rPr lang="en-US" dirty="0" smtClean="0"/>
              <a:t>disease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. </a:t>
            </a:r>
            <a:r>
              <a:rPr lang="en-US" dirty="0"/>
              <a:t>An LR- </a:t>
            </a:r>
            <a:r>
              <a:rPr lang="en-US" dirty="0" smtClean="0"/>
              <a:t>between </a:t>
            </a:r>
            <a:r>
              <a:rPr lang="en-US" dirty="0"/>
              <a:t>0.1 and </a:t>
            </a:r>
            <a:r>
              <a:rPr lang="en-US" dirty="0" smtClean="0"/>
              <a:t>0.5 causes </a:t>
            </a:r>
            <a:r>
              <a:rPr lang="en-US" dirty="0"/>
              <a:t>a moderate shift in probability, and tests with these LRs </a:t>
            </a:r>
            <a:r>
              <a:rPr lang="en-US" dirty="0" smtClean="0"/>
              <a:t>are somewhat </a:t>
            </a:r>
            <a:r>
              <a:rPr lang="en-US" dirty="0"/>
              <a:t>useful.</a:t>
            </a:r>
          </a:p>
        </p:txBody>
      </p:sp>
    </p:spTree>
    <p:extLst>
      <p:ext uri="{BB962C8B-B14F-4D97-AF65-F5344CB8AC3E}">
        <p14:creationId xmlns:p14="http://schemas.microsoft.com/office/powerpoint/2010/main" val="151322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Mrs. A Is a 48-year-old white woman who has had </a:t>
            </a:r>
            <a:r>
              <a:rPr lang="en-US" b="1" dirty="0" smtClean="0"/>
              <a:t>fatigue for </a:t>
            </a:r>
            <a:r>
              <a:rPr lang="en-US" b="1" dirty="0"/>
              <a:t>2 months due to anemia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5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differential diagnosis of anemia:</a:t>
            </a:r>
          </a:p>
          <a:p>
            <a:endParaRPr lang="en-US" dirty="0" smtClean="0"/>
          </a:p>
          <a:p>
            <a:r>
              <a:rPr lang="en-US" dirty="0" smtClean="0"/>
              <a:t>A. Acute </a:t>
            </a:r>
            <a:r>
              <a:rPr lang="en-US" dirty="0"/>
              <a:t>blood </a:t>
            </a:r>
            <a:r>
              <a:rPr lang="en-US" dirty="0" smtClean="0"/>
              <a:t>loss</a:t>
            </a:r>
            <a:endParaRPr lang="en-US" dirty="0"/>
          </a:p>
          <a:p>
            <a:r>
              <a:rPr lang="en-US" dirty="0"/>
              <a:t>B. Underproduction of RBCs by the bone marrow;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. Increased destruction of RBCs, called </a:t>
            </a:r>
            <a:r>
              <a:rPr lang="en-US" dirty="0" smtClean="0"/>
              <a:t>hemolysis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39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A. </a:t>
            </a:r>
            <a:r>
              <a:rPr lang="en-US" b="1" dirty="0" smtClean="0"/>
              <a:t>Acute </a:t>
            </a:r>
            <a:r>
              <a:rPr lang="en-US" b="1" dirty="0"/>
              <a:t>blood </a:t>
            </a:r>
            <a:r>
              <a:rPr lang="en-US" b="1" dirty="0" smtClean="0"/>
              <a:t>loss: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Signs of acute blood loss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smtClean="0"/>
              <a:t>Hypotension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Tachycardia</a:t>
            </a:r>
          </a:p>
          <a:p>
            <a:pPr marL="0" indent="0">
              <a:buNone/>
            </a:pPr>
            <a:r>
              <a:rPr lang="en-US" dirty="0"/>
              <a:t>3. Large </a:t>
            </a:r>
            <a:r>
              <a:rPr lang="en-US" dirty="0" smtClean="0"/>
              <a:t>ecchymosis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Symptoms of acute blood loss</a:t>
            </a:r>
          </a:p>
          <a:p>
            <a:pPr marL="0" indent="0">
              <a:buNone/>
            </a:pPr>
            <a:r>
              <a:rPr lang="en-US" dirty="0"/>
              <a:t>1. Hematemesis</a:t>
            </a:r>
          </a:p>
          <a:p>
            <a:pPr marL="0" indent="0">
              <a:buNone/>
            </a:pPr>
            <a:r>
              <a:rPr lang="en-US" dirty="0"/>
              <a:t>2 . Melena</a:t>
            </a:r>
          </a:p>
          <a:p>
            <a:pPr marL="0" indent="0">
              <a:buNone/>
            </a:pPr>
            <a:r>
              <a:rPr lang="en-US" dirty="0"/>
              <a:t>3. Rectal bleeding</a:t>
            </a:r>
          </a:p>
          <a:p>
            <a:pPr marL="0" indent="0">
              <a:buNone/>
            </a:pPr>
            <a:r>
              <a:rPr lang="en-US" dirty="0"/>
              <a:t>4. Hematuria</a:t>
            </a:r>
          </a:p>
          <a:p>
            <a:pPr marL="0" indent="0">
              <a:buNone/>
            </a:pPr>
            <a:r>
              <a:rPr lang="en-US" dirty="0"/>
              <a:t>S. Vaginal bleeding</a:t>
            </a:r>
          </a:p>
          <a:p>
            <a:pPr marL="0" indent="0">
              <a:buNone/>
            </a:pPr>
            <a:r>
              <a:rPr lang="en-US" dirty="0"/>
              <a:t>6 . Hemoptysis</a:t>
            </a:r>
          </a:p>
        </p:txBody>
      </p:sp>
    </p:spTree>
    <p:extLst>
      <p:ext uri="{BB962C8B-B14F-4D97-AF65-F5344CB8AC3E}">
        <p14:creationId xmlns:p14="http://schemas.microsoft.com/office/powerpoint/2010/main" val="90204894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1748</TotalTime>
  <Words>3516</Words>
  <Application>Microsoft Office PowerPoint</Application>
  <PresentationFormat>Widescreen</PresentationFormat>
  <Paragraphs>258</Paragraphs>
  <Slides>55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Baskerville Old Face</vt:lpstr>
      <vt:lpstr>Calibri</vt:lpstr>
      <vt:lpstr>Gill Sans MT</vt:lpstr>
      <vt:lpstr>Majalla UI</vt:lpstr>
      <vt:lpstr>Wingdings</vt:lpstr>
      <vt:lpstr>Wingdings 2</vt:lpstr>
      <vt:lpstr>Dividend</vt:lpstr>
      <vt:lpstr>Clinicopathological  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MSI</dc:creator>
  <cp:lastModifiedBy>MSI</cp:lastModifiedBy>
  <cp:revision>68</cp:revision>
  <dcterms:created xsi:type="dcterms:W3CDTF">2023-01-27T18:19:49Z</dcterms:created>
  <dcterms:modified xsi:type="dcterms:W3CDTF">2023-02-01T05:17:04Z</dcterms:modified>
</cp:coreProperties>
</file>