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57" r:id="rId4"/>
    <p:sldId id="258" r:id="rId5"/>
    <p:sldId id="266" r:id="rId6"/>
    <p:sldId id="259" r:id="rId7"/>
    <p:sldId id="260" r:id="rId8"/>
    <p:sldId id="261" r:id="rId9"/>
    <p:sldId id="288" r:id="rId10"/>
    <p:sldId id="289" r:id="rId11"/>
    <p:sldId id="262" r:id="rId12"/>
    <p:sldId id="282" r:id="rId13"/>
    <p:sldId id="283" r:id="rId14"/>
    <p:sldId id="263" r:id="rId15"/>
    <p:sldId id="264" r:id="rId16"/>
    <p:sldId id="265" r:id="rId17"/>
    <p:sldId id="267" r:id="rId18"/>
    <p:sldId id="268" r:id="rId19"/>
    <p:sldId id="284" r:id="rId20"/>
    <p:sldId id="269" r:id="rId21"/>
    <p:sldId id="270" r:id="rId22"/>
    <p:sldId id="271" r:id="rId23"/>
    <p:sldId id="272" r:id="rId24"/>
    <p:sldId id="276" r:id="rId25"/>
    <p:sldId id="286" r:id="rId26"/>
    <p:sldId id="285" r:id="rId27"/>
    <p:sldId id="274" r:id="rId28"/>
    <p:sldId id="277" r:id="rId29"/>
    <p:sldId id="279" r:id="rId30"/>
    <p:sldId id="275" r:id="rId31"/>
    <p:sldId id="278"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415BF2-51C5-42A4-985E-FA570796DBC1}">
          <p14:sldIdLst>
            <p14:sldId id="256"/>
            <p14:sldId id="281"/>
            <p14:sldId id="257"/>
            <p14:sldId id="258"/>
            <p14:sldId id="266"/>
            <p14:sldId id="259"/>
            <p14:sldId id="260"/>
            <p14:sldId id="261"/>
            <p14:sldId id="288"/>
            <p14:sldId id="289"/>
            <p14:sldId id="262"/>
            <p14:sldId id="282"/>
            <p14:sldId id="283"/>
            <p14:sldId id="263"/>
            <p14:sldId id="264"/>
            <p14:sldId id="265"/>
            <p14:sldId id="267"/>
            <p14:sldId id="268"/>
            <p14:sldId id="284"/>
            <p14:sldId id="269"/>
            <p14:sldId id="270"/>
            <p14:sldId id="271"/>
            <p14:sldId id="272"/>
            <p14:sldId id="276"/>
            <p14:sldId id="286"/>
            <p14:sldId id="285"/>
            <p14:sldId id="274"/>
            <p14:sldId id="277"/>
            <p14:sldId id="279"/>
            <p14:sldId id="275"/>
          </p14:sldIdLst>
        </p14:section>
        <p14:section name="Untitled Section" id="{771A7DE1-053B-4C3E-BA99-7F8B36B6FD37}">
          <p14:sldIdLst>
            <p14:sldId id="278"/>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643"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png" /><Relationship Id="rId1" Type="http://schemas.openxmlformats.org/officeDocument/2006/relationships/slideLayout" Target="../slideLayouts/slideLayout2.xml" /><Relationship Id="rId5" Type="http://schemas.openxmlformats.org/officeDocument/2006/relationships/image" Target="../media/image8.png" /><Relationship Id="rId4" Type="http://schemas.openxmlformats.org/officeDocument/2006/relationships/image" Target="../media/image7.pn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8.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6.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image" Target="NUL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864" y="469377"/>
            <a:ext cx="8915399" cy="1454957"/>
          </a:xfrm>
        </p:spPr>
        <p:txBody>
          <a:bodyPr>
            <a:normAutofit fontScale="90000"/>
          </a:bodyPr>
          <a:lstStyle/>
          <a:p>
            <a:pPr algn="r"/>
            <a:r>
              <a:rPr lang="fa-IR" sz="4400" b="1" dirty="0"/>
              <a:t>بیماری آبله میمونی</a:t>
            </a:r>
            <a:br>
              <a:rPr lang="fa-IR" b="1" dirty="0"/>
            </a:br>
            <a:r>
              <a:rPr lang="en-US" b="1" dirty="0"/>
              <a:t>(</a:t>
            </a:r>
            <a:r>
              <a:rPr lang="en-US" sz="4000" b="1" dirty="0" err="1"/>
              <a:t>Monkeypox</a:t>
            </a:r>
            <a:r>
              <a:rPr lang="en-US" b="1" dirty="0"/>
              <a:t>)</a:t>
            </a:r>
            <a:endParaRPr lang="fa-IR" dirty="0"/>
          </a:p>
        </p:txBody>
      </p:sp>
      <p:sp>
        <p:nvSpPr>
          <p:cNvPr id="3" name="Subtitle 2"/>
          <p:cNvSpPr>
            <a:spLocks noGrp="1"/>
          </p:cNvSpPr>
          <p:nvPr>
            <p:ph type="subTitle" idx="1"/>
          </p:nvPr>
        </p:nvSpPr>
        <p:spPr>
          <a:xfrm>
            <a:off x="2416341" y="5731717"/>
            <a:ext cx="8915399" cy="1126283"/>
          </a:xfrm>
        </p:spPr>
        <p:txBody>
          <a:bodyPr/>
          <a:lstStyle/>
          <a:p>
            <a:pPr lvl="2"/>
            <a:r>
              <a:rPr lang="fa-IR" sz="2400" dirty="0">
                <a:solidFill>
                  <a:schemeClr val="tx1">
                    <a:lumMod val="95000"/>
                    <a:lumOff val="5000"/>
                  </a:schemeClr>
                </a:solidFill>
              </a:rPr>
              <a:t>دکتر فاطمه جلالی</a:t>
            </a:r>
          </a:p>
          <a:p>
            <a:pPr lvl="2"/>
            <a:r>
              <a:rPr lang="fa-IR" dirty="0">
                <a:solidFill>
                  <a:schemeClr val="tx1">
                    <a:lumMod val="95000"/>
                    <a:lumOff val="5000"/>
                  </a:schemeClr>
                </a:solidFill>
              </a:rPr>
              <a:t>آبان ماه 1403</a:t>
            </a:r>
          </a:p>
        </p:txBody>
      </p:sp>
      <p:pic>
        <p:nvPicPr>
          <p:cNvPr id="5" name="Picture 4">
            <a:extLst>
              <a:ext uri="{FF2B5EF4-FFF2-40B4-BE49-F238E27FC236}">
                <a16:creationId xmlns:a16="http://schemas.microsoft.com/office/drawing/2014/main" id="{17F39B8A-1E2C-0CF2-3CDD-382F2BAD3648}"/>
              </a:ext>
            </a:extLst>
          </p:cNvPr>
          <p:cNvPicPr>
            <a:picLocks noChangeAspect="1"/>
          </p:cNvPicPr>
          <p:nvPr/>
        </p:nvPicPr>
        <p:blipFill>
          <a:blip r:embed="rId2"/>
          <a:stretch>
            <a:fillRect/>
          </a:stretch>
        </p:blipFill>
        <p:spPr>
          <a:xfrm>
            <a:off x="3074759" y="1992573"/>
            <a:ext cx="6201170" cy="3657599"/>
          </a:xfrm>
          <a:prstGeom prst="rect">
            <a:avLst/>
          </a:prstGeom>
        </p:spPr>
      </p:pic>
    </p:spTree>
    <p:extLst>
      <p:ext uri="{BB962C8B-B14F-4D97-AF65-F5344CB8AC3E}">
        <p14:creationId xmlns:p14="http://schemas.microsoft.com/office/powerpoint/2010/main" val="248126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88B2-B6DE-643A-EEC4-C294F9601848}"/>
              </a:ext>
            </a:extLst>
          </p:cNvPr>
          <p:cNvSpPr>
            <a:spLocks noGrp="1"/>
          </p:cNvSpPr>
          <p:nvPr>
            <p:ph type="title"/>
          </p:nvPr>
        </p:nvSpPr>
        <p:spPr/>
        <p:txBody>
          <a:bodyPr/>
          <a:lstStyle/>
          <a:p>
            <a:pPr algn="r"/>
            <a:r>
              <a:rPr lang="fa-IR" b="1" dirty="0"/>
              <a:t>ضایعات پوستی آبله میمونی:</a:t>
            </a:r>
            <a:endParaRPr lang="en-US" b="1" dirty="0"/>
          </a:p>
        </p:txBody>
      </p:sp>
      <p:pic>
        <p:nvPicPr>
          <p:cNvPr id="5" name="Content Placeholder 4">
            <a:extLst>
              <a:ext uri="{FF2B5EF4-FFF2-40B4-BE49-F238E27FC236}">
                <a16:creationId xmlns:a16="http://schemas.microsoft.com/office/drawing/2014/main" id="{2C1955E5-6636-9DB8-B9AC-1DD66572457A}"/>
              </a:ext>
            </a:extLst>
          </p:cNvPr>
          <p:cNvPicPr>
            <a:picLocks noGrp="1" noChangeAspect="1"/>
          </p:cNvPicPr>
          <p:nvPr>
            <p:ph idx="1"/>
          </p:nvPr>
        </p:nvPicPr>
        <p:blipFill>
          <a:blip r:embed="rId2"/>
          <a:stretch>
            <a:fillRect/>
          </a:stretch>
        </p:blipFill>
        <p:spPr>
          <a:xfrm>
            <a:off x="7628721" y="2065368"/>
            <a:ext cx="2462737" cy="2296503"/>
          </a:xfrm>
        </p:spPr>
      </p:pic>
      <p:pic>
        <p:nvPicPr>
          <p:cNvPr id="7" name="Picture 6">
            <a:extLst>
              <a:ext uri="{FF2B5EF4-FFF2-40B4-BE49-F238E27FC236}">
                <a16:creationId xmlns:a16="http://schemas.microsoft.com/office/drawing/2014/main" id="{FB52EDF8-21AA-C7AD-6F34-B9C07CA9AAFD}"/>
              </a:ext>
            </a:extLst>
          </p:cNvPr>
          <p:cNvPicPr>
            <a:picLocks noChangeAspect="1"/>
          </p:cNvPicPr>
          <p:nvPr/>
        </p:nvPicPr>
        <p:blipFill>
          <a:blip r:embed="rId3"/>
          <a:stretch>
            <a:fillRect/>
          </a:stretch>
        </p:blipFill>
        <p:spPr>
          <a:xfrm>
            <a:off x="3419760" y="2065368"/>
            <a:ext cx="3986426" cy="2260142"/>
          </a:xfrm>
          <a:prstGeom prst="rect">
            <a:avLst/>
          </a:prstGeom>
        </p:spPr>
      </p:pic>
      <p:pic>
        <p:nvPicPr>
          <p:cNvPr id="9" name="Picture 8">
            <a:extLst>
              <a:ext uri="{FF2B5EF4-FFF2-40B4-BE49-F238E27FC236}">
                <a16:creationId xmlns:a16="http://schemas.microsoft.com/office/drawing/2014/main" id="{B090D46A-A9A2-C02C-D6A5-3CF09EF64FD5}"/>
              </a:ext>
            </a:extLst>
          </p:cNvPr>
          <p:cNvPicPr>
            <a:picLocks noChangeAspect="1"/>
          </p:cNvPicPr>
          <p:nvPr/>
        </p:nvPicPr>
        <p:blipFill>
          <a:blip r:embed="rId4"/>
          <a:stretch>
            <a:fillRect/>
          </a:stretch>
        </p:blipFill>
        <p:spPr>
          <a:xfrm>
            <a:off x="2976700" y="4592257"/>
            <a:ext cx="3797139" cy="1708459"/>
          </a:xfrm>
          <a:prstGeom prst="rect">
            <a:avLst/>
          </a:prstGeom>
        </p:spPr>
      </p:pic>
      <p:pic>
        <p:nvPicPr>
          <p:cNvPr id="11" name="Picture 10">
            <a:extLst>
              <a:ext uri="{FF2B5EF4-FFF2-40B4-BE49-F238E27FC236}">
                <a16:creationId xmlns:a16="http://schemas.microsoft.com/office/drawing/2014/main" id="{CDB26FDA-B579-B7B8-17FA-56529CF2FF0F}"/>
              </a:ext>
            </a:extLst>
          </p:cNvPr>
          <p:cNvPicPr>
            <a:picLocks noChangeAspect="1"/>
          </p:cNvPicPr>
          <p:nvPr/>
        </p:nvPicPr>
        <p:blipFill>
          <a:blip r:embed="rId5"/>
          <a:stretch>
            <a:fillRect/>
          </a:stretch>
        </p:blipFill>
        <p:spPr>
          <a:xfrm>
            <a:off x="7115068" y="4592257"/>
            <a:ext cx="2100232" cy="1708459"/>
          </a:xfrm>
          <a:prstGeom prst="rect">
            <a:avLst/>
          </a:prstGeom>
        </p:spPr>
      </p:pic>
    </p:spTree>
    <p:extLst>
      <p:ext uri="{BB962C8B-B14F-4D97-AF65-F5344CB8AC3E}">
        <p14:creationId xmlns:p14="http://schemas.microsoft.com/office/powerpoint/2010/main" val="66349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89537"/>
          </a:xfrm>
        </p:spPr>
        <p:txBody>
          <a:bodyPr/>
          <a:lstStyle/>
          <a:p>
            <a:pPr algn="r"/>
            <a:r>
              <a:rPr lang="fa-IR" dirty="0"/>
              <a:t>سیر بیماری:</a:t>
            </a:r>
          </a:p>
        </p:txBody>
      </p:sp>
      <p:sp>
        <p:nvSpPr>
          <p:cNvPr id="3" name="Content Placeholder 2"/>
          <p:cNvSpPr>
            <a:spLocks noGrp="1"/>
          </p:cNvSpPr>
          <p:nvPr>
            <p:ph idx="1"/>
          </p:nvPr>
        </p:nvSpPr>
        <p:spPr>
          <a:xfrm>
            <a:off x="2589212" y="2138083"/>
            <a:ext cx="8915400" cy="4276164"/>
          </a:xfrm>
        </p:spPr>
        <p:txBody>
          <a:bodyPr/>
          <a:lstStyle/>
          <a:p>
            <a:r>
              <a:rPr lang="fa-IR" b="1" dirty="0"/>
              <a:t>بسیاری از موارد در این طغیان با تصویر بالینی توصیف شده کلاسیک برای آبله میمونی شامل تب، تورم غددلنفاوی، به دنبال آن راش متمرکز بر صورت اندامهامطابقت ندارد. </a:t>
            </a:r>
          </a:p>
          <a:p>
            <a:endParaRPr lang="fa-IR" b="1" dirty="0"/>
          </a:p>
          <a:p>
            <a:r>
              <a:rPr lang="fa-IR" b="1" dirty="0"/>
              <a:t>نمای بالینی غیر معمول توصیف شده عبارتند از: بروز تنها چند ضایعه یا حتی فقط یک ضایعه. ضایعاتی که از ناحیه تناسلی یا پرینه/ پری آنال شروع میشوند و بیشتر گسترش نمییابند.</a:t>
            </a:r>
          </a:p>
          <a:p>
            <a:endParaRPr lang="fa-IR" b="1" dirty="0"/>
          </a:p>
          <a:p>
            <a:r>
              <a:rPr lang="fa-IR" b="1" dirty="0"/>
              <a:t>موارد با علائم شدید بیشتر در کودکان رخ میدهد </a:t>
            </a:r>
            <a:r>
              <a:rPr lang="fa-IR" dirty="0"/>
              <a:t>و به میزان قرار گرفتن در معرض ویروس،وضعیت سلامتی بیمار و ماهیت عوارض ارتباط دارد.</a:t>
            </a:r>
          </a:p>
          <a:p>
            <a:endParaRPr lang="fa-IR" dirty="0"/>
          </a:p>
          <a:p>
            <a:r>
              <a:rPr lang="fa-IR" dirty="0"/>
              <a:t>نقص سیستم ایمنی زمینه ای ممکن است منجر به پیامدهای بدتری شود.</a:t>
            </a:r>
          </a:p>
        </p:txBody>
      </p:sp>
    </p:spTree>
    <p:extLst>
      <p:ext uri="{BB962C8B-B14F-4D97-AF65-F5344CB8AC3E}">
        <p14:creationId xmlns:p14="http://schemas.microsoft.com/office/powerpoint/2010/main" val="297694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68514"/>
          </a:xfrm>
        </p:spPr>
        <p:txBody>
          <a:bodyPr/>
          <a:lstStyle/>
          <a:p>
            <a:pPr algn="r"/>
            <a:r>
              <a:rPr lang="fa-IR" dirty="0"/>
              <a:t>عوارض بالینی:</a:t>
            </a:r>
          </a:p>
        </p:txBody>
      </p:sp>
      <p:sp>
        <p:nvSpPr>
          <p:cNvPr id="3" name="Content Placeholder 2"/>
          <p:cNvSpPr>
            <a:spLocks noGrp="1"/>
          </p:cNvSpPr>
          <p:nvPr>
            <p:ph idx="1"/>
          </p:nvPr>
        </p:nvSpPr>
        <p:spPr>
          <a:xfrm>
            <a:off x="2589212" y="1492624"/>
            <a:ext cx="8915400" cy="4418598"/>
          </a:xfrm>
        </p:spPr>
        <p:txBody>
          <a:bodyPr/>
          <a:lstStyle/>
          <a:p>
            <a:r>
              <a:rPr lang="fa-IR" dirty="0"/>
              <a:t>عفونت ثانویه</a:t>
            </a:r>
          </a:p>
          <a:p>
            <a:endParaRPr lang="fa-IR" dirty="0"/>
          </a:p>
          <a:p>
            <a:r>
              <a:rPr lang="fa-IR" dirty="0"/>
              <a:t>برونکونمونی</a:t>
            </a:r>
          </a:p>
          <a:p>
            <a:endParaRPr lang="fa-IR" dirty="0"/>
          </a:p>
          <a:p>
            <a:r>
              <a:rPr lang="fa-IR" dirty="0"/>
              <a:t>سپسیس</a:t>
            </a:r>
          </a:p>
          <a:p>
            <a:endParaRPr lang="fa-IR" dirty="0"/>
          </a:p>
          <a:p>
            <a:r>
              <a:rPr lang="fa-IR" dirty="0"/>
              <a:t>انسفالیت</a:t>
            </a:r>
          </a:p>
          <a:p>
            <a:endParaRPr lang="fa-IR" dirty="0"/>
          </a:p>
          <a:p>
            <a:r>
              <a:rPr lang="fa-IR" dirty="0"/>
              <a:t>عفونت قرنیه و از دست دادن بینایی</a:t>
            </a:r>
          </a:p>
          <a:p>
            <a:endParaRPr lang="fa-IR" dirty="0"/>
          </a:p>
        </p:txBody>
      </p:sp>
    </p:spTree>
    <p:extLst>
      <p:ext uri="{BB962C8B-B14F-4D97-AF65-F5344CB8AC3E}">
        <p14:creationId xmlns:p14="http://schemas.microsoft.com/office/powerpoint/2010/main" val="12716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16431"/>
          </a:xfrm>
        </p:spPr>
        <p:txBody>
          <a:bodyPr/>
          <a:lstStyle/>
          <a:p>
            <a:r>
              <a:rPr lang="fa-IR" dirty="0"/>
              <a:t>افراد در معرض خطر ابتلا به فرم شدید بیماری:</a:t>
            </a:r>
          </a:p>
        </p:txBody>
      </p:sp>
      <p:sp>
        <p:nvSpPr>
          <p:cNvPr id="3" name="Content Placeholder 2"/>
          <p:cNvSpPr>
            <a:spLocks noGrp="1"/>
          </p:cNvSpPr>
          <p:nvPr>
            <p:ph idx="1"/>
          </p:nvPr>
        </p:nvSpPr>
        <p:spPr>
          <a:xfrm>
            <a:off x="2589212" y="1734671"/>
            <a:ext cx="8915400" cy="4176551"/>
          </a:xfrm>
        </p:spPr>
        <p:txBody>
          <a:bodyPr/>
          <a:lstStyle/>
          <a:p>
            <a:endParaRPr lang="fa-IR" dirty="0"/>
          </a:p>
          <a:p>
            <a:endParaRPr lang="fa-IR" dirty="0"/>
          </a:p>
          <a:p>
            <a:r>
              <a:rPr lang="fa-IR" dirty="0"/>
              <a:t>نقص سیستم ایمنی:ایدز/لوکمی/لنفوم/سایربدخیمی ها/پیوندارگان تحت ایمونوساپرسیو</a:t>
            </a:r>
          </a:p>
          <a:p>
            <a:r>
              <a:rPr lang="fa-IR" dirty="0"/>
              <a:t>زیر 8سال</a:t>
            </a:r>
          </a:p>
          <a:p>
            <a:r>
              <a:rPr lang="fa-IR" dirty="0"/>
              <a:t>بیماری پوستی (اگزما/سوختگی/زردزخم/پسوریازیز/....)</a:t>
            </a:r>
          </a:p>
          <a:p>
            <a:r>
              <a:rPr lang="fa-IR" dirty="0"/>
              <a:t>زنان باردار و شیرده</a:t>
            </a:r>
          </a:p>
          <a:p>
            <a:r>
              <a:rPr lang="fa-IR" dirty="0"/>
              <a:t>افراد با تهوع استفراغ شدید در معرض دهیدریشن</a:t>
            </a:r>
          </a:p>
        </p:txBody>
      </p:sp>
    </p:spTree>
    <p:extLst>
      <p:ext uri="{BB962C8B-B14F-4D97-AF65-F5344CB8AC3E}">
        <p14:creationId xmlns:p14="http://schemas.microsoft.com/office/powerpoint/2010/main" val="314569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1245031"/>
          </a:xfrm>
        </p:spPr>
        <p:txBody>
          <a:bodyPr>
            <a:normAutofit/>
          </a:bodyPr>
          <a:lstStyle/>
          <a:p>
            <a:pPr marL="457200" indent="-457200" algn="r">
              <a:buFont typeface="Wingdings" panose="05000000000000000000" pitchFamily="2" charset="2"/>
              <a:buChar char="q"/>
            </a:pPr>
            <a:r>
              <a:rPr lang="fa-IR" sz="2800" b="1" dirty="0"/>
              <a:t>تشخیص بالینی:</a:t>
            </a:r>
            <a:br>
              <a:rPr lang="fa-IR" sz="2800" b="1" dirty="0"/>
            </a:br>
            <a:r>
              <a:rPr lang="fa-IR" sz="2800" b="1" dirty="0"/>
              <a:t>مورد مشکوک</a:t>
            </a:r>
            <a:r>
              <a:rPr lang="fa-IR" sz="2800" dirty="0"/>
              <a:t>:</a:t>
            </a:r>
          </a:p>
        </p:txBody>
      </p:sp>
      <p:sp>
        <p:nvSpPr>
          <p:cNvPr id="3" name="Content Placeholder 2"/>
          <p:cNvSpPr>
            <a:spLocks noGrp="1"/>
          </p:cNvSpPr>
          <p:nvPr>
            <p:ph idx="1"/>
          </p:nvPr>
        </p:nvSpPr>
        <p:spPr>
          <a:xfrm>
            <a:off x="2589212" y="1869141"/>
            <a:ext cx="8915400" cy="4042081"/>
          </a:xfrm>
        </p:spPr>
        <p:txBody>
          <a:bodyPr>
            <a:normAutofit fontScale="85000" lnSpcReduction="10000"/>
          </a:bodyPr>
          <a:lstStyle/>
          <a:p>
            <a:pPr marL="0" indent="0" algn="l" rtl="0">
              <a:buNone/>
            </a:pPr>
            <a:endParaRPr lang="en-US" sz="2400" dirty="0"/>
          </a:p>
          <a:p>
            <a:pPr algn="l"/>
            <a:endParaRPr lang="fa-IR" sz="2400" b="1" dirty="0"/>
          </a:p>
          <a:p>
            <a:r>
              <a:rPr lang="fa-IR" sz="2400" dirty="0"/>
              <a:t>فردی در هر سنی که در یک کشور غیر آندمیک آبله میمونی بابیماری حاد تب بالای 38.3 وسردرد شدید.لنفادنوپاتی.کمردرد.میالژی.ضعف شدید که بعد یک تا سه روز راش پیشرونده صورت و سپس اندام شامل کف دست و پا</a:t>
            </a:r>
          </a:p>
          <a:p>
            <a:pPr marL="0" indent="0">
              <a:buNone/>
            </a:pPr>
            <a:endParaRPr lang="fa-IR" sz="2400" dirty="0"/>
          </a:p>
          <a:p>
            <a:r>
              <a:rPr lang="fa-IR" sz="2400" dirty="0"/>
              <a:t>(ابتدا ماکول و پاپول و وزیکول و پوستول و ...)</a:t>
            </a:r>
          </a:p>
          <a:p>
            <a:pPr marL="0" indent="0">
              <a:buNone/>
            </a:pPr>
            <a:endParaRPr lang="fa-IR" sz="2400" dirty="0"/>
          </a:p>
          <a:p>
            <a:r>
              <a:rPr lang="fa-IR" sz="2400" dirty="0"/>
              <a:t>تصویر بالینی با سایرعلل رایج راش حاد در بیماریهای ، مانند: واریسلا زوستر، هرپس زوستر، سرخک، زیکا، تب دانگ، چیکونگونیا، هرپس سیمپلکس، عفونت های پوستی باکتریایی توجیه نمیشود.</a:t>
            </a:r>
          </a:p>
        </p:txBody>
      </p:sp>
    </p:spTree>
    <p:extLst>
      <p:ext uri="{BB962C8B-B14F-4D97-AF65-F5344CB8AC3E}">
        <p14:creationId xmlns:p14="http://schemas.microsoft.com/office/powerpoint/2010/main" val="36645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5066"/>
          </a:xfrm>
        </p:spPr>
        <p:txBody>
          <a:bodyPr/>
          <a:lstStyle/>
          <a:p>
            <a:pPr algn="r" rtl="0"/>
            <a:r>
              <a:rPr lang="fa-IR" b="1" dirty="0"/>
              <a:t>مورد احتمالی:</a:t>
            </a:r>
            <a:endParaRPr lang="fa-IR" dirty="0"/>
          </a:p>
        </p:txBody>
      </p:sp>
      <p:sp>
        <p:nvSpPr>
          <p:cNvPr id="3" name="Content Placeholder 2"/>
          <p:cNvSpPr>
            <a:spLocks noGrp="1"/>
          </p:cNvSpPr>
          <p:nvPr>
            <p:ph idx="1"/>
          </p:nvPr>
        </p:nvSpPr>
        <p:spPr>
          <a:xfrm>
            <a:off x="2592925" y="1922929"/>
            <a:ext cx="8915400" cy="4432046"/>
          </a:xfrm>
        </p:spPr>
        <p:txBody>
          <a:bodyPr>
            <a:normAutofit/>
          </a:bodyPr>
          <a:lstStyle/>
          <a:p>
            <a:r>
              <a:rPr lang="fa-IR" dirty="0"/>
              <a:t>شخصی که معیار فرد مشکوک و یک یا چند مورد از خصوصیات زیر را دارد:</a:t>
            </a:r>
          </a:p>
          <a:p>
            <a:pPr marL="0" indent="0">
              <a:buNone/>
            </a:pPr>
            <a:endParaRPr lang="fa-IR" dirty="0"/>
          </a:p>
          <a:p>
            <a:r>
              <a:rPr lang="fa-IR" dirty="0"/>
              <a:t>تماس اپیدمیولوژیک (قرار گرفتن در معرض چهره به چهره، از جمله کارکنان بهداشتی بدون محافظ چشم و تنفسی)</a:t>
            </a:r>
          </a:p>
          <a:p>
            <a:r>
              <a:rPr lang="fa-IR" dirty="0"/>
              <a:t>تماس فیزیکی مستقیم با ضایعات پوستی یا مخاطی، از جمله تماس جنسی یا تماس با اجسام آلوده مانند لباس، ملافه یا ظروف با یک مورد احتمالی یا تایید شده آبله میمونی در 21 روز قبل از شروع علائم.</a:t>
            </a:r>
          </a:p>
          <a:p>
            <a:r>
              <a:rPr lang="fa-IR" dirty="0"/>
              <a:t>سابقه سفر به یک کشور بومی آبله میمونی را در 21 روز قبل از شروع علائم گزارش کند. </a:t>
            </a:r>
          </a:p>
          <a:p>
            <a:pPr marL="0" indent="0">
              <a:buNone/>
            </a:pPr>
            <a:endParaRPr lang="fa-IR" dirty="0"/>
          </a:p>
          <a:p>
            <a:r>
              <a:rPr lang="fa-IR" dirty="0"/>
              <a:t>در غیاب واکسیناسیون آبله یا سایر تماس های شناخته شده با ارتوپاکس ویروس ها، یک نتیجه مثبت از آزمایش سرولوژیکی ارتوپاکس ویروس دارد.</a:t>
            </a:r>
          </a:p>
          <a:p>
            <a:pPr marL="0" indent="0">
              <a:buNone/>
            </a:pPr>
            <a:endParaRPr lang="fa-IR" dirty="0"/>
          </a:p>
        </p:txBody>
      </p:sp>
    </p:spTree>
    <p:extLst>
      <p:ext uri="{BB962C8B-B14F-4D97-AF65-F5344CB8AC3E}">
        <p14:creationId xmlns:p14="http://schemas.microsoft.com/office/powerpoint/2010/main" val="99356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b="1" dirty="0"/>
              <a:t>مورد تایید شده:</a:t>
            </a:r>
            <a:endParaRPr lang="fa-IR" dirty="0"/>
          </a:p>
        </p:txBody>
      </p:sp>
      <p:sp>
        <p:nvSpPr>
          <p:cNvPr id="3" name="Content Placeholder 2"/>
          <p:cNvSpPr>
            <a:spLocks noGrp="1"/>
          </p:cNvSpPr>
          <p:nvPr>
            <p:ph idx="1"/>
          </p:nvPr>
        </p:nvSpPr>
        <p:spPr/>
        <p:txBody>
          <a:bodyPr>
            <a:normAutofit/>
          </a:bodyPr>
          <a:lstStyle/>
          <a:p>
            <a:r>
              <a:rPr lang="fa-IR" b="1" dirty="0"/>
              <a:t> </a:t>
            </a:r>
            <a:r>
              <a:rPr lang="fa-IR" dirty="0"/>
              <a:t>موردی که با تعریف یک مورد مشکوک یا احتمالی که ویروس آبله میمونی با روشهای تشخیصی زیرجداسازی شده است:</a:t>
            </a:r>
          </a:p>
          <a:p>
            <a:endParaRPr lang="fa-IR" dirty="0"/>
          </a:p>
          <a:p>
            <a:pPr>
              <a:buFont typeface="Arial" panose="020B0604020202020204" pitchFamily="34" charset="0"/>
              <a:buChar char="•"/>
            </a:pPr>
            <a:r>
              <a:rPr lang="fa-IR" dirty="0"/>
              <a:t>جداسازی ویروس آبله میمونی در کشت  یک نمونه بالینی</a:t>
            </a:r>
          </a:p>
          <a:p>
            <a:pPr>
              <a:buFont typeface="Arial" panose="020B0604020202020204" pitchFamily="34" charset="0"/>
              <a:buChar char="•"/>
            </a:pPr>
            <a:r>
              <a:rPr lang="fa-IR" dirty="0"/>
              <a:t>شناسایی ژنوم ویروس با آزمایش واکنش زنجیره ای پلیمراز </a:t>
            </a:r>
            <a:r>
              <a:rPr lang="en-US" dirty="0"/>
              <a:t>DNA </a:t>
            </a:r>
            <a:r>
              <a:rPr lang="fa-IR" dirty="0"/>
              <a:t>نمونه بالینی(</a:t>
            </a:r>
            <a:r>
              <a:rPr lang="en-US" dirty="0"/>
              <a:t>PCR </a:t>
            </a:r>
            <a:r>
              <a:rPr lang="fa-IR" dirty="0"/>
              <a:t>ویروس آبله میمونی)</a:t>
            </a:r>
          </a:p>
          <a:p>
            <a:pPr>
              <a:buFont typeface="Arial" panose="020B0604020202020204" pitchFamily="34" charset="0"/>
              <a:buChar char="•"/>
            </a:pPr>
            <a:r>
              <a:rPr lang="fa-IR" dirty="0"/>
              <a:t>سرولوژِی(شناسایی انتی بادی</a:t>
            </a:r>
            <a:r>
              <a:rPr lang="en-US" dirty="0" err="1"/>
              <a:t>IgM</a:t>
            </a:r>
            <a:r>
              <a:rPr lang="en-US" dirty="0"/>
              <a:t> </a:t>
            </a:r>
            <a:r>
              <a:rPr lang="fa-IR" dirty="0"/>
              <a:t>سرم طی 4تا56 روز بعد بروز ضایعات پوستی)</a:t>
            </a:r>
          </a:p>
          <a:p>
            <a:pPr marL="0" indent="0">
              <a:buNone/>
            </a:pPr>
            <a:endParaRPr lang="fa-IR" dirty="0"/>
          </a:p>
          <a:p>
            <a:pPr>
              <a:buFont typeface="Arial" panose="020B0604020202020204" pitchFamily="34" charset="0"/>
              <a:buChar char="•"/>
            </a:pPr>
            <a:r>
              <a:rPr lang="fa-IR" dirty="0"/>
              <a:t>نشان دادن وجود ارتوپاکس ویروس در بافت با استفاده از روش های ایمونوهیستوشیمی </a:t>
            </a:r>
          </a:p>
        </p:txBody>
      </p:sp>
    </p:spTree>
    <p:extLst>
      <p:ext uri="{BB962C8B-B14F-4D97-AF65-F5344CB8AC3E}">
        <p14:creationId xmlns:p14="http://schemas.microsoft.com/office/powerpoint/2010/main" val="243893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4043"/>
          </a:xfrm>
        </p:spPr>
        <p:txBody>
          <a:bodyPr/>
          <a:lstStyle/>
          <a:p>
            <a:pPr algn="r" rtl="0"/>
            <a:r>
              <a:rPr lang="fa-IR" b="1" dirty="0"/>
              <a:t>تشخیص:</a:t>
            </a:r>
            <a:endParaRPr lang="fa-IR" dirty="0"/>
          </a:p>
        </p:txBody>
      </p:sp>
      <p:sp>
        <p:nvSpPr>
          <p:cNvPr id="3" name="Content Placeholder 2"/>
          <p:cNvSpPr>
            <a:spLocks noGrp="1"/>
          </p:cNvSpPr>
          <p:nvPr>
            <p:ph idx="1"/>
          </p:nvPr>
        </p:nvSpPr>
        <p:spPr>
          <a:xfrm>
            <a:off x="1506071" y="1358153"/>
            <a:ext cx="9998541" cy="5405718"/>
          </a:xfrm>
        </p:spPr>
        <p:txBody>
          <a:bodyPr>
            <a:normAutofit lnSpcReduction="10000"/>
          </a:bodyPr>
          <a:lstStyle/>
          <a:p>
            <a:pPr algn="r"/>
            <a:r>
              <a:rPr lang="fa-IR" dirty="0"/>
              <a:t>آزمایش </a:t>
            </a:r>
            <a:r>
              <a:rPr lang="en-US" dirty="0"/>
              <a:t>MPOX </a:t>
            </a:r>
            <a:r>
              <a:rPr lang="fa-IR" dirty="0"/>
              <a:t>بایستی در آزمایشگاه مجهز فنی و ایمنی و مطابق با شرایط اپیدمیولوژی و بالینی انجام گیرد:</a:t>
            </a:r>
          </a:p>
          <a:p>
            <a:pPr>
              <a:buFont typeface="+mj-lt"/>
              <a:buAutoNum type="arabicPeriod"/>
            </a:pPr>
            <a:r>
              <a:rPr lang="en-US" sz="2300" b="1" dirty="0"/>
              <a:t>PCR </a:t>
            </a:r>
            <a:r>
              <a:rPr lang="en-US" sz="2300" b="1" dirty="0" err="1"/>
              <a:t>test:viral</a:t>
            </a:r>
            <a:r>
              <a:rPr lang="en-US" sz="2300" b="1" dirty="0"/>
              <a:t> testing:</a:t>
            </a:r>
          </a:p>
          <a:p>
            <a:pPr>
              <a:buFont typeface="+mj-lt"/>
              <a:buAutoNum type="arabicPeriod"/>
            </a:pPr>
            <a:r>
              <a:rPr lang="fa-IR" sz="2300" b="1" dirty="0"/>
              <a:t>روش </a:t>
            </a:r>
            <a:r>
              <a:rPr lang="fa-IR" sz="2300" dirty="0"/>
              <a:t>واکنش زنجیره ای پلیمراز:شناسایی </a:t>
            </a:r>
            <a:r>
              <a:rPr lang="en-US" sz="2300" dirty="0" err="1"/>
              <a:t>orthopoxvirus</a:t>
            </a:r>
            <a:r>
              <a:rPr lang="en-US" sz="2300" dirty="0"/>
              <a:t> DNA</a:t>
            </a:r>
            <a:endParaRPr lang="fa-IR" sz="2300" dirty="0"/>
          </a:p>
          <a:p>
            <a:pPr marL="0" indent="0">
              <a:buNone/>
            </a:pPr>
            <a:r>
              <a:rPr lang="fa-IR" dirty="0"/>
              <a:t>    </a:t>
            </a:r>
          </a:p>
          <a:p>
            <a:pPr>
              <a:buFont typeface="Wingdings" panose="05000000000000000000" pitchFamily="2" charset="2"/>
              <a:buChar char="v"/>
            </a:pPr>
            <a:r>
              <a:rPr lang="fa-IR" sz="2000" b="1" dirty="0"/>
              <a:t>با توجه به دقت و حساسیت آن، بهترین روش تشخیصی است.</a:t>
            </a:r>
          </a:p>
          <a:p>
            <a:endParaRPr lang="fa-IR" b="1" dirty="0"/>
          </a:p>
          <a:p>
            <a:pPr marL="0" indent="0">
              <a:buNone/>
            </a:pPr>
            <a:endParaRPr lang="fa-IR" dirty="0"/>
          </a:p>
          <a:p>
            <a:r>
              <a:rPr lang="fa-IR" sz="2000" dirty="0"/>
              <a:t>نمونه های تشخیصی  برای آبله میمونی از ضایعات پوستی - سقف یا مایع حاصل از وزیکول ها و پوسچول ها و پوسته های خشک است.</a:t>
            </a:r>
          </a:p>
          <a:p>
            <a:r>
              <a:rPr lang="fa-IR" dirty="0"/>
              <a:t>برای تایید آزمایشگاهی موارد مشکوک در کشورهای غیرآندمیک کافی در نظر گرفته می شود. </a:t>
            </a:r>
          </a:p>
          <a:p>
            <a:r>
              <a:rPr lang="fa-IR" dirty="0"/>
              <a:t>علل منفی کاذب:کیفیت نمونه نامناسب /حمل و نقل اشتباه/دلایل فنی ذاتی آزمایش(اشکال در اسخراج </a:t>
            </a:r>
            <a:r>
              <a:rPr lang="en-US" dirty="0"/>
              <a:t>DNA</a:t>
            </a:r>
            <a:r>
              <a:rPr lang="fa-IR" dirty="0"/>
              <a:t>)</a:t>
            </a:r>
          </a:p>
          <a:p>
            <a:r>
              <a:rPr lang="fa-IR" b="1" dirty="0"/>
              <a:t>نکته مهم تشخیصی: </a:t>
            </a:r>
            <a:r>
              <a:rPr lang="fa-IR" dirty="0"/>
              <a:t>به علت ویرمی کوتاه مدت بیماری انجام </a:t>
            </a:r>
            <a:r>
              <a:rPr lang="en-US" b="1" dirty="0"/>
              <a:t>PCR </a:t>
            </a:r>
            <a:r>
              <a:rPr lang="fa-IR" dirty="0"/>
              <a:t>خون توصیه نمیشود.</a:t>
            </a:r>
          </a:p>
          <a:p>
            <a:pPr marL="0" indent="0">
              <a:buNone/>
            </a:pPr>
            <a:endParaRPr lang="fa-IR" dirty="0"/>
          </a:p>
        </p:txBody>
      </p:sp>
    </p:spTree>
    <p:extLst>
      <p:ext uri="{BB962C8B-B14F-4D97-AF65-F5344CB8AC3E}">
        <p14:creationId xmlns:p14="http://schemas.microsoft.com/office/powerpoint/2010/main" val="356413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13019"/>
          </a:xfrm>
        </p:spPr>
        <p:txBody>
          <a:bodyPr>
            <a:normAutofit fontScale="90000"/>
          </a:bodyPr>
          <a:lstStyle/>
          <a:p>
            <a:pPr algn="r" rtl="0"/>
            <a:endParaRPr lang="fa-IR" dirty="0"/>
          </a:p>
        </p:txBody>
      </p:sp>
      <p:sp>
        <p:nvSpPr>
          <p:cNvPr id="3" name="Content Placeholder 2"/>
          <p:cNvSpPr>
            <a:spLocks noGrp="1"/>
          </p:cNvSpPr>
          <p:nvPr>
            <p:ph idx="1"/>
          </p:nvPr>
        </p:nvSpPr>
        <p:spPr>
          <a:xfrm>
            <a:off x="2589212" y="1344706"/>
            <a:ext cx="8915400" cy="4566516"/>
          </a:xfrm>
        </p:spPr>
        <p:txBody>
          <a:bodyPr/>
          <a:lstStyle/>
          <a:p>
            <a:r>
              <a:rPr lang="fa-IR" b="1" dirty="0"/>
              <a:t>سرولوژی: </a:t>
            </a:r>
          </a:p>
          <a:p>
            <a:r>
              <a:rPr lang="fa-IR" dirty="0"/>
              <a:t>از آنجایی که ارتوپاکس ویروس ها از نظر سرولوژیکی واکنش متقاطع دارند، روش های تشخیص آنتی ژن وآنتی بادی تأییدی موجب تایید تشخیص آبله میمونی نمی شوند. </a:t>
            </a:r>
          </a:p>
          <a:p>
            <a:pPr marL="0" indent="0">
              <a:buNone/>
            </a:pPr>
            <a:endParaRPr lang="fa-IR" dirty="0"/>
          </a:p>
          <a:p>
            <a:r>
              <a:rPr lang="fa-IR" dirty="0"/>
              <a:t>علاوه بر این، واکسیناسیون اخیر با یک واکسن مبتنی بر(واکسینیا )به عنوان مثال، هر فردی که قبل از ریشه کنی آبله واکسینه شده است، یا اخیراً به دلیل خطر بالاتر واکسینه شده است،مانند پرسنل آزمایشگاه ارتوپاکس ویروس( ممکن است منجر به نتایج مثبت کاذب شود.</a:t>
            </a:r>
          </a:p>
          <a:p>
            <a:endParaRPr lang="fa-IR" dirty="0"/>
          </a:p>
          <a:p>
            <a:r>
              <a:rPr lang="fa-IR" dirty="0"/>
              <a:t>هنگامی که تظاهرات بالینی و اپیدمیولوژی عفونت با آبله میمونی مطابقت دارد ولی</a:t>
            </a:r>
            <a:r>
              <a:rPr lang="en-US" b="1" dirty="0"/>
              <a:t>PCR</a:t>
            </a:r>
            <a:r>
              <a:rPr lang="en-US" dirty="0"/>
              <a:t> </a:t>
            </a:r>
            <a:r>
              <a:rPr lang="fa-IR" dirty="0"/>
              <a:t> منفی است ممکنه  سرولوزی مفید باشد(</a:t>
            </a:r>
            <a:r>
              <a:rPr lang="en-US" dirty="0" err="1"/>
              <a:t>IgM</a:t>
            </a:r>
            <a:r>
              <a:rPr lang="fa-IR" dirty="0"/>
              <a:t>مثبت یا افزایش تیتر </a:t>
            </a:r>
            <a:r>
              <a:rPr lang="en-US" dirty="0" err="1"/>
              <a:t>IgG</a:t>
            </a:r>
            <a:r>
              <a:rPr lang="en-US" dirty="0"/>
              <a:t> </a:t>
            </a:r>
            <a:r>
              <a:rPr lang="fa-IR" dirty="0"/>
              <a:t>).</a:t>
            </a:r>
          </a:p>
          <a:p>
            <a:pPr marL="0" indent="0">
              <a:buNone/>
            </a:pPr>
            <a:endParaRPr lang="fa-IR" dirty="0"/>
          </a:p>
        </p:txBody>
      </p:sp>
    </p:spTree>
    <p:extLst>
      <p:ext uri="{BB962C8B-B14F-4D97-AF65-F5344CB8AC3E}">
        <p14:creationId xmlns:p14="http://schemas.microsoft.com/office/powerpoint/2010/main" val="120496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نمونه بالینی:</a:t>
            </a:r>
          </a:p>
        </p:txBody>
      </p:sp>
      <p:sp>
        <p:nvSpPr>
          <p:cNvPr id="3" name="Content Placeholder 2"/>
          <p:cNvSpPr>
            <a:spLocks noGrp="1"/>
          </p:cNvSpPr>
          <p:nvPr>
            <p:ph idx="1"/>
          </p:nvPr>
        </p:nvSpPr>
        <p:spPr>
          <a:xfrm>
            <a:off x="2589212" y="1694329"/>
            <a:ext cx="8915400" cy="4216893"/>
          </a:xfrm>
        </p:spPr>
        <p:txBody>
          <a:bodyPr>
            <a:normAutofit lnSpcReduction="10000"/>
          </a:bodyPr>
          <a:lstStyle/>
          <a:p>
            <a:r>
              <a:rPr lang="fa-IR" dirty="0"/>
              <a:t>در تهیه سواب ترشحات وزیکولر و پوسچولر نوک سواب باید کاملا به اگزودا آغشته شود.</a:t>
            </a:r>
          </a:p>
          <a:p>
            <a:pPr marL="0" indent="0">
              <a:buNone/>
            </a:pPr>
            <a:endParaRPr lang="fa-IR" dirty="0"/>
          </a:p>
          <a:p>
            <a:r>
              <a:rPr lang="fa-IR" dirty="0"/>
              <a:t>سواب در لوله فالکون یاکرایوتیوب با یا بدون محیط انتقال </a:t>
            </a:r>
            <a:r>
              <a:rPr lang="en-US" dirty="0"/>
              <a:t>VTM</a:t>
            </a:r>
            <a:r>
              <a:rPr lang="fa-IR" dirty="0"/>
              <a:t>قرار داده شود و طی یک ساعت به یخچال با دمای 2تا 8 درجه  و یا منهای 20 </a:t>
            </a:r>
            <a:r>
              <a:rPr lang="en-US" dirty="0"/>
              <a:t>C</a:t>
            </a:r>
            <a:r>
              <a:rPr lang="fa-IR" dirty="0"/>
              <a:t>منتقل شود.</a:t>
            </a:r>
          </a:p>
          <a:p>
            <a:pPr marL="0" indent="0">
              <a:buNone/>
            </a:pPr>
            <a:endParaRPr lang="fa-IR" dirty="0"/>
          </a:p>
          <a:p>
            <a:r>
              <a:rPr lang="fa-IR" dirty="0"/>
              <a:t>از هر ضایعه حدااقل دو نمونه و ترجیخا از ضایعات نقاط مختلف بدن جمع آوری شود(حداقل دو )</a:t>
            </a:r>
          </a:p>
          <a:p>
            <a:pPr marL="0" indent="0">
              <a:buNone/>
            </a:pPr>
            <a:endParaRPr lang="fa-IR" dirty="0"/>
          </a:p>
          <a:p>
            <a:r>
              <a:rPr lang="fa-IR" dirty="0"/>
              <a:t>نمونه سواب حلق برای اهداف اپیدمیولوژیک انجام شود ولی معمولا برای تایید تشخیص بالینی استفاده نمیشود(موارد منفی بایستی با احتیاط تفسیر شود).</a:t>
            </a:r>
          </a:p>
          <a:p>
            <a:r>
              <a:rPr lang="fa-IR" b="1" dirty="0"/>
              <a:t>نکته مهم تشخیصی: </a:t>
            </a:r>
            <a:r>
              <a:rPr lang="fa-IR" dirty="0"/>
              <a:t>به علت ویرمی کوتاه مدت بیماری انجام </a:t>
            </a:r>
            <a:r>
              <a:rPr lang="en-US" b="1" dirty="0"/>
              <a:t>PCR </a:t>
            </a:r>
            <a:r>
              <a:rPr lang="fa-IR" b="1" dirty="0"/>
              <a:t> نمونه </a:t>
            </a:r>
            <a:r>
              <a:rPr lang="fa-IR" dirty="0"/>
              <a:t>خون توصیه نمیشود</a:t>
            </a:r>
          </a:p>
          <a:p>
            <a:endParaRPr lang="fa-IR" dirty="0"/>
          </a:p>
        </p:txBody>
      </p:sp>
    </p:spTree>
    <p:extLst>
      <p:ext uri="{BB962C8B-B14F-4D97-AF65-F5344CB8AC3E}">
        <p14:creationId xmlns:p14="http://schemas.microsoft.com/office/powerpoint/2010/main" val="367894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1619"/>
          </a:xfrm>
        </p:spPr>
        <p:txBody>
          <a:bodyPr/>
          <a:lstStyle/>
          <a:p>
            <a:pPr algn="r"/>
            <a:r>
              <a:rPr lang="fa-IR" dirty="0"/>
              <a:t>راههای انتقال بیماری:</a:t>
            </a:r>
          </a:p>
        </p:txBody>
      </p:sp>
      <p:sp>
        <p:nvSpPr>
          <p:cNvPr id="3" name="Content Placeholder 2"/>
          <p:cNvSpPr>
            <a:spLocks noGrp="1"/>
          </p:cNvSpPr>
          <p:nvPr>
            <p:ph idx="1"/>
          </p:nvPr>
        </p:nvSpPr>
        <p:spPr>
          <a:xfrm>
            <a:off x="2589212" y="1586753"/>
            <a:ext cx="8915400" cy="5002306"/>
          </a:xfrm>
        </p:spPr>
        <p:txBody>
          <a:bodyPr>
            <a:normAutofit/>
          </a:bodyPr>
          <a:lstStyle/>
          <a:p>
            <a:pPr>
              <a:buFont typeface="Wingdings" panose="05000000000000000000" pitchFamily="2" charset="2"/>
              <a:buChar char="v"/>
            </a:pPr>
            <a:r>
              <a:rPr lang="fa-IR" dirty="0"/>
              <a:t>انتقال از حیوان به انسان(تماس مستقیم و غیر مستقیم):</a:t>
            </a:r>
          </a:p>
          <a:p>
            <a:pPr>
              <a:buFont typeface="Wingdings" panose="05000000000000000000" pitchFamily="2" charset="2"/>
              <a:buChar char="§"/>
            </a:pPr>
            <a:r>
              <a:rPr lang="fa-IR" dirty="0"/>
              <a:t>تماس مستقیم با خون و مایعات بدن و ضایعات پوستی یا مخاطی حیوان آلوده</a:t>
            </a:r>
          </a:p>
          <a:p>
            <a:pPr>
              <a:buFont typeface="Wingdings" panose="05000000000000000000" pitchFamily="2" charset="2"/>
              <a:buChar char="§"/>
            </a:pPr>
            <a:r>
              <a:rPr lang="fa-IR" dirty="0"/>
              <a:t>خوردن گوشت خام و سیر محصولات حیوان آلوده</a:t>
            </a:r>
          </a:p>
          <a:p>
            <a:pPr>
              <a:buFont typeface="Wingdings" panose="05000000000000000000" pitchFamily="2" charset="2"/>
              <a:buChar char="§"/>
            </a:pPr>
            <a:r>
              <a:rPr lang="fa-IR" dirty="0"/>
              <a:t>گازگرفتگی حیوان آلوده</a:t>
            </a:r>
          </a:p>
          <a:p>
            <a:pPr>
              <a:buFont typeface="Wingdings" panose="05000000000000000000" pitchFamily="2" charset="2"/>
              <a:buChar char="§"/>
            </a:pPr>
            <a:r>
              <a:rPr lang="fa-IR" dirty="0"/>
              <a:t>لمس یا حمل حیوان آلوده یا مرده</a:t>
            </a:r>
          </a:p>
          <a:p>
            <a:pPr>
              <a:buFont typeface="Wingdings" panose="05000000000000000000" pitchFamily="2" charset="2"/>
              <a:buChar char="v"/>
            </a:pPr>
            <a:endParaRPr lang="fa-IR" dirty="0"/>
          </a:p>
          <a:p>
            <a:pPr>
              <a:buFont typeface="Wingdings" panose="05000000000000000000" pitchFamily="2" charset="2"/>
              <a:buChar char="v"/>
            </a:pPr>
            <a:r>
              <a:rPr lang="fa-IR" dirty="0"/>
              <a:t>انتقال انسان به انسان:</a:t>
            </a:r>
          </a:p>
          <a:p>
            <a:pPr>
              <a:buFont typeface="Wingdings" panose="05000000000000000000" pitchFamily="2" charset="2"/>
              <a:buChar char="§"/>
            </a:pPr>
            <a:r>
              <a:rPr lang="fa-IR" dirty="0"/>
              <a:t>تماس با ضایعات پوستی و مخاطی(که شامل تماس جنسی میشود)</a:t>
            </a:r>
          </a:p>
          <a:p>
            <a:pPr>
              <a:buFont typeface="Wingdings" panose="05000000000000000000" pitchFamily="2" charset="2"/>
              <a:buChar char="§"/>
            </a:pPr>
            <a:r>
              <a:rPr lang="fa-IR" dirty="0"/>
              <a:t>قطرات و ترشحات تنفسی</a:t>
            </a:r>
          </a:p>
          <a:p>
            <a:pPr>
              <a:buFont typeface="Wingdings" panose="05000000000000000000" pitchFamily="2" charset="2"/>
              <a:buChar char="§"/>
            </a:pPr>
            <a:r>
              <a:rPr lang="fa-IR" dirty="0"/>
              <a:t>جفت مادر به جنین</a:t>
            </a:r>
          </a:p>
          <a:p>
            <a:pPr>
              <a:buFont typeface="Wingdings" panose="05000000000000000000" pitchFamily="2" charset="2"/>
              <a:buChar char="§"/>
            </a:pPr>
            <a:r>
              <a:rPr lang="fa-IR" dirty="0"/>
              <a:t>حین زایمان و تماس نزدیک بعد زایمان با مادر</a:t>
            </a:r>
          </a:p>
          <a:p>
            <a:pPr>
              <a:buFont typeface="Wingdings" panose="05000000000000000000" pitchFamily="2" charset="2"/>
              <a:buChar char="v"/>
            </a:pPr>
            <a:r>
              <a:rPr lang="fa-IR" dirty="0"/>
              <a:t>تماس با اشیا آلوده ترشحات عفونی مثل ملحفه و لباس و...</a:t>
            </a:r>
          </a:p>
          <a:p>
            <a:pPr>
              <a:buFont typeface="Wingdings" panose="05000000000000000000" pitchFamily="2" charset="2"/>
              <a:buChar char="v"/>
            </a:pPr>
            <a:endParaRPr lang="fa-IR" dirty="0"/>
          </a:p>
          <a:p>
            <a:pPr>
              <a:buFont typeface="Wingdings" panose="05000000000000000000" pitchFamily="2" charset="2"/>
              <a:buChar char="§"/>
            </a:pPr>
            <a:endParaRPr lang="fa-IR" dirty="0"/>
          </a:p>
          <a:p>
            <a:pPr>
              <a:buFont typeface="Wingdings" panose="05000000000000000000" pitchFamily="2" charset="2"/>
              <a:buChar char="v"/>
            </a:pPr>
            <a:endParaRPr lang="fa-IR" dirty="0"/>
          </a:p>
        </p:txBody>
      </p:sp>
    </p:spTree>
    <p:extLst>
      <p:ext uri="{BB962C8B-B14F-4D97-AF65-F5344CB8AC3E}">
        <p14:creationId xmlns:p14="http://schemas.microsoft.com/office/powerpoint/2010/main" val="305297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0"/>
            <a:r>
              <a:rPr lang="fa-IR" sz="2200" b="1" dirty="0"/>
              <a:t>به منظور تفسیر نتایج آزمایش، ضروری است که اطلاعات بیمار همراه با آن ارائه شود از جمله</a:t>
            </a:r>
            <a:r>
              <a:rPr lang="fa-IR" b="1" dirty="0"/>
              <a:t>:</a:t>
            </a:r>
            <a:br>
              <a:rPr lang="fa-IR" b="1" dirty="0"/>
            </a:br>
            <a:endParaRPr lang="fa-IR" dirty="0"/>
          </a:p>
        </p:txBody>
      </p:sp>
      <p:sp>
        <p:nvSpPr>
          <p:cNvPr id="3" name="Content Placeholder 2"/>
          <p:cNvSpPr>
            <a:spLocks noGrp="1"/>
          </p:cNvSpPr>
          <p:nvPr>
            <p:ph idx="1"/>
          </p:nvPr>
        </p:nvSpPr>
        <p:spPr>
          <a:xfrm>
            <a:off x="2589212" y="1721223"/>
            <a:ext cx="8915400" cy="4545105"/>
          </a:xfrm>
        </p:spPr>
        <p:txBody>
          <a:bodyPr/>
          <a:lstStyle/>
          <a:p>
            <a:pPr marL="0" indent="0">
              <a:buNone/>
            </a:pPr>
            <a:endParaRPr lang="fa-IR" b="1" dirty="0"/>
          </a:p>
          <a:p>
            <a:r>
              <a:rPr lang="fa-IR" dirty="0"/>
              <a:t>تاریخ شروع تب </a:t>
            </a:r>
          </a:p>
          <a:p>
            <a:endParaRPr lang="fa-IR" dirty="0"/>
          </a:p>
          <a:p>
            <a:r>
              <a:rPr lang="fa-IR" dirty="0"/>
              <a:t>تاریخ شروع بثورات</a:t>
            </a:r>
          </a:p>
          <a:p>
            <a:endParaRPr lang="fa-IR" dirty="0"/>
          </a:p>
          <a:p>
            <a:r>
              <a:rPr lang="fa-IR" dirty="0"/>
              <a:t>تاریخ جمع آوری نمونه </a:t>
            </a:r>
          </a:p>
          <a:p>
            <a:endParaRPr lang="fa-IR" dirty="0"/>
          </a:p>
          <a:p>
            <a:r>
              <a:rPr lang="fa-IR" dirty="0"/>
              <a:t>وضعیت فعلی فرد(مرحله راش)</a:t>
            </a:r>
          </a:p>
          <a:p>
            <a:endParaRPr lang="fa-IR" dirty="0"/>
          </a:p>
          <a:p>
            <a:r>
              <a:rPr lang="fa-IR" dirty="0"/>
              <a:t>سن</a:t>
            </a:r>
          </a:p>
        </p:txBody>
      </p:sp>
    </p:spTree>
    <p:extLst>
      <p:ext uri="{BB962C8B-B14F-4D97-AF65-F5344CB8AC3E}">
        <p14:creationId xmlns:p14="http://schemas.microsoft.com/office/powerpoint/2010/main" val="2260958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fa-IR" dirty="0"/>
              <a:t>تشخیصهای افتراقی:</a:t>
            </a:r>
          </a:p>
        </p:txBody>
      </p:sp>
      <p:sp>
        <p:nvSpPr>
          <p:cNvPr id="5" name="Content Placeholder 4"/>
          <p:cNvSpPr>
            <a:spLocks noGrp="1"/>
          </p:cNvSpPr>
          <p:nvPr>
            <p:ph idx="1"/>
          </p:nvPr>
        </p:nvSpPr>
        <p:spPr/>
        <p:txBody>
          <a:bodyPr/>
          <a:lstStyle/>
          <a:p>
            <a:r>
              <a:rPr lang="fa-IR" b="1" dirty="0"/>
              <a:t>آبله مرغان:</a:t>
            </a:r>
          </a:p>
          <a:p>
            <a:r>
              <a:rPr lang="fa-IR" dirty="0"/>
              <a:t>در بزرگسالان تمایل به شدیدتر شدن دارد.</a:t>
            </a:r>
          </a:p>
          <a:p>
            <a:r>
              <a:rPr lang="fa-IR" dirty="0"/>
              <a:t>بثورات ممکن است ابتدا روی صورت، قفسه سینه و سپس به بقیه بدن، از جمله داخل دهان، پلک ها یا ناحیه تناسلی گسترش یابد.</a:t>
            </a:r>
          </a:p>
          <a:p>
            <a:r>
              <a:rPr lang="fa-IR" dirty="0"/>
              <a:t>راش معمولاً پوسچولار نیست .</a:t>
            </a:r>
          </a:p>
          <a:p>
            <a:r>
              <a:rPr lang="fa-IR" dirty="0"/>
              <a:t>بثورات معمولاً در مراحل مختلف هستند .</a:t>
            </a:r>
          </a:p>
          <a:p>
            <a:r>
              <a:rPr lang="fa-IR" dirty="0"/>
              <a:t>لنفادنوپاتی یک ویژگی شایع نیست.</a:t>
            </a:r>
          </a:p>
          <a:p>
            <a:r>
              <a:rPr lang="fa-IR" dirty="0"/>
              <a:t>ضایعات خارش دار هستند.</a:t>
            </a:r>
          </a:p>
        </p:txBody>
      </p:sp>
    </p:spTree>
    <p:extLst>
      <p:ext uri="{BB962C8B-B14F-4D97-AF65-F5344CB8AC3E}">
        <p14:creationId xmlns:p14="http://schemas.microsoft.com/office/powerpoint/2010/main" val="2148409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62643"/>
          </a:xfrm>
        </p:spPr>
        <p:txBody>
          <a:bodyPr/>
          <a:lstStyle/>
          <a:p>
            <a:pPr algn="r" rtl="0"/>
            <a:r>
              <a:rPr lang="fa-IR" dirty="0"/>
              <a:t>سرخک :</a:t>
            </a:r>
          </a:p>
        </p:txBody>
      </p:sp>
      <p:sp>
        <p:nvSpPr>
          <p:cNvPr id="3" name="Content Placeholder 2"/>
          <p:cNvSpPr>
            <a:spLocks noGrp="1"/>
          </p:cNvSpPr>
          <p:nvPr>
            <p:ph idx="1"/>
          </p:nvPr>
        </p:nvSpPr>
        <p:spPr/>
        <p:txBody>
          <a:bodyPr/>
          <a:lstStyle/>
          <a:p>
            <a:r>
              <a:rPr lang="fa-IR" dirty="0"/>
              <a:t>تب بالا، سرفه، آبریزش بینی (کوریزا)و کانژکتیویت</a:t>
            </a:r>
          </a:p>
          <a:p>
            <a:endParaRPr lang="fa-IR" b="1" dirty="0"/>
          </a:p>
          <a:p>
            <a:r>
              <a:rPr lang="fa-IR" dirty="0"/>
              <a:t>لکه های ریز سفید کوپلیک ممکن است 1 تا 3 روز بعد در داخل دهان ظاهر شوند.</a:t>
            </a:r>
          </a:p>
          <a:p>
            <a:endParaRPr lang="fa-IR" dirty="0"/>
          </a:p>
          <a:p>
            <a:pPr marL="0" indent="0">
              <a:buNone/>
            </a:pPr>
            <a:endParaRPr lang="fa-IR" dirty="0"/>
          </a:p>
          <a:p>
            <a:r>
              <a:rPr lang="fa-IR" dirty="0"/>
              <a:t>بثورات قرمزماکولو-پاپولار از روی صورت در اطراف خط مو ظاهر می شود و به سمت پایین به سمت گردن، تنه، بازوها، دست و پاها پخش شود.</a:t>
            </a:r>
          </a:p>
        </p:txBody>
      </p:sp>
    </p:spTree>
    <p:extLst>
      <p:ext uri="{BB962C8B-B14F-4D97-AF65-F5344CB8AC3E}">
        <p14:creationId xmlns:p14="http://schemas.microsoft.com/office/powerpoint/2010/main" val="3426495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87831"/>
          </a:xfrm>
        </p:spPr>
        <p:txBody>
          <a:bodyPr/>
          <a:lstStyle/>
          <a:p>
            <a:pPr algn="r" rtl="0"/>
            <a:r>
              <a:rPr lang="fa-IR" b="1" dirty="0"/>
              <a:t>گال:</a:t>
            </a:r>
            <a:endParaRPr lang="fa-IR" dirty="0"/>
          </a:p>
        </p:txBody>
      </p:sp>
      <p:sp>
        <p:nvSpPr>
          <p:cNvPr id="3" name="Content Placeholder 2"/>
          <p:cNvSpPr>
            <a:spLocks noGrp="1"/>
          </p:cNvSpPr>
          <p:nvPr>
            <p:ph idx="1"/>
          </p:nvPr>
        </p:nvSpPr>
        <p:spPr>
          <a:xfrm>
            <a:off x="2232212" y="1506071"/>
            <a:ext cx="9272400" cy="4405151"/>
          </a:xfrm>
        </p:spPr>
        <p:txBody>
          <a:bodyPr/>
          <a:lstStyle/>
          <a:p>
            <a:r>
              <a:rPr lang="fa-IR" dirty="0"/>
              <a:t>خارش شدید، با شروع بثورات خارش دار</a:t>
            </a:r>
            <a:endParaRPr lang="en-US" dirty="0"/>
          </a:p>
          <a:p>
            <a:r>
              <a:rPr lang="fa-IR" dirty="0"/>
              <a:t>معمولاً مچ دست، آرنج، زیر بغل، بین انگشتان، نوک پستان، آلت تناسلی، کمر، خط کمربند و باسن را درگیر می کند.</a:t>
            </a:r>
          </a:p>
          <a:p>
            <a:pPr marL="0" indent="0">
              <a:buNone/>
            </a:pPr>
            <a:endParaRPr lang="fa-IR" dirty="0"/>
          </a:p>
          <a:p>
            <a:r>
              <a:rPr lang="fa-IR"/>
              <a:t> به شکل ضایعات وزیکولر سر</a:t>
            </a:r>
            <a:r>
              <a:rPr lang="fa-IR" dirty="0"/>
              <a:t>، صورت، گردن، کف دست و کف پا ممکن است در شیرخواران و بچه های خیلی خردسال درگیر شوند</a:t>
            </a:r>
          </a:p>
        </p:txBody>
      </p:sp>
    </p:spTree>
    <p:extLst>
      <p:ext uri="{BB962C8B-B14F-4D97-AF65-F5344CB8AC3E}">
        <p14:creationId xmlns:p14="http://schemas.microsoft.com/office/powerpoint/2010/main" val="182188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801278"/>
          </a:xfrm>
        </p:spPr>
        <p:txBody>
          <a:bodyPr/>
          <a:lstStyle/>
          <a:p>
            <a:pPr algn="r"/>
            <a:r>
              <a:rPr lang="fa-IR" dirty="0"/>
              <a:t>درمان:</a:t>
            </a:r>
          </a:p>
        </p:txBody>
      </p:sp>
      <p:sp>
        <p:nvSpPr>
          <p:cNvPr id="5" name="Content Placeholder 4"/>
          <p:cNvSpPr>
            <a:spLocks noGrp="1"/>
          </p:cNvSpPr>
          <p:nvPr>
            <p:ph idx="1"/>
          </p:nvPr>
        </p:nvSpPr>
        <p:spPr>
          <a:xfrm>
            <a:off x="2589212" y="1627094"/>
            <a:ext cx="8915400" cy="4284128"/>
          </a:xfrm>
        </p:spPr>
        <p:txBody>
          <a:bodyPr>
            <a:normAutofit fontScale="92500" lnSpcReduction="20000"/>
          </a:bodyPr>
          <a:lstStyle/>
          <a:p>
            <a:r>
              <a:rPr lang="fa-IR" dirty="0"/>
              <a:t>بیماری خودمحدودشونده است و طی14تا 21روز بهبود می یابد.</a:t>
            </a:r>
          </a:p>
          <a:p>
            <a:r>
              <a:rPr lang="fa-IR" dirty="0"/>
              <a:t>مدیریت درمان شامل درمان حمایتی و ضدویروس ذر بیماران منتخب میباشد.</a:t>
            </a:r>
          </a:p>
          <a:p>
            <a:r>
              <a:rPr lang="fa-IR" dirty="0"/>
              <a:t>تعدادی از ضدویروسها برای درمان مانکی پاکس مفید هستند. </a:t>
            </a:r>
          </a:p>
          <a:p>
            <a:endParaRPr lang="fa-IR" dirty="0"/>
          </a:p>
          <a:p>
            <a:r>
              <a:rPr lang="fa-IR" sz="2600" b="1" dirty="0"/>
              <a:t>اندیکاسیون دریافت آنتی ویرال</a:t>
            </a:r>
            <a:r>
              <a:rPr lang="fa-IR" dirty="0"/>
              <a:t>:</a:t>
            </a:r>
          </a:p>
          <a:p>
            <a:pPr>
              <a:buFont typeface="+mj-lt"/>
              <a:buAutoNum type="arabicParenR"/>
            </a:pPr>
            <a:r>
              <a:rPr lang="fa-IR" dirty="0"/>
              <a:t>در بیماران فرم شدید(هموراژیک/سپسیس/انسفالیت/ضایعات وسیع جلدی/درگیری چشمی/میوکادیت)</a:t>
            </a:r>
          </a:p>
          <a:p>
            <a:pPr>
              <a:buFont typeface="+mj-lt"/>
              <a:buAutoNum type="arabicParenR"/>
            </a:pPr>
            <a:r>
              <a:rPr lang="fa-IR" dirty="0"/>
              <a:t>در ریسک بالای بیماری شدید (باردار/نقص شدید سیستم ایمنی مثل </a:t>
            </a:r>
            <a:r>
              <a:rPr lang="en-US" dirty="0"/>
              <a:t>HIV CD4&lt;200</a:t>
            </a:r>
            <a:r>
              <a:rPr lang="fa-IR" dirty="0"/>
              <a:t>/شیرده</a:t>
            </a:r>
          </a:p>
          <a:p>
            <a:pPr>
              <a:buFont typeface="+mj-lt"/>
              <a:buAutoNum type="arabicParenR"/>
            </a:pPr>
            <a:r>
              <a:rPr lang="fa-IR" dirty="0"/>
              <a:t>کودکان(زیر 18سال) بدون در نظر گرفتن شدت بیماری</a:t>
            </a:r>
          </a:p>
          <a:p>
            <a:pPr>
              <a:buFont typeface="+mj-lt"/>
              <a:buAutoNum type="arabicParenR"/>
            </a:pPr>
            <a:r>
              <a:rPr lang="fa-IR" dirty="0"/>
              <a:t>بیماران با درگیری فعال پوستی مثل اگزما وسوختگی و پسوریازیز</a:t>
            </a:r>
          </a:p>
          <a:p>
            <a:endParaRPr lang="fa-IR" dirty="0"/>
          </a:p>
          <a:p>
            <a:r>
              <a:rPr lang="fa-IR" dirty="0"/>
              <a:t> استفاده از آنتی ویروس در </a:t>
            </a:r>
            <a:r>
              <a:rPr lang="fa-IR" b="1" dirty="0"/>
              <a:t>کاهش مرگ و میر </a:t>
            </a:r>
            <a:r>
              <a:rPr lang="fa-IR" dirty="0"/>
              <a:t>و  </a:t>
            </a:r>
            <a:r>
              <a:rPr lang="fa-IR" b="1" dirty="0"/>
              <a:t>طول بیماری </a:t>
            </a:r>
            <a:r>
              <a:rPr lang="fa-IR" dirty="0"/>
              <a:t>و کاهش </a:t>
            </a:r>
            <a:r>
              <a:rPr lang="fa-IR" b="1" dirty="0"/>
              <a:t>گسترش بیماری </a:t>
            </a:r>
            <a:r>
              <a:rPr lang="fa-IR" dirty="0"/>
              <a:t>موثر میباشد.</a:t>
            </a:r>
          </a:p>
          <a:p>
            <a:pPr marL="0" indent="0">
              <a:buNone/>
            </a:pPr>
            <a:endParaRPr lang="fa-IR" dirty="0"/>
          </a:p>
          <a:p>
            <a:endParaRPr lang="fa-IR" dirty="0"/>
          </a:p>
        </p:txBody>
      </p:sp>
    </p:spTree>
    <p:extLst>
      <p:ext uri="{BB962C8B-B14F-4D97-AF65-F5344CB8AC3E}">
        <p14:creationId xmlns:p14="http://schemas.microsoft.com/office/powerpoint/2010/main" val="240728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درمان حمایتی:</a:t>
            </a:r>
          </a:p>
        </p:txBody>
      </p:sp>
      <p:sp>
        <p:nvSpPr>
          <p:cNvPr id="3" name="Content Placeholder 2"/>
          <p:cNvSpPr>
            <a:spLocks noGrp="1"/>
          </p:cNvSpPr>
          <p:nvPr>
            <p:ph idx="1"/>
          </p:nvPr>
        </p:nvSpPr>
        <p:spPr/>
        <p:txBody>
          <a:bodyPr/>
          <a:lstStyle/>
          <a:p>
            <a:r>
              <a:rPr lang="fa-IR" dirty="0"/>
              <a:t>خودداری از دستکاری ضایعات جلدی</a:t>
            </a:r>
          </a:p>
          <a:p>
            <a:pPr marL="0" indent="0">
              <a:buNone/>
            </a:pPr>
            <a:r>
              <a:rPr lang="fa-IR" dirty="0"/>
              <a:t> </a:t>
            </a:r>
          </a:p>
          <a:p>
            <a:r>
              <a:rPr lang="fa-IR" dirty="0"/>
              <a:t>شستشو و استحمام جهت جلوگیری از عفونت باکتریال </a:t>
            </a:r>
          </a:p>
          <a:p>
            <a:pPr marL="0" indent="0">
              <a:buNone/>
            </a:pPr>
            <a:endParaRPr lang="fa-IR" dirty="0"/>
          </a:p>
          <a:p>
            <a:r>
              <a:rPr lang="fa-IR" dirty="0"/>
              <a:t>جلوگیری از اختلال آب و الکترولیت در موارد تهوع استفراغ شدید</a:t>
            </a:r>
          </a:p>
          <a:p>
            <a:endParaRPr lang="fa-IR" dirty="0"/>
          </a:p>
        </p:txBody>
      </p:sp>
    </p:spTree>
    <p:extLst>
      <p:ext uri="{BB962C8B-B14F-4D97-AF65-F5344CB8AC3E}">
        <p14:creationId xmlns:p14="http://schemas.microsoft.com/office/powerpoint/2010/main" val="60697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Tecovirimat</a:t>
            </a:r>
            <a:endParaRPr lang="fa-IR" dirty="0"/>
          </a:p>
        </p:txBody>
      </p:sp>
      <p:sp>
        <p:nvSpPr>
          <p:cNvPr id="3" name="Content Placeholder 2"/>
          <p:cNvSpPr>
            <a:spLocks noGrp="1"/>
          </p:cNvSpPr>
          <p:nvPr>
            <p:ph idx="1"/>
          </p:nvPr>
        </p:nvSpPr>
        <p:spPr/>
        <p:txBody>
          <a:bodyPr/>
          <a:lstStyle/>
          <a:p>
            <a:r>
              <a:rPr lang="fa-IR" dirty="0"/>
              <a:t>با مهار پروتیین مشترک بین ارتوپاکس ویروسها </a:t>
            </a:r>
            <a:r>
              <a:rPr lang="en-US" dirty="0"/>
              <a:t>VP73</a:t>
            </a:r>
            <a:r>
              <a:rPr lang="fa-IR" dirty="0"/>
              <a:t>باعث جلوگیری از تکثیر ویروس میگردد.</a:t>
            </a:r>
          </a:p>
          <a:p>
            <a:r>
              <a:rPr lang="fa-IR" dirty="0"/>
              <a:t>جذب فرم خوراکی آن سریع است و نیمه عمر 24ساعته دارد.</a:t>
            </a:r>
          </a:p>
          <a:p>
            <a:r>
              <a:rPr lang="fa-IR" dirty="0"/>
              <a:t>منع مصرف در نارسایی شدید کبدی</a:t>
            </a:r>
          </a:p>
          <a:p>
            <a:r>
              <a:rPr lang="fa-IR" dirty="0"/>
              <a:t>عوارض:استفراغ/اسهال/دردشکم/دردعضلانی/ضایعات پوستی</a:t>
            </a:r>
          </a:p>
          <a:p>
            <a:r>
              <a:rPr lang="en-US" dirty="0"/>
              <a:t>FDA </a:t>
            </a:r>
            <a:r>
              <a:rPr lang="fa-IR" dirty="0"/>
              <a:t>در ابتلای آبله (</a:t>
            </a:r>
            <a:r>
              <a:rPr lang="en-US" dirty="0"/>
              <a:t>Smallpox</a:t>
            </a:r>
            <a:r>
              <a:rPr lang="fa-IR" dirty="0"/>
              <a:t>) اطفال  و بالغین تایید شده وتوسط</a:t>
            </a:r>
            <a:r>
              <a:rPr lang="en-US" dirty="0"/>
              <a:t>CDC </a:t>
            </a:r>
            <a:r>
              <a:rPr lang="fa-IR" dirty="0"/>
              <a:t>(2022) برای مانکی پاکس اثربخش اعلام شده است.</a:t>
            </a:r>
          </a:p>
          <a:p>
            <a:r>
              <a:rPr lang="fa-IR" dirty="0"/>
              <a:t>داده ها در اطفال محدود است.</a:t>
            </a:r>
          </a:p>
          <a:p>
            <a:r>
              <a:rPr lang="fa-IR" dirty="0"/>
              <a:t>مذت درمان 14 روز و بر حسب مورد ممکنه بیشتر ادامه یابد.</a:t>
            </a:r>
          </a:p>
          <a:p>
            <a:pPr marL="0" indent="0">
              <a:buNone/>
            </a:pPr>
            <a:endParaRPr lang="fa-IR" dirty="0"/>
          </a:p>
        </p:txBody>
      </p:sp>
    </p:spTree>
    <p:extLst>
      <p:ext uri="{BB962C8B-B14F-4D97-AF65-F5344CB8AC3E}">
        <p14:creationId xmlns:p14="http://schemas.microsoft.com/office/powerpoint/2010/main" val="588293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0882" y="446088"/>
            <a:ext cx="3845859" cy="976312"/>
          </a:xfrm>
        </p:spPr>
        <p:txBody>
          <a:bodyPr>
            <a:normAutofit/>
          </a:bodyPr>
          <a:lstStyle/>
          <a:p>
            <a:r>
              <a:rPr lang="en-US" sz="4000" b="1" dirty="0" err="1"/>
              <a:t>Tecovirimat</a:t>
            </a:r>
            <a:endParaRPr lang="fa-IR" sz="4000" b="1" dirty="0"/>
          </a:p>
        </p:txBody>
      </p:sp>
      <p:pic>
        <p:nvPicPr>
          <p:cNvPr id="9" name="Content Placeholder 8"/>
          <p:cNvPicPr>
            <a:picLocks noGrp="1" noChangeAspect="1"/>
          </p:cNvPicPr>
          <p:nvPr>
            <p:ph idx="1"/>
          </p:nvPr>
        </p:nvPicPr>
        <p:blipFill>
          <a:blip r:embed="rId2"/>
          <a:srcRect/>
          <a:stretch/>
        </p:blipFill>
        <p:spPr>
          <a:xfrm>
            <a:off x="5812024" y="974585"/>
            <a:ext cx="5181600" cy="4867835"/>
          </a:xfrm>
        </p:spPr>
      </p:pic>
      <p:sp>
        <p:nvSpPr>
          <p:cNvPr id="2" name="Text Placeholder 1"/>
          <p:cNvSpPr>
            <a:spLocks noGrp="1"/>
          </p:cNvSpPr>
          <p:nvPr>
            <p:ph type="body" sz="half" idx="2"/>
          </p:nvPr>
        </p:nvSpPr>
        <p:spPr>
          <a:xfrm>
            <a:off x="1447007" y="1579984"/>
            <a:ext cx="4222376" cy="4262436"/>
          </a:xfrm>
        </p:spPr>
        <p:txBody>
          <a:bodyPr>
            <a:normAutofit fontScale="92500" lnSpcReduction="20000"/>
          </a:bodyPr>
          <a:lstStyle/>
          <a:p>
            <a:pPr marL="342900" indent="-342900">
              <a:buFont typeface="Arial" panose="020B0604020202020204" pitchFamily="34" charset="0"/>
              <a:buChar char="•"/>
            </a:pPr>
            <a:r>
              <a:rPr lang="fa-IR" sz="2400" dirty="0"/>
              <a:t>خوراکی و وریدی</a:t>
            </a:r>
          </a:p>
          <a:p>
            <a:pPr marL="342900" indent="-342900">
              <a:buFont typeface="Arial" panose="020B0604020202020204" pitchFamily="34" charset="0"/>
              <a:buChar char="•"/>
            </a:pPr>
            <a:endParaRPr lang="fa-IR" sz="2400" dirty="0"/>
          </a:p>
          <a:p>
            <a:endParaRPr lang="fa-IR" sz="2400" dirty="0"/>
          </a:p>
          <a:p>
            <a:pPr marL="342900" indent="-342900">
              <a:buFont typeface="Arial" panose="020B0604020202020204" pitchFamily="34" charset="0"/>
              <a:buChar char="•"/>
            </a:pPr>
            <a:r>
              <a:rPr lang="fa-IR" sz="2400" dirty="0"/>
              <a:t>خوراکی&gt;40کیلوگرم 600 میلی گرم هر 12ساعت 14 روز</a:t>
            </a:r>
          </a:p>
          <a:p>
            <a:pPr marL="342900" indent="-342900">
              <a:buFont typeface="Arial" panose="020B0604020202020204" pitchFamily="34" charset="0"/>
              <a:buChar char="•"/>
            </a:pPr>
            <a:endParaRPr lang="fa-IR" sz="2400" dirty="0"/>
          </a:p>
          <a:p>
            <a:pPr marL="342900" indent="-342900">
              <a:buFont typeface="Arial" panose="020B0604020202020204" pitchFamily="34" charset="0"/>
              <a:buChar char="•"/>
            </a:pPr>
            <a:r>
              <a:rPr lang="fa-IR" sz="2400" dirty="0"/>
              <a:t>وریدی &gt;35 کیلوگرم 200میلی گرم هر 12ساعت و&lt;35 6</a:t>
            </a:r>
            <a:r>
              <a:rPr lang="en-US" sz="2400" dirty="0"/>
              <a:t>mg/kg </a:t>
            </a:r>
            <a:r>
              <a:rPr lang="fa-IR" sz="2400" dirty="0"/>
              <a:t>هر 12ساعت</a:t>
            </a:r>
          </a:p>
          <a:p>
            <a:pPr marL="342900" indent="-342900">
              <a:buFont typeface="Arial" panose="020B0604020202020204" pitchFamily="34" charset="0"/>
              <a:buChar char="•"/>
            </a:pPr>
            <a:endParaRPr lang="fa-IR" sz="2400" dirty="0"/>
          </a:p>
          <a:p>
            <a:pPr marL="342900" indent="-342900">
              <a:buFont typeface="Arial" panose="020B0604020202020204" pitchFamily="34" charset="0"/>
              <a:buChar char="•"/>
            </a:pPr>
            <a:r>
              <a:rPr lang="fa-IR" sz="2400" dirty="0"/>
              <a:t>کنترااندیکه در</a:t>
            </a:r>
            <a:r>
              <a:rPr lang="en-US" sz="2400" b="1" dirty="0"/>
              <a:t>GFR&lt;30</a:t>
            </a:r>
            <a:endParaRPr lang="fa-IR" sz="2400" b="1" dirty="0"/>
          </a:p>
        </p:txBody>
      </p:sp>
    </p:spTree>
    <p:extLst>
      <p:ext uri="{BB962C8B-B14F-4D97-AF65-F5344CB8AC3E}">
        <p14:creationId xmlns:p14="http://schemas.microsoft.com/office/powerpoint/2010/main" val="3108202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عوامل جایگزین:</a:t>
            </a:r>
            <a:br>
              <a:rPr lang="fa-IR" dirty="0"/>
            </a:br>
            <a:endParaRPr lang="fa-IR" dirty="0"/>
          </a:p>
        </p:txBody>
      </p:sp>
      <p:sp>
        <p:nvSpPr>
          <p:cNvPr id="3" name="Content Placeholder 2"/>
          <p:cNvSpPr>
            <a:spLocks noGrp="1"/>
          </p:cNvSpPr>
          <p:nvPr>
            <p:ph idx="1"/>
          </p:nvPr>
        </p:nvSpPr>
        <p:spPr/>
        <p:txBody>
          <a:bodyPr/>
          <a:lstStyle/>
          <a:p>
            <a:r>
              <a:rPr lang="fa-IR" dirty="0"/>
              <a:t>سیدوفوویر و برینسیدوفوویر:</a:t>
            </a:r>
          </a:p>
          <a:p>
            <a:r>
              <a:rPr lang="fa-IR" dirty="0"/>
              <a:t>تصمیم برای استفاده از جایگزینها با توجه به عوارض کلیوی و کبدی بسته به شدت بیماری گرفته میشود که معمولا عوارض بیش از فوائد است.</a:t>
            </a:r>
          </a:p>
          <a:p>
            <a:endParaRPr lang="fa-IR" dirty="0"/>
          </a:p>
          <a:p>
            <a:r>
              <a:rPr lang="fa-IR" dirty="0"/>
              <a:t>در نقص ایمنی بسیار شدید ممکنه سیدوفوویر یا برینسیدوفوویر به تکوویریمات اضافه گردد.</a:t>
            </a:r>
          </a:p>
          <a:p>
            <a:r>
              <a:rPr lang="fa-IR" dirty="0"/>
              <a:t>برینسیدوفوویر (پیش داردی سیدوفوویر)برای استفاده در ابله (واریولا)در امریکا تایید شد که جهت درمان مانکی پاکس هم در دسترس است.</a:t>
            </a:r>
          </a:p>
          <a:p>
            <a:r>
              <a:rPr lang="fa-IR" dirty="0"/>
              <a:t>وزن بالای 48 کیلوگرم 200 میلی گرم یکبار در هفته به مدت دو هفته</a:t>
            </a:r>
          </a:p>
          <a:p>
            <a:r>
              <a:rPr lang="fa-IR" dirty="0"/>
              <a:t>درگیری چشم(کانژکتیویت/بلفاریت/کراتیت/زخم قرنیه)نادره ولی درمان اورژانسی نیاز دارد:</a:t>
            </a:r>
          </a:p>
          <a:p>
            <a:r>
              <a:rPr lang="fa-IR" dirty="0"/>
              <a:t>شامل تکوویریمات و قطره تریفلوریدین</a:t>
            </a:r>
          </a:p>
        </p:txBody>
      </p:sp>
    </p:spTree>
    <p:extLst>
      <p:ext uri="{BB962C8B-B14F-4D97-AF65-F5344CB8AC3E}">
        <p14:creationId xmlns:p14="http://schemas.microsoft.com/office/powerpoint/2010/main" val="2439345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1619"/>
          </a:xfrm>
        </p:spPr>
        <p:txBody>
          <a:bodyPr/>
          <a:lstStyle/>
          <a:p>
            <a:pPr algn="r"/>
            <a:r>
              <a:rPr lang="fa-IR" dirty="0"/>
              <a:t>ایزولاسیون:</a:t>
            </a:r>
          </a:p>
        </p:txBody>
      </p:sp>
      <p:sp>
        <p:nvSpPr>
          <p:cNvPr id="3" name="Content Placeholder 2"/>
          <p:cNvSpPr>
            <a:spLocks noGrp="1"/>
          </p:cNvSpPr>
          <p:nvPr>
            <p:ph idx="1"/>
          </p:nvPr>
        </p:nvSpPr>
        <p:spPr>
          <a:xfrm>
            <a:off x="2589212" y="1707776"/>
            <a:ext cx="8915400" cy="4203446"/>
          </a:xfrm>
        </p:spPr>
        <p:txBody>
          <a:bodyPr/>
          <a:lstStyle/>
          <a:p>
            <a:r>
              <a:rPr lang="fa-IR" dirty="0"/>
              <a:t>بیمار مبتلا در اتاق جداگانه قرار گیرد به ویژه برای افراد دارای ضایعات گسترده که قابل پوشاندن نیستند و موارد با علائم تنفسی بسیار مهم است.</a:t>
            </a:r>
          </a:p>
          <a:p>
            <a:r>
              <a:rPr lang="fa-IR" dirty="0"/>
              <a:t>ضایعات پوستی پوشانده شوند.</a:t>
            </a:r>
          </a:p>
          <a:p>
            <a:r>
              <a:rPr lang="fa-IR" dirty="0"/>
              <a:t>بهداشت دست بعد تماس با فرد مبتلا رعایت شود.</a:t>
            </a:r>
          </a:p>
          <a:p>
            <a:r>
              <a:rPr lang="fa-IR" dirty="0"/>
              <a:t>استفاده از ماسک  در تماس با فرد مبتلا حتی بدون علائم تنفسی اندیکاسیون دارد.</a:t>
            </a:r>
          </a:p>
          <a:p>
            <a:r>
              <a:rPr lang="fa-IR" dirty="0"/>
              <a:t>دوره سرایت:</a:t>
            </a:r>
          </a:p>
          <a:p>
            <a:pPr>
              <a:buFont typeface="Wingdings" panose="05000000000000000000" pitchFamily="2" charset="2"/>
              <a:buChar char="§"/>
            </a:pPr>
            <a:r>
              <a:rPr lang="fa-IR" dirty="0"/>
              <a:t> از زمان بروز علائم بالینی (مرحله پرودرومال) زمانی که تمام ضایعات مرحله دلمه بستن به اتمام برسد و تمام ضایعات پوسته شده و لایه ای از پوست تازه در زیر آن تشکیل شود.</a:t>
            </a:r>
          </a:p>
          <a:p>
            <a:pPr marL="0" indent="0">
              <a:buNone/>
            </a:pPr>
            <a:r>
              <a:rPr lang="fa-IR" dirty="0"/>
              <a:t>     (2تا 4 هفته)</a:t>
            </a:r>
          </a:p>
        </p:txBody>
      </p:sp>
    </p:spTree>
    <p:extLst>
      <p:ext uri="{BB962C8B-B14F-4D97-AF65-F5344CB8AC3E}">
        <p14:creationId xmlns:p14="http://schemas.microsoft.com/office/powerpoint/2010/main" val="199850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4330" y="363072"/>
            <a:ext cx="9810282" cy="1532964"/>
          </a:xfrm>
        </p:spPr>
        <p:txBody>
          <a:bodyPr>
            <a:normAutofit/>
          </a:bodyPr>
          <a:lstStyle/>
          <a:p>
            <a:pPr algn="r" rtl="0"/>
            <a:r>
              <a:rPr lang="fa-IR" b="1" dirty="0"/>
              <a:t>علائم بالینی:</a:t>
            </a:r>
            <a:br>
              <a:rPr lang="fa-IR" b="1" dirty="0"/>
            </a:br>
            <a:r>
              <a:rPr lang="fa-IR" dirty="0"/>
              <a:t> </a:t>
            </a:r>
            <a:r>
              <a:rPr lang="fa-IR" sz="1800" dirty="0"/>
              <a:t>آبله میمونی معمولاً یک بیماری خود محدود شونده است که علائم آن بین 2 تا 4 هفته طول میکشد.</a:t>
            </a:r>
          </a:p>
        </p:txBody>
      </p:sp>
      <p:sp>
        <p:nvSpPr>
          <p:cNvPr id="5" name="Content Placeholder 4"/>
          <p:cNvSpPr>
            <a:spLocks noGrp="1"/>
          </p:cNvSpPr>
          <p:nvPr>
            <p:ph sz="half" idx="1"/>
          </p:nvPr>
        </p:nvSpPr>
        <p:spPr/>
        <p:txBody>
          <a:bodyPr/>
          <a:lstStyle/>
          <a:p>
            <a:pPr>
              <a:buFont typeface="+mj-lt"/>
              <a:buAutoNum type="arabicParenR"/>
            </a:pPr>
            <a:r>
              <a:rPr lang="fa-IR" sz="2000" b="1" dirty="0"/>
              <a:t>دوره کمون:</a:t>
            </a:r>
            <a:endParaRPr lang="en-US" sz="2000" b="1" dirty="0"/>
          </a:p>
          <a:p>
            <a:pPr>
              <a:buFont typeface="+mj-lt"/>
              <a:buAutoNum type="arabicParenR"/>
            </a:pPr>
            <a:endParaRPr lang="en-US" b="1" dirty="0"/>
          </a:p>
          <a:p>
            <a:pPr>
              <a:buFont typeface="+mj-lt"/>
              <a:buAutoNum type="arabicParenR"/>
            </a:pPr>
            <a:r>
              <a:rPr lang="en-US" b="1" dirty="0"/>
              <a:t>:(invasion/prodromal) </a:t>
            </a:r>
            <a:r>
              <a:rPr lang="fa-IR" b="1" dirty="0"/>
              <a:t>دوره تهاجم</a:t>
            </a:r>
          </a:p>
          <a:p>
            <a:pPr marL="0" indent="0">
              <a:buNone/>
            </a:pPr>
            <a:endParaRPr lang="fa-IR" b="1" dirty="0"/>
          </a:p>
          <a:p>
            <a:pPr>
              <a:buFont typeface="+mj-lt"/>
              <a:buAutoNum type="arabicParenR"/>
            </a:pPr>
            <a:endParaRPr lang="fa-IR" b="1" dirty="0"/>
          </a:p>
          <a:p>
            <a:pPr>
              <a:buFont typeface="+mj-lt"/>
              <a:buAutoNum type="arabicParenR"/>
            </a:pPr>
            <a:r>
              <a:rPr lang="en-US" b="1" dirty="0"/>
              <a:t>(eruption)</a:t>
            </a:r>
            <a:r>
              <a:rPr lang="fa-IR" b="1" dirty="0"/>
              <a:t> : دوره فوران</a:t>
            </a:r>
            <a:r>
              <a:rPr lang="en-US" b="1" dirty="0"/>
              <a:t> </a:t>
            </a:r>
            <a:endParaRPr lang="fa-IR" dirty="0"/>
          </a:p>
        </p:txBody>
      </p:sp>
      <p:pic>
        <p:nvPicPr>
          <p:cNvPr id="9" name="Content Placeholder 8">
            <a:extLst>
              <a:ext uri="{FF2B5EF4-FFF2-40B4-BE49-F238E27FC236}">
                <a16:creationId xmlns:a16="http://schemas.microsoft.com/office/drawing/2014/main" id="{3B1C5085-E5A7-F74A-86FA-920EE7CA4F9D}"/>
              </a:ext>
            </a:extLst>
          </p:cNvPr>
          <p:cNvPicPr>
            <a:picLocks noGrp="1" noChangeAspect="1"/>
          </p:cNvPicPr>
          <p:nvPr>
            <p:ph sz="half" idx="2"/>
          </p:nvPr>
        </p:nvPicPr>
        <p:blipFill>
          <a:blip r:embed="rId2"/>
          <a:stretch>
            <a:fillRect/>
          </a:stretch>
        </p:blipFill>
        <p:spPr>
          <a:xfrm>
            <a:off x="7469874" y="2133600"/>
            <a:ext cx="3757683" cy="2634018"/>
          </a:xfrm>
        </p:spPr>
      </p:pic>
    </p:spTree>
    <p:extLst>
      <p:ext uri="{BB962C8B-B14F-4D97-AF65-F5344CB8AC3E}">
        <p14:creationId xmlns:p14="http://schemas.microsoft.com/office/powerpoint/2010/main" val="1697013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solidFill>
                  <a:schemeClr val="tx1">
                    <a:lumMod val="95000"/>
                    <a:lumOff val="5000"/>
                  </a:schemeClr>
                </a:solidFill>
              </a:rPr>
              <a:t>Brincidofovir</a:t>
            </a:r>
            <a:endParaRPr lang="fa-IR" sz="4000" b="1" dirty="0">
              <a:solidFill>
                <a:schemeClr val="tx1">
                  <a:lumMod val="95000"/>
                  <a:lumOff val="5000"/>
                </a:schemeClr>
              </a:solidFill>
            </a:endParaRPr>
          </a:p>
        </p:txBody>
      </p:sp>
      <p:pic>
        <p:nvPicPr>
          <p:cNvPr id="5" name="Content Placeholder 4"/>
          <p:cNvPicPr>
            <a:picLocks noGrp="1" noChangeAspect="1"/>
          </p:cNvPicPr>
          <p:nvPr>
            <p:ph sz="half" idx="4294967295"/>
          </p:nvPr>
        </p:nvPicPr>
        <p:blipFill>
          <a:blip r:embed="rId2"/>
          <a:srcRect/>
          <a:stretch/>
        </p:blipFill>
        <p:spPr>
          <a:xfrm>
            <a:off x="3370997" y="2223447"/>
            <a:ext cx="6282519" cy="3740625"/>
          </a:xfrm>
        </p:spPr>
      </p:pic>
    </p:spTree>
    <p:extLst>
      <p:ext uri="{BB962C8B-B14F-4D97-AF65-F5344CB8AC3E}">
        <p14:creationId xmlns:p14="http://schemas.microsoft.com/office/powerpoint/2010/main" val="3965601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2925" y="624110"/>
            <a:ext cx="8911687" cy="801278"/>
          </a:xfrm>
        </p:spPr>
        <p:txBody>
          <a:bodyPr/>
          <a:lstStyle/>
          <a:p>
            <a:pPr algn="r"/>
            <a:r>
              <a:rPr lang="fa-IR" dirty="0"/>
              <a:t>واکسیناسیون علیه ارتوپاکس ویروس:</a:t>
            </a:r>
          </a:p>
        </p:txBody>
      </p:sp>
      <p:sp>
        <p:nvSpPr>
          <p:cNvPr id="6" name="Content Placeholder 5"/>
          <p:cNvSpPr>
            <a:spLocks noGrp="1"/>
          </p:cNvSpPr>
          <p:nvPr>
            <p:ph idx="1"/>
          </p:nvPr>
        </p:nvSpPr>
        <p:spPr>
          <a:xfrm>
            <a:off x="2589212" y="1519518"/>
            <a:ext cx="8915400" cy="4391704"/>
          </a:xfrm>
        </p:spPr>
        <p:txBody>
          <a:bodyPr/>
          <a:lstStyle/>
          <a:p>
            <a:r>
              <a:rPr lang="fa-IR" dirty="0"/>
              <a:t>1.</a:t>
            </a:r>
            <a:r>
              <a:rPr lang="en-US" dirty="0"/>
              <a:t>JYNNEOS</a:t>
            </a:r>
            <a:r>
              <a:rPr lang="fa-IR" dirty="0"/>
              <a:t> ویروس زنده ضعیف شده  واکسینا زیر جلدی در دو دوز با فاصله 4 هفته 0/5 میلی لیتر</a:t>
            </a:r>
          </a:p>
          <a:p>
            <a:endParaRPr lang="fa-IR" dirty="0"/>
          </a:p>
          <a:p>
            <a:r>
              <a:rPr lang="fa-IR" dirty="0"/>
              <a:t>2.</a:t>
            </a:r>
            <a:r>
              <a:rPr lang="en-US" dirty="0"/>
              <a:t>ACAM2000 </a:t>
            </a:r>
            <a:r>
              <a:rPr lang="fa-IR" dirty="0"/>
              <a:t>واکسن ویروس زنده ضعیف شده واکسینا است.</a:t>
            </a:r>
          </a:p>
          <a:p>
            <a:r>
              <a:rPr lang="fa-IR" dirty="0"/>
              <a:t>اندیکاسیون دریافت واکسن:</a:t>
            </a:r>
          </a:p>
          <a:p>
            <a:pPr>
              <a:buFont typeface="+mj-lt"/>
              <a:buAutoNum type="arabicPeriod"/>
            </a:pPr>
            <a:r>
              <a:rPr lang="fa-IR" dirty="0"/>
              <a:t> کارکنان مشاغل آزمایشگاههای در معرض ویروس های ارتوپاکس</a:t>
            </a:r>
          </a:p>
          <a:p>
            <a:pPr>
              <a:buFont typeface="+mj-lt"/>
              <a:buAutoNum type="arabicPeriod"/>
            </a:pPr>
            <a:r>
              <a:rPr lang="fa-IR" dirty="0"/>
              <a:t>افراد دارای ریسک بالا از لحاظ انتقال به طریقه جنسی</a:t>
            </a:r>
          </a:p>
          <a:p>
            <a:pPr>
              <a:buFont typeface="+mj-lt"/>
              <a:buAutoNum type="arabicPeriod"/>
            </a:pPr>
            <a:r>
              <a:rPr lang="fa-IR" dirty="0"/>
              <a:t>پروفیلاکسی بعد تماس طی4ساعت (طی4تا 14 ساعت از تماس جهت کاهش علائم بیماری) اگر طی سه سال گذشته دریافت نکرده است.</a:t>
            </a:r>
          </a:p>
          <a:p>
            <a:endParaRPr lang="fa-IR" dirty="0"/>
          </a:p>
          <a:p>
            <a:endParaRPr lang="fa-IR" dirty="0"/>
          </a:p>
          <a:p>
            <a:endParaRPr lang="fa-IR" dirty="0"/>
          </a:p>
        </p:txBody>
      </p:sp>
    </p:spTree>
    <p:extLst>
      <p:ext uri="{BB962C8B-B14F-4D97-AF65-F5344CB8AC3E}">
        <p14:creationId xmlns:p14="http://schemas.microsoft.com/office/powerpoint/2010/main" val="1713105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952" y="1411940"/>
            <a:ext cx="8624047" cy="5082989"/>
          </a:xfrm>
          <a:prstGeom prst="rect">
            <a:avLst/>
          </a:prstGeom>
        </p:spPr>
      </p:pic>
      <p:sp>
        <p:nvSpPr>
          <p:cNvPr id="5" name="Title 4"/>
          <p:cNvSpPr>
            <a:spLocks noGrp="1"/>
          </p:cNvSpPr>
          <p:nvPr>
            <p:ph type="title"/>
          </p:nvPr>
        </p:nvSpPr>
        <p:spPr>
          <a:xfrm>
            <a:off x="3186952" y="0"/>
            <a:ext cx="8624047" cy="1411940"/>
          </a:xfrm>
        </p:spPr>
        <p:txBody>
          <a:bodyPr>
            <a:normAutofit/>
          </a:bodyPr>
          <a:lstStyle/>
          <a:p>
            <a:pPr algn="r"/>
            <a:r>
              <a:rPr lang="fa-IR" sz="4400" b="1" dirty="0"/>
              <a:t>با آرزوی روزهای روشن</a:t>
            </a:r>
          </a:p>
        </p:txBody>
      </p:sp>
    </p:spTree>
    <p:extLst>
      <p:ext uri="{BB962C8B-B14F-4D97-AF65-F5344CB8AC3E}">
        <p14:creationId xmlns:p14="http://schemas.microsoft.com/office/powerpoint/2010/main" val="366165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2924" y="624110"/>
            <a:ext cx="8911687" cy="989537"/>
          </a:xfrm>
        </p:spPr>
        <p:txBody>
          <a:bodyPr/>
          <a:lstStyle/>
          <a:p>
            <a:pPr algn="r"/>
            <a:r>
              <a:rPr lang="fa-IR" dirty="0"/>
              <a:t>مراحل بالینی بیماری:</a:t>
            </a:r>
          </a:p>
        </p:txBody>
      </p:sp>
      <p:pic>
        <p:nvPicPr>
          <p:cNvPr id="6" name="Picture 5"/>
          <p:cNvPicPr>
            <a:picLocks noChangeAspect="1"/>
          </p:cNvPicPr>
          <p:nvPr/>
        </p:nvPicPr>
        <p:blipFill>
          <a:blip r:embed="rId2"/>
          <a:stretch>
            <a:fillRect/>
          </a:stretch>
        </p:blipFill>
        <p:spPr>
          <a:xfrm>
            <a:off x="2592924" y="1842248"/>
            <a:ext cx="8911687" cy="4489416"/>
          </a:xfrm>
          <a:prstGeom prst="rect">
            <a:avLst/>
          </a:prstGeom>
        </p:spPr>
      </p:pic>
      <p:pic>
        <p:nvPicPr>
          <p:cNvPr id="4" name="Content Placeholder 3"/>
          <p:cNvPicPr>
            <a:picLocks noChangeAspect="1"/>
          </p:cNvPicPr>
          <p:nvPr/>
        </p:nvPicPr>
        <p:blipFill>
          <a:blip r:embed="rId3"/>
          <a:stretch>
            <a:fillRect/>
          </a:stretch>
        </p:blipFill>
        <p:spPr>
          <a:xfrm>
            <a:off x="2592924" y="1842248"/>
            <a:ext cx="8947150" cy="3999213"/>
          </a:xfrm>
          <a:prstGeom prst="rect">
            <a:avLst/>
          </a:prstGeom>
        </p:spPr>
      </p:pic>
    </p:spTree>
    <p:extLst>
      <p:ext uri="{BB962C8B-B14F-4D97-AF65-F5344CB8AC3E}">
        <p14:creationId xmlns:p14="http://schemas.microsoft.com/office/powerpoint/2010/main" val="288839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rtl="0"/>
            <a:r>
              <a:rPr lang="fa-IR" b="1" dirty="0"/>
              <a:t>دوره کمون:</a:t>
            </a:r>
            <a:endParaRPr lang="fa-IR" dirty="0"/>
          </a:p>
        </p:txBody>
      </p:sp>
      <p:sp>
        <p:nvSpPr>
          <p:cNvPr id="7" name="Content Placeholder 6"/>
          <p:cNvSpPr>
            <a:spLocks noGrp="1"/>
          </p:cNvSpPr>
          <p:nvPr>
            <p:ph idx="1"/>
          </p:nvPr>
        </p:nvSpPr>
        <p:spPr>
          <a:xfrm>
            <a:off x="2084294" y="2133600"/>
            <a:ext cx="9420318" cy="3777622"/>
          </a:xfrm>
        </p:spPr>
        <p:txBody>
          <a:bodyPr>
            <a:normAutofit/>
          </a:bodyPr>
          <a:lstStyle/>
          <a:p>
            <a:r>
              <a:rPr lang="fa-IR" sz="2000" b="1" dirty="0"/>
              <a:t>معمولاً از 6 تا13   روز است اما می تواند بین 5 تا 21 روز متغیر( اغلب 6تا 13 روز) باشد.</a:t>
            </a:r>
          </a:p>
          <a:p>
            <a:endParaRPr lang="fa-IR" sz="2000" dirty="0"/>
          </a:p>
          <a:p>
            <a:r>
              <a:rPr lang="fa-IR" sz="2000" dirty="0"/>
              <a:t>بیماری در این دوره مسری نیست.(</a:t>
            </a:r>
            <a:r>
              <a:rPr lang="en-US" sz="2000" dirty="0"/>
              <a:t>(CDC</a:t>
            </a:r>
            <a:endParaRPr lang="fa-IR" sz="2000" dirty="0"/>
          </a:p>
        </p:txBody>
      </p:sp>
    </p:spTree>
    <p:extLst>
      <p:ext uri="{BB962C8B-B14F-4D97-AF65-F5344CB8AC3E}">
        <p14:creationId xmlns:p14="http://schemas.microsoft.com/office/powerpoint/2010/main" val="235275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2925" y="624110"/>
            <a:ext cx="8911687" cy="855066"/>
          </a:xfrm>
        </p:spPr>
        <p:txBody>
          <a:bodyPr/>
          <a:lstStyle/>
          <a:p>
            <a:pPr algn="r"/>
            <a:r>
              <a:rPr lang="fa-IR" b="1" dirty="0"/>
              <a:t>علائم بالینی بیماری (در فرم کلاسیک):</a:t>
            </a:r>
            <a:endParaRPr lang="fa-IR" dirty="0"/>
          </a:p>
        </p:txBody>
      </p:sp>
      <p:sp>
        <p:nvSpPr>
          <p:cNvPr id="4" name="Content Placeholder 3"/>
          <p:cNvSpPr>
            <a:spLocks noGrp="1"/>
          </p:cNvSpPr>
          <p:nvPr>
            <p:ph idx="1"/>
          </p:nvPr>
        </p:nvSpPr>
        <p:spPr>
          <a:xfrm>
            <a:off x="2589212" y="1680881"/>
            <a:ext cx="8915400" cy="4854389"/>
          </a:xfrm>
        </p:spPr>
        <p:txBody>
          <a:bodyPr>
            <a:normAutofit/>
          </a:bodyPr>
          <a:lstStyle/>
          <a:p>
            <a:r>
              <a:rPr lang="fa-IR" dirty="0"/>
              <a:t>آبله میمونی معمولاً یک بیماری خود محدود شونده است که علائم آن بین 2 تا 4 هفته طول میکشد.</a:t>
            </a:r>
          </a:p>
          <a:p>
            <a:r>
              <a:rPr lang="fa-IR" dirty="0"/>
              <a:t>1.</a:t>
            </a:r>
            <a:r>
              <a:rPr lang="fa-IR" b="1" dirty="0"/>
              <a:t> علائم اولیه بیماری</a:t>
            </a:r>
            <a:r>
              <a:rPr lang="fa-IR" dirty="0"/>
              <a:t>(</a:t>
            </a:r>
            <a:r>
              <a:rPr lang="en-US" b="1" dirty="0" err="1"/>
              <a:t>Prodrome</a:t>
            </a:r>
            <a:r>
              <a:rPr lang="fa-IR" dirty="0"/>
              <a:t>):</a:t>
            </a:r>
          </a:p>
          <a:p>
            <a:r>
              <a:rPr lang="fa-IR" dirty="0"/>
              <a:t>ممکن است فرد در این دوره مسری باشد. </a:t>
            </a:r>
          </a:p>
          <a:p>
            <a:r>
              <a:rPr lang="fa-IR" dirty="0"/>
              <a:t>به طور معمول تا </a:t>
            </a:r>
            <a:r>
              <a:rPr lang="fa-IR" b="1" u="sng" dirty="0"/>
              <a:t>پنج روز </a:t>
            </a:r>
            <a:r>
              <a:rPr lang="fa-IR" dirty="0"/>
              <a:t>طول میکشد.</a:t>
            </a:r>
          </a:p>
          <a:p>
            <a:r>
              <a:rPr lang="fa-IR" dirty="0"/>
              <a:t>علائم عبارتند از تب، لرز، لنفادنوپاتی (تورم غدد لنفاوی)، سردرد شدید، کمردرد، دردعضلانی و  ضعف عضلانی شدید، گاهی اوقات گلودرد و سرفه</a:t>
            </a:r>
          </a:p>
          <a:p>
            <a:pPr marL="0" indent="0">
              <a:buNone/>
            </a:pPr>
            <a:endParaRPr lang="fa-IR" dirty="0"/>
          </a:p>
          <a:p>
            <a:r>
              <a:rPr lang="fa-IR" b="1" dirty="0">
                <a:solidFill>
                  <a:srgbClr val="FF0000"/>
                </a:solidFill>
              </a:rPr>
              <a:t>لنفادنوپاتی</a:t>
            </a:r>
            <a:r>
              <a:rPr lang="fa-IR" b="1" dirty="0"/>
              <a:t> یکی از ویژگیهای متمایز کننده بیماری نسبت به آبله مرغان و سرخک</a:t>
            </a:r>
            <a:r>
              <a:rPr lang="fa-IR" dirty="0"/>
              <a:t>(لنفادنوپاتی </a:t>
            </a:r>
            <a:r>
              <a:rPr lang="fa-IR" u="sng" dirty="0"/>
              <a:t>معمولاً با شروع تب، 1 تا2 روز قبل از شروع بثورات،</a:t>
            </a:r>
            <a:r>
              <a:rPr lang="fa-IR" dirty="0"/>
              <a:t> یا به ندرت با شروع بثورات رخ میدهد).</a:t>
            </a:r>
          </a:p>
          <a:p>
            <a:r>
              <a:rPr lang="fa-IR" dirty="0"/>
              <a:t>. لنفادنوپاتی ممکن است </a:t>
            </a:r>
            <a:r>
              <a:rPr lang="fa-IR" b="1" dirty="0"/>
              <a:t>زیر فکی/گردنی/آگزیلاری/اینگوینال </a:t>
            </a:r>
          </a:p>
          <a:p>
            <a:r>
              <a:rPr lang="fa-IR" b="1" dirty="0"/>
              <a:t>یک یا دو طرفه</a:t>
            </a:r>
          </a:p>
        </p:txBody>
      </p:sp>
    </p:spTree>
    <p:extLst>
      <p:ext uri="{BB962C8B-B14F-4D97-AF65-F5344CB8AC3E}">
        <p14:creationId xmlns:p14="http://schemas.microsoft.com/office/powerpoint/2010/main" val="121583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2048"/>
            <a:ext cx="8911687" cy="941294"/>
          </a:xfrm>
        </p:spPr>
        <p:txBody>
          <a:bodyPr/>
          <a:lstStyle/>
          <a:p>
            <a:pPr algn="r"/>
            <a:r>
              <a:rPr lang="fa-IR" dirty="0"/>
              <a:t>2.بثورات جلدی</a:t>
            </a:r>
            <a:r>
              <a:rPr lang="en-US" b="1" dirty="0"/>
              <a:t> :</a:t>
            </a:r>
            <a:r>
              <a:rPr lang="en-US" dirty="0"/>
              <a:t>(Skin eruption)</a:t>
            </a:r>
            <a:endParaRPr lang="fa-IR" dirty="0"/>
          </a:p>
        </p:txBody>
      </p:sp>
      <p:sp>
        <p:nvSpPr>
          <p:cNvPr id="3" name="Content Placeholder 2"/>
          <p:cNvSpPr>
            <a:spLocks noGrp="1"/>
          </p:cNvSpPr>
          <p:nvPr>
            <p:ph idx="1"/>
          </p:nvPr>
        </p:nvSpPr>
        <p:spPr>
          <a:xfrm>
            <a:off x="1882588" y="1546411"/>
            <a:ext cx="9622024" cy="5069541"/>
          </a:xfrm>
        </p:spPr>
        <p:txBody>
          <a:bodyPr/>
          <a:lstStyle/>
          <a:p>
            <a:r>
              <a:rPr lang="fa-IR" dirty="0"/>
              <a:t>مرحله بروز ضایعات پوستی 1 تا 3 روز پس از تب رخ میدهد و تا 2 الی 3 هفته باقی میمانند.</a:t>
            </a:r>
          </a:p>
          <a:p>
            <a:pPr>
              <a:buFont typeface="Wingdings" panose="05000000000000000000" pitchFamily="2" charset="2"/>
              <a:buChar char="v"/>
            </a:pPr>
            <a:r>
              <a:rPr lang="fa-IR" dirty="0">
                <a:solidFill>
                  <a:srgbClr val="FF0000"/>
                </a:solidFill>
              </a:rPr>
              <a:t> (</a:t>
            </a:r>
            <a:r>
              <a:rPr lang="fa-IR" b="1" dirty="0">
                <a:solidFill>
                  <a:srgbClr val="FF0000"/>
                </a:solidFill>
              </a:rPr>
              <a:t>تب و سایر علائم پرودرومال اغلب با ظاهر شدن بثورات فروکش می کنند.)</a:t>
            </a:r>
          </a:p>
          <a:p>
            <a:pPr marL="0" indent="0">
              <a:buNone/>
            </a:pPr>
            <a:endParaRPr lang="fa-IR" b="1" dirty="0"/>
          </a:p>
          <a:p>
            <a:r>
              <a:rPr lang="fa-IR" dirty="0"/>
              <a:t>بثورات بیشتر در </a:t>
            </a:r>
            <a:r>
              <a:rPr lang="fa-IR" b="1" dirty="0">
                <a:solidFill>
                  <a:srgbClr val="FF0000"/>
                </a:solidFill>
              </a:rPr>
              <a:t>صورت و اندامها </a:t>
            </a:r>
            <a:r>
              <a:rPr lang="fa-IR" dirty="0"/>
              <a:t>متمرکز است. </a:t>
            </a:r>
          </a:p>
          <a:p>
            <a:pPr marL="0" indent="0">
              <a:buNone/>
            </a:pPr>
            <a:endParaRPr lang="fa-IR" dirty="0"/>
          </a:p>
          <a:p>
            <a:r>
              <a:rPr lang="fa-IR" dirty="0"/>
              <a:t> در فرم کلاسیک بثورات درصورت در 95 %موارد و کف دست و پا 75% در مخاط دهان  70 % یا دستگاه تناسلی  30 %، ملتحمه  20 %و قرنیه چشم مشاهده میشود.</a:t>
            </a:r>
          </a:p>
          <a:p>
            <a:pPr marL="0" indent="0">
              <a:buNone/>
            </a:pPr>
            <a:endParaRPr lang="fa-IR" dirty="0"/>
          </a:p>
          <a:p>
            <a:r>
              <a:rPr lang="fa-IR" dirty="0"/>
              <a:t>بثورات ابتدا بشکل </a:t>
            </a:r>
            <a:r>
              <a:rPr lang="fa-IR" dirty="0">
                <a:solidFill>
                  <a:srgbClr val="FF0000"/>
                </a:solidFill>
              </a:rPr>
              <a:t>ماکول</a:t>
            </a:r>
            <a:r>
              <a:rPr lang="fa-IR" dirty="0"/>
              <a:t>  و سپس به </a:t>
            </a:r>
            <a:r>
              <a:rPr lang="fa-IR" dirty="0">
                <a:solidFill>
                  <a:srgbClr val="FF0000"/>
                </a:solidFill>
              </a:rPr>
              <a:t>پاپول</a:t>
            </a:r>
            <a:r>
              <a:rPr lang="fa-IR" dirty="0"/>
              <a:t> برجسته و سپس </a:t>
            </a:r>
            <a:r>
              <a:rPr lang="fa-IR" dirty="0">
                <a:solidFill>
                  <a:srgbClr val="FF0000"/>
                </a:solidFill>
              </a:rPr>
              <a:t>وزیکول</a:t>
            </a:r>
            <a:r>
              <a:rPr lang="fa-IR" dirty="0"/>
              <a:t> و </a:t>
            </a:r>
            <a:r>
              <a:rPr lang="fa-IR" dirty="0">
                <a:solidFill>
                  <a:srgbClr val="FF0000"/>
                </a:solidFill>
              </a:rPr>
              <a:t>پوستول</a:t>
            </a:r>
            <a:r>
              <a:rPr lang="fa-IR" dirty="0"/>
              <a:t>  و نهایتا  ضایعات </a:t>
            </a:r>
          </a:p>
          <a:p>
            <a:pPr marL="0" indent="0">
              <a:buNone/>
            </a:pPr>
            <a:r>
              <a:rPr lang="fa-IR" dirty="0"/>
              <a:t>    دلمه خشک(</a:t>
            </a:r>
            <a:r>
              <a:rPr lang="fa-IR" dirty="0">
                <a:solidFill>
                  <a:srgbClr val="FF0000"/>
                </a:solidFill>
              </a:rPr>
              <a:t>کراسته</a:t>
            </a:r>
            <a:r>
              <a:rPr lang="fa-IR" dirty="0"/>
              <a:t>)در نهایت </a:t>
            </a:r>
            <a:r>
              <a:rPr lang="fa-IR" dirty="0">
                <a:solidFill>
                  <a:srgbClr val="FF0000"/>
                </a:solidFill>
              </a:rPr>
              <a:t>پوسته ریزی </a:t>
            </a:r>
            <a:r>
              <a:rPr lang="fa-IR" dirty="0"/>
              <a:t>پیدا میکند.</a:t>
            </a:r>
          </a:p>
          <a:p>
            <a:pPr>
              <a:buFont typeface="Wingdings" panose="05000000000000000000" pitchFamily="2" charset="2"/>
              <a:buChar char="v"/>
            </a:pPr>
            <a:r>
              <a:rPr lang="fa-IR" dirty="0"/>
              <a:t>تشکیل ضایعه در حفره دهان و اوروفارنکس می تواند منجر به سرفه، عطسه و دیسفاژی  و به طور بالقوه می تواند منجر به پخش شدن ضایعات در هوا (آئروسلیزاسیون) ترشحات شود.</a:t>
            </a:r>
          </a:p>
          <a:p>
            <a:pPr marL="0" indent="0">
              <a:buNone/>
            </a:pPr>
            <a:r>
              <a:rPr lang="fa-IR" dirty="0"/>
              <a:t>                                 </a:t>
            </a:r>
          </a:p>
        </p:txBody>
      </p:sp>
    </p:spTree>
    <p:extLst>
      <p:ext uri="{BB962C8B-B14F-4D97-AF65-F5344CB8AC3E}">
        <p14:creationId xmlns:p14="http://schemas.microsoft.com/office/powerpoint/2010/main" val="2321187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08855"/>
          </a:xfrm>
        </p:spPr>
        <p:txBody>
          <a:bodyPr/>
          <a:lstStyle/>
          <a:p>
            <a:pPr algn="r"/>
            <a:r>
              <a:rPr lang="fa-IR" b="1" dirty="0"/>
              <a:t>ویژگیهای بثورات پوستی:</a:t>
            </a:r>
            <a:endParaRPr lang="fa-IR" dirty="0"/>
          </a:p>
        </p:txBody>
      </p:sp>
      <p:sp>
        <p:nvSpPr>
          <p:cNvPr id="3" name="Content Placeholder 2"/>
          <p:cNvSpPr>
            <a:spLocks noGrp="1"/>
          </p:cNvSpPr>
          <p:nvPr>
            <p:ph idx="1"/>
          </p:nvPr>
        </p:nvSpPr>
        <p:spPr>
          <a:xfrm>
            <a:off x="1936376" y="1640541"/>
            <a:ext cx="9568236" cy="4693024"/>
          </a:xfrm>
        </p:spPr>
        <p:txBody>
          <a:bodyPr>
            <a:normAutofit/>
          </a:bodyPr>
          <a:lstStyle/>
          <a:p>
            <a:r>
              <a:rPr lang="fa-IR" dirty="0"/>
              <a:t>حاشیه مشخص و مدور دارند، در عمق قرار دارند و اغلب نافدار میشوند .</a:t>
            </a:r>
          </a:p>
          <a:p>
            <a:r>
              <a:rPr lang="fa-IR" dirty="0"/>
              <a:t> همه در یک مرحله، یکسان و هم اندازه هستند.</a:t>
            </a:r>
          </a:p>
          <a:p>
            <a:endParaRPr lang="fa-IR" dirty="0"/>
          </a:p>
          <a:p>
            <a:r>
              <a:rPr lang="fa-IR" dirty="0"/>
              <a:t> بیشتر در صورت، اندامها و کف دست و کف پا هستند.</a:t>
            </a:r>
          </a:p>
          <a:p>
            <a:endParaRPr lang="fa-IR" dirty="0"/>
          </a:p>
          <a:p>
            <a:r>
              <a:rPr lang="fa-IR" dirty="0"/>
              <a:t>اغلب تا مرحله دلمه و پوسته ریزی </a:t>
            </a:r>
            <a:r>
              <a:rPr lang="fa-IR" b="1" dirty="0">
                <a:solidFill>
                  <a:srgbClr val="FF0000"/>
                </a:solidFill>
              </a:rPr>
              <a:t>دردناک</a:t>
            </a:r>
            <a:r>
              <a:rPr lang="fa-IR" dirty="0"/>
              <a:t> توصیف میشوند و در مرحله دلمه وپوسته ریزی خارشدار میشوند</a:t>
            </a:r>
          </a:p>
          <a:p>
            <a:endParaRPr lang="fa-IR" dirty="0"/>
          </a:p>
          <a:p>
            <a:r>
              <a:rPr lang="fa-IR" dirty="0"/>
              <a:t>در فرم کلاسیک آن در کشورهای آندمیک آفریقایی در </a:t>
            </a:r>
            <a:r>
              <a:rPr lang="fa-IR" b="1" dirty="0"/>
              <a:t>درصدی از موارد </a:t>
            </a:r>
            <a:r>
              <a:rPr lang="fa-IR" dirty="0"/>
              <a:t>بثورات پوستی ناشی از آبله میمونی میتواند به صورت هیپرتروفی، پیگمانتاسیون، هایپوپیگمانتاسیون، کلوئید و یا فرو رفتگی،</a:t>
            </a:r>
            <a:r>
              <a:rPr lang="fa-IR" b="1" dirty="0"/>
              <a:t>اسکار</a:t>
            </a:r>
            <a:r>
              <a:rPr lang="fa-IR" dirty="0"/>
              <a:t> ایجاد کند.</a:t>
            </a:r>
          </a:p>
          <a:p>
            <a:r>
              <a:rPr lang="fa-IR" b="1" dirty="0"/>
              <a:t>تا به امروز، تظاهرات بالینی موارد آبله میمونی مرتبط با طغیان اخیر متغیر بوده است. </a:t>
            </a:r>
            <a:endParaRPr lang="fa-IR" dirty="0"/>
          </a:p>
        </p:txBody>
      </p:sp>
    </p:spTree>
    <p:extLst>
      <p:ext uri="{BB962C8B-B14F-4D97-AF65-F5344CB8AC3E}">
        <p14:creationId xmlns:p14="http://schemas.microsoft.com/office/powerpoint/2010/main" val="259989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24DC-B58E-08CE-71DE-C2E97E4DA324}"/>
              </a:ext>
            </a:extLst>
          </p:cNvPr>
          <p:cNvSpPr>
            <a:spLocks noGrp="1"/>
          </p:cNvSpPr>
          <p:nvPr>
            <p:ph type="title"/>
          </p:nvPr>
        </p:nvSpPr>
        <p:spPr/>
        <p:txBody>
          <a:bodyPr/>
          <a:lstStyle/>
          <a:p>
            <a:pPr algn="r"/>
            <a:r>
              <a:rPr lang="fa-IR" b="1" dirty="0"/>
              <a:t>مراحل بروز ضایعات پوستی:</a:t>
            </a:r>
            <a:endParaRPr lang="en-US" b="1" dirty="0"/>
          </a:p>
        </p:txBody>
      </p:sp>
      <p:pic>
        <p:nvPicPr>
          <p:cNvPr id="5" name="Content Placeholder 4">
            <a:extLst>
              <a:ext uri="{FF2B5EF4-FFF2-40B4-BE49-F238E27FC236}">
                <a16:creationId xmlns:a16="http://schemas.microsoft.com/office/drawing/2014/main" id="{0AD022E8-C045-3152-5AC1-03098AF4D660}"/>
              </a:ext>
            </a:extLst>
          </p:cNvPr>
          <p:cNvPicPr>
            <a:picLocks noGrp="1" noChangeAspect="1"/>
          </p:cNvPicPr>
          <p:nvPr>
            <p:ph idx="1"/>
          </p:nvPr>
        </p:nvPicPr>
        <p:blipFill>
          <a:blip r:embed="rId2"/>
          <a:stretch>
            <a:fillRect/>
          </a:stretch>
        </p:blipFill>
        <p:spPr>
          <a:xfrm>
            <a:off x="3080090" y="2174543"/>
            <a:ext cx="8183861" cy="3778250"/>
          </a:xfrm>
        </p:spPr>
      </p:pic>
    </p:spTree>
    <p:extLst>
      <p:ext uri="{BB962C8B-B14F-4D97-AF65-F5344CB8AC3E}">
        <p14:creationId xmlns:p14="http://schemas.microsoft.com/office/powerpoint/2010/main" val="112828442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4516</TotalTime>
  <Words>2255</Words>
  <Application>Microsoft Office PowerPoint</Application>
  <PresentationFormat>Widescreen</PresentationFormat>
  <Paragraphs>234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Wisp</vt:lpstr>
      <vt:lpstr>بیماری آبله میمونی (Monkeypox)</vt:lpstr>
      <vt:lpstr>راههای انتقال بیماری:</vt:lpstr>
      <vt:lpstr>علائم بالینی:  آبله میمونی معمولاً یک بیماری خود محدود شونده است که علائم آن بین 2 تا 4 هفته طول میکشد.</vt:lpstr>
      <vt:lpstr>مراحل بالینی بیماری:</vt:lpstr>
      <vt:lpstr>دوره کمون:</vt:lpstr>
      <vt:lpstr>علائم بالینی بیماری (در فرم کلاسیک):</vt:lpstr>
      <vt:lpstr>2.بثورات جلدی :(Skin eruption)</vt:lpstr>
      <vt:lpstr>ویژگیهای بثورات پوستی:</vt:lpstr>
      <vt:lpstr>مراحل بروز ضایعات پوستی:</vt:lpstr>
      <vt:lpstr>ضایعات پوستی آبله میمونی:</vt:lpstr>
      <vt:lpstr>سیر بیماری:</vt:lpstr>
      <vt:lpstr>عوارض بالینی:</vt:lpstr>
      <vt:lpstr>افراد در معرض خطر ابتلا به فرم شدید بیماری:</vt:lpstr>
      <vt:lpstr>تشخیص بالینی: مورد مشکوک:</vt:lpstr>
      <vt:lpstr>مورد احتمالی:</vt:lpstr>
      <vt:lpstr>مورد تایید شده:</vt:lpstr>
      <vt:lpstr>تشخیص:</vt:lpstr>
      <vt:lpstr>PowerPoint Presentation</vt:lpstr>
      <vt:lpstr>نمونه بالینی:</vt:lpstr>
      <vt:lpstr>به منظور تفسیر نتایج آزمایش، ضروری است که اطلاعات بیمار همراه با آن ارائه شود از جمله: </vt:lpstr>
      <vt:lpstr>تشخیصهای افتراقی:</vt:lpstr>
      <vt:lpstr>سرخک :</vt:lpstr>
      <vt:lpstr>گال:</vt:lpstr>
      <vt:lpstr>درمان:</vt:lpstr>
      <vt:lpstr>درمان حمایتی:</vt:lpstr>
      <vt:lpstr>Tecovirimat</vt:lpstr>
      <vt:lpstr>Tecovirimat</vt:lpstr>
      <vt:lpstr>عوامل جایگزین: </vt:lpstr>
      <vt:lpstr>ایزولاسیون:</vt:lpstr>
      <vt:lpstr>Brincidofovir</vt:lpstr>
      <vt:lpstr>واکسیناسیون علیه ارتوپاکس ویروس:</vt:lpstr>
      <vt:lpstr>با آرزوی روزهای روشن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بیماری آبله میمونی (Monkeypox)</dc:title>
  <dc:creator>Patris Rayan</dc:creator>
  <cp:lastModifiedBy>Unknown User</cp:lastModifiedBy>
  <cp:revision>97</cp:revision>
  <dcterms:created xsi:type="dcterms:W3CDTF">2024-09-09T12:34:18Z</dcterms:created>
  <dcterms:modified xsi:type="dcterms:W3CDTF">2024-10-22T17:06:29Z</dcterms:modified>
</cp:coreProperties>
</file>