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3195" y="1177345"/>
            <a:ext cx="7958630" cy="3059804"/>
          </a:xfrm>
        </p:spPr>
        <p:txBody>
          <a:bodyPr/>
          <a:lstStyle/>
          <a:p>
            <a:r>
              <a:rPr lang="en-US" b="1" dirty="0" smtClean="0">
                <a:latin typeface="Calisto MT" panose="02040603050505030304" pitchFamily="18" charset="0"/>
              </a:rPr>
              <a:t>DIABETIC FOOT</a:t>
            </a:r>
            <a:endParaRPr lang="en-US" b="1" dirty="0">
              <a:latin typeface="Calisto MT" panose="02040603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200" b="1" dirty="0"/>
              <a:t>Using the Wagner classification of foot ulcers</a:t>
            </a:r>
            <a:r>
              <a:rPr lang="en-US" sz="2200" b="1" dirty="0" smtClean="0"/>
              <a:t>:</a:t>
            </a:r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b="1" dirty="0"/>
              <a:t>Grade II </a:t>
            </a:r>
            <a:r>
              <a:rPr lang="en-US" sz="2200" dirty="0"/>
              <a:t>ulcers require surgical </a:t>
            </a:r>
            <a:r>
              <a:rPr lang="en-US" sz="2200" dirty="0" smtClean="0"/>
              <a:t>debridement, culture-specific </a:t>
            </a:r>
            <a:r>
              <a:rPr lang="en-US" sz="2200" dirty="0"/>
              <a:t>antibiotics, and off-loading with total contact casting</a:t>
            </a:r>
            <a:r>
              <a:rPr lang="en-US" sz="2200" dirty="0" smtClean="0"/>
              <a:t>.</a:t>
            </a:r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b="1" dirty="0"/>
              <a:t>Grade III</a:t>
            </a:r>
            <a:r>
              <a:rPr lang="en-US" sz="2200" dirty="0"/>
              <a:t> </a:t>
            </a:r>
            <a:r>
              <a:rPr lang="en-US" sz="2200" dirty="0" smtClean="0"/>
              <a:t>ulcers require surgical debridement </a:t>
            </a:r>
            <a:r>
              <a:rPr lang="en-US" sz="2200" dirty="0"/>
              <a:t>or partial amputation with off-loading </a:t>
            </a:r>
            <a:r>
              <a:rPr lang="en-US" sz="2200" dirty="0" smtClean="0"/>
              <a:t>and culture </a:t>
            </a:r>
            <a:r>
              <a:rPr lang="en-US" sz="2200" dirty="0"/>
              <a:t>specific antibiotics.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87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/>
              <a:t>Using the Wagner classification of foot ulcers: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>
              <a:buNone/>
            </a:pPr>
            <a:r>
              <a:rPr lang="en-US" sz="2200" b="1" dirty="0"/>
              <a:t>Grades IV </a:t>
            </a:r>
            <a:r>
              <a:rPr lang="en-US" sz="2200" dirty="0"/>
              <a:t>and </a:t>
            </a:r>
            <a:r>
              <a:rPr lang="en-US" sz="2200" b="1" dirty="0"/>
              <a:t>V</a:t>
            </a:r>
            <a:r>
              <a:rPr lang="en-US" sz="2200" dirty="0"/>
              <a:t> ulcers </a:t>
            </a:r>
            <a:r>
              <a:rPr lang="en-US" sz="2200" dirty="0" smtClean="0"/>
              <a:t>require local </a:t>
            </a:r>
            <a:r>
              <a:rPr lang="en-US" sz="2200" dirty="0"/>
              <a:t>or larger amputation based on the extent of infection.</a:t>
            </a:r>
          </a:p>
        </p:txBody>
      </p:sp>
    </p:spTree>
    <p:extLst>
      <p:ext uri="{BB962C8B-B14F-4D97-AF65-F5344CB8AC3E}">
        <p14:creationId xmlns:p14="http://schemas.microsoft.com/office/powerpoint/2010/main" val="3688574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 smtClean="0"/>
              <a:t>Debridement;</a:t>
            </a:r>
          </a:p>
          <a:p>
            <a:pPr marL="0" indent="0" algn="just">
              <a:buNone/>
            </a:pPr>
            <a:r>
              <a:rPr lang="en-US" sz="2200" dirty="0" smtClean="0"/>
              <a:t>whether </a:t>
            </a:r>
            <a:r>
              <a:rPr lang="en-US" sz="2200" dirty="0"/>
              <a:t>done in the clinic or </a:t>
            </a:r>
            <a:r>
              <a:rPr lang="en-US" sz="2200" dirty="0" smtClean="0"/>
              <a:t>operating room</a:t>
            </a:r>
            <a:r>
              <a:rPr lang="en-US" sz="2200" dirty="0"/>
              <a:t>, involves sharply removing all hypertrophic callus </a:t>
            </a:r>
            <a:r>
              <a:rPr lang="en-US" sz="2200" dirty="0" smtClean="0"/>
              <a:t>and nonviable </a:t>
            </a:r>
            <a:r>
              <a:rPr lang="en-US" sz="2200" dirty="0"/>
              <a:t>tissue</a:t>
            </a:r>
            <a:r>
              <a:rPr lang="en-US" sz="2200" dirty="0" smtClean="0"/>
              <a:t>.</a:t>
            </a:r>
          </a:p>
          <a:p>
            <a:pPr marL="0" indent="0" algn="just">
              <a:buNone/>
            </a:pPr>
            <a:r>
              <a:rPr lang="en-US" sz="2200" dirty="0" smtClean="0"/>
              <a:t>All </a:t>
            </a:r>
            <a:r>
              <a:rPr lang="en-US" sz="2200" dirty="0"/>
              <a:t>infected </a:t>
            </a:r>
            <a:r>
              <a:rPr lang="en-US" sz="2200" dirty="0" smtClean="0"/>
              <a:t>tissue, including </a:t>
            </a:r>
            <a:r>
              <a:rPr lang="en-US" sz="2200" dirty="0"/>
              <a:t>soft tissue and bone, must be </a:t>
            </a:r>
            <a:r>
              <a:rPr lang="en-US" sz="2200" dirty="0" smtClean="0"/>
              <a:t>excised.</a:t>
            </a:r>
          </a:p>
          <a:p>
            <a:pPr marL="0" indent="0" algn="just">
              <a:buNone/>
            </a:pPr>
            <a:r>
              <a:rPr lang="en-US" sz="2200" dirty="0" smtClean="0"/>
              <a:t>This decreases the </a:t>
            </a:r>
            <a:r>
              <a:rPr lang="en-US" sz="2200" dirty="0"/>
              <a:t>bacterial load and the detrimental cellular </a:t>
            </a:r>
            <a:r>
              <a:rPr lang="en-US" sz="2200" dirty="0" smtClean="0"/>
              <a:t>breakdown products </a:t>
            </a:r>
            <a:r>
              <a:rPr lang="en-US" sz="2200" dirty="0"/>
              <a:t>such as matrix metalloproteinases from the </a:t>
            </a:r>
            <a:r>
              <a:rPr lang="en-US" sz="2200" dirty="0" smtClean="0"/>
              <a:t>wound bed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5140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PATIENT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318197"/>
            <a:ext cx="8946541" cy="39302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Patient education for diabetic patients has been shown to </a:t>
            </a:r>
            <a:r>
              <a:rPr lang="en-US" sz="2200" dirty="0" smtClean="0"/>
              <a:t>be cost-effective</a:t>
            </a:r>
            <a:r>
              <a:rPr lang="en-US" sz="2200" dirty="0"/>
              <a:t>, improve patient quality of life, and reduce </a:t>
            </a:r>
            <a:r>
              <a:rPr lang="en-US" sz="2200" dirty="0" smtClean="0"/>
              <a:t>the risk </a:t>
            </a:r>
            <a:r>
              <a:rPr lang="en-US" sz="2200" dirty="0"/>
              <a:t>of lower extremity amputation by 50% to 85</a:t>
            </a:r>
            <a:r>
              <a:rPr lang="en-US" sz="2200" dirty="0" smtClean="0"/>
              <a:t>%.</a:t>
            </a:r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dirty="0"/>
              <a:t>Feet should be inspected daily, and </a:t>
            </a:r>
            <a:r>
              <a:rPr lang="en-US" sz="2200" dirty="0" smtClean="0"/>
              <a:t>any signs </a:t>
            </a:r>
            <a:r>
              <a:rPr lang="en-US" sz="2200" dirty="0"/>
              <a:t>of erythema, ulceration, or nail problems should </a:t>
            </a:r>
            <a:r>
              <a:rPr lang="en-US" sz="2200" dirty="0" smtClean="0"/>
              <a:t>be brought </a:t>
            </a:r>
            <a:r>
              <a:rPr lang="en-US" sz="2200" dirty="0"/>
              <a:t>to the attention of the care provider</a:t>
            </a:r>
            <a:r>
              <a:rPr lang="en-US" sz="2200" dirty="0" smtClean="0"/>
              <a:t>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37786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PATIENT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50017"/>
            <a:ext cx="8946541" cy="36983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/>
              <a:t>Feet </a:t>
            </a:r>
            <a:r>
              <a:rPr lang="en-US" sz="2200" dirty="0"/>
              <a:t>should be bathed daily with mild soap and a soft brush for the areas around the nails.</a:t>
            </a:r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dirty="0"/>
              <a:t>W</a:t>
            </a:r>
            <a:r>
              <a:rPr lang="en-US" sz="2200" dirty="0" smtClean="0"/>
              <a:t>hen </a:t>
            </a:r>
            <a:r>
              <a:rPr lang="en-US" sz="2200" dirty="0"/>
              <a:t>drying the feet, attention should </a:t>
            </a:r>
            <a:r>
              <a:rPr lang="en-US" sz="2200" dirty="0" smtClean="0"/>
              <a:t>be paid </a:t>
            </a:r>
            <a:r>
              <a:rPr lang="en-US" sz="2200" dirty="0"/>
              <a:t>to the web spaces because these areas often trap </a:t>
            </a:r>
            <a:r>
              <a:rPr lang="en-US" sz="2200" dirty="0" smtClean="0"/>
              <a:t>moisture. If </a:t>
            </a:r>
            <a:r>
              <a:rPr lang="en-US" sz="2200" dirty="0"/>
              <a:t>the web spaces remain overly moist, lamb’s wool </a:t>
            </a:r>
            <a:r>
              <a:rPr lang="en-US" sz="2200" dirty="0" smtClean="0"/>
              <a:t>may be </a:t>
            </a:r>
            <a:r>
              <a:rPr lang="en-US" sz="2200" dirty="0"/>
              <a:t>placed in between the toes to avoid maceration.</a:t>
            </a:r>
          </a:p>
        </p:txBody>
      </p:sp>
    </p:spTree>
    <p:extLst>
      <p:ext uri="{BB962C8B-B14F-4D97-AF65-F5344CB8AC3E}">
        <p14:creationId xmlns:p14="http://schemas.microsoft.com/office/powerpoint/2010/main" val="176480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HISTORY AND PHYSICAL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HISTORY</a:t>
            </a:r>
          </a:p>
          <a:p>
            <a:pPr marL="0" indent="0">
              <a:buNone/>
            </a:pPr>
            <a:r>
              <a:rPr lang="en-US" sz="2400" dirty="0" smtClean="0"/>
              <a:t>Episodes </a:t>
            </a:r>
            <a:r>
              <a:rPr lang="en-US" sz="2400" dirty="0"/>
              <a:t>of </a:t>
            </a:r>
            <a:r>
              <a:rPr lang="en-US" sz="2400" dirty="0" smtClean="0"/>
              <a:t>ulceration</a:t>
            </a:r>
          </a:p>
          <a:p>
            <a:pPr marL="0" indent="0">
              <a:buNone/>
            </a:pPr>
            <a:r>
              <a:rPr lang="en-US" sz="2400" dirty="0"/>
              <a:t>P</a:t>
            </a:r>
            <a:r>
              <a:rPr lang="en-US" sz="2400" dirty="0" smtClean="0"/>
              <a:t>rior amputations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dirty="0" smtClean="0"/>
              <a:t>mpaired vision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Renal history</a:t>
            </a:r>
          </a:p>
          <a:p>
            <a:pPr marL="0" indent="0">
              <a:buNone/>
            </a:pPr>
            <a:r>
              <a:rPr lang="en-US" sz="2400" dirty="0" smtClean="0"/>
              <a:t>Presence </a:t>
            </a:r>
            <a:r>
              <a:rPr lang="en-US" sz="2400" dirty="0"/>
              <a:t>of </a:t>
            </a:r>
            <a:r>
              <a:rPr lang="en-US" sz="2400" dirty="0" smtClean="0"/>
              <a:t>paresthesia </a:t>
            </a:r>
            <a:r>
              <a:rPr lang="en-US" sz="2400" dirty="0"/>
              <a:t>or </a:t>
            </a:r>
            <a:r>
              <a:rPr lang="en-US" sz="2400" dirty="0" smtClean="0"/>
              <a:t>numbness</a:t>
            </a:r>
          </a:p>
          <a:p>
            <a:pPr marL="0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ymptoms </a:t>
            </a:r>
            <a:r>
              <a:rPr lang="en-US" sz="2400" dirty="0"/>
              <a:t>of claudication</a:t>
            </a:r>
          </a:p>
        </p:txBody>
      </p:sp>
    </p:spTree>
    <p:extLst>
      <p:ext uri="{BB962C8B-B14F-4D97-AF65-F5344CB8AC3E}">
        <p14:creationId xmlns:p14="http://schemas.microsoft.com/office/powerpoint/2010/main" val="36523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HISTORY AND PHYSICAL 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PHYSICAL </a:t>
            </a:r>
            <a:r>
              <a:rPr lang="en-US" sz="2800" b="1" dirty="0" smtClean="0"/>
              <a:t>EXAMINATION</a:t>
            </a:r>
          </a:p>
          <a:p>
            <a:pPr marL="0" indent="0">
              <a:buNone/>
            </a:pPr>
            <a:r>
              <a:rPr lang="en-US" sz="2400" dirty="0" smtClean="0"/>
              <a:t>Patient’s footwear</a:t>
            </a:r>
          </a:p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dirty="0" smtClean="0"/>
              <a:t>nspection </a:t>
            </a:r>
            <a:r>
              <a:rPr lang="en-US" sz="2400" dirty="0"/>
              <a:t>of the patient’s </a:t>
            </a:r>
            <a:r>
              <a:rPr lang="en-US" sz="2400" dirty="0" smtClean="0"/>
              <a:t>feet</a:t>
            </a:r>
          </a:p>
          <a:p>
            <a:pPr marL="0" indent="0">
              <a:buNone/>
            </a:pPr>
            <a:r>
              <a:rPr lang="en-US" sz="2400" dirty="0"/>
              <a:t>Contracture of the </a:t>
            </a:r>
            <a:r>
              <a:rPr lang="en-US" sz="2400" dirty="0" smtClean="0"/>
              <a:t>gastrocnemius</a:t>
            </a:r>
          </a:p>
          <a:p>
            <a:pPr marL="0" indent="0">
              <a:buNone/>
            </a:pPr>
            <a:r>
              <a:rPr lang="en-US" sz="2400" dirty="0" smtClean="0"/>
              <a:t>Vascular situation</a:t>
            </a:r>
          </a:p>
          <a:p>
            <a:pPr marL="0" indent="0">
              <a:buNone/>
            </a:pPr>
            <a:r>
              <a:rPr lang="en-US" sz="2400" dirty="0" smtClean="0"/>
              <a:t>Neurologic </a:t>
            </a:r>
            <a:r>
              <a:rPr lang="en-US" sz="2400" dirty="0"/>
              <a:t>examination</a:t>
            </a:r>
          </a:p>
        </p:txBody>
      </p:sp>
    </p:spTree>
    <p:extLst>
      <p:ext uri="{BB962C8B-B14F-4D97-AF65-F5344CB8AC3E}">
        <p14:creationId xmlns:p14="http://schemas.microsoft.com/office/powerpoint/2010/main" val="7022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ULCER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Wagner Classification for Foot </a:t>
            </a:r>
            <a:r>
              <a:rPr lang="en-US" sz="2800" b="1" dirty="0" smtClean="0"/>
              <a:t>Ulcers</a:t>
            </a:r>
          </a:p>
          <a:p>
            <a:pPr marL="0" indent="0">
              <a:buNone/>
            </a:pPr>
            <a:r>
              <a:rPr lang="en-US" sz="2800" b="1" dirty="0"/>
              <a:t>0: </a:t>
            </a:r>
            <a:r>
              <a:rPr lang="en-US" sz="2800" b="1" dirty="0" smtClean="0"/>
              <a:t>  </a:t>
            </a:r>
            <a:r>
              <a:rPr lang="en-US" sz="2400" dirty="0" smtClean="0"/>
              <a:t>Skin </a:t>
            </a:r>
            <a:r>
              <a:rPr lang="en-US" sz="2400" dirty="0"/>
              <a:t>at </a:t>
            </a:r>
            <a:r>
              <a:rPr lang="en-US" sz="2400" dirty="0" smtClean="0"/>
              <a:t>risk</a:t>
            </a:r>
          </a:p>
          <a:p>
            <a:pPr marL="0" indent="0">
              <a:buNone/>
            </a:pPr>
            <a:r>
              <a:rPr lang="en-US" sz="2800" b="1" dirty="0" smtClean="0"/>
              <a:t>I:    </a:t>
            </a:r>
            <a:r>
              <a:rPr lang="en-US" sz="2400" dirty="0" smtClean="0"/>
              <a:t>Superficial ulcer</a:t>
            </a:r>
          </a:p>
          <a:p>
            <a:pPr marL="0" indent="0">
              <a:buNone/>
            </a:pPr>
            <a:r>
              <a:rPr lang="en-US" sz="2800" b="1" dirty="0" smtClean="0"/>
              <a:t>II:   </a:t>
            </a:r>
            <a:r>
              <a:rPr lang="en-US" sz="2400" dirty="0" smtClean="0"/>
              <a:t>Exposed </a:t>
            </a:r>
            <a:r>
              <a:rPr lang="en-US" sz="2400" dirty="0"/>
              <a:t>tendon and deep </a:t>
            </a:r>
            <a:r>
              <a:rPr lang="en-US" sz="2400" dirty="0" smtClean="0"/>
              <a:t>structures</a:t>
            </a:r>
          </a:p>
          <a:p>
            <a:pPr marL="0" indent="0">
              <a:buNone/>
            </a:pPr>
            <a:r>
              <a:rPr lang="en-US" sz="2800" b="1" dirty="0"/>
              <a:t>III</a:t>
            </a:r>
            <a:r>
              <a:rPr lang="en-US" sz="2800" b="1" dirty="0" smtClean="0"/>
              <a:t>:  </a:t>
            </a:r>
            <a:r>
              <a:rPr lang="en-US" sz="2400" dirty="0"/>
              <a:t>Deep ulcers with abscess or </a:t>
            </a:r>
            <a:r>
              <a:rPr lang="en-US" sz="2400" dirty="0" smtClean="0"/>
              <a:t>osteomyelitis</a:t>
            </a:r>
          </a:p>
          <a:p>
            <a:pPr marL="0" indent="0">
              <a:buNone/>
            </a:pPr>
            <a:r>
              <a:rPr lang="en-US" sz="2800" b="1" dirty="0"/>
              <a:t>IV</a:t>
            </a:r>
            <a:r>
              <a:rPr lang="en-US" sz="2800" b="1" dirty="0" smtClean="0"/>
              <a:t>:  </a:t>
            </a:r>
            <a:r>
              <a:rPr lang="en-US" sz="2400" dirty="0"/>
              <a:t>Partial </a:t>
            </a:r>
            <a:r>
              <a:rPr lang="en-US" sz="2400" dirty="0" smtClean="0"/>
              <a:t>gangrene</a:t>
            </a:r>
          </a:p>
          <a:p>
            <a:pPr marL="0" indent="0">
              <a:buNone/>
            </a:pPr>
            <a:r>
              <a:rPr lang="en-US" sz="2800" b="1" dirty="0"/>
              <a:t>V: </a:t>
            </a:r>
            <a:r>
              <a:rPr lang="en-US" sz="2800" b="1" dirty="0" smtClean="0"/>
              <a:t>  </a:t>
            </a:r>
            <a:r>
              <a:rPr lang="en-US" sz="2400" dirty="0" smtClean="0"/>
              <a:t>More </a:t>
            </a:r>
            <a:r>
              <a:rPr lang="en-US" sz="2400" dirty="0"/>
              <a:t>extensive gangrene</a:t>
            </a:r>
          </a:p>
        </p:txBody>
      </p:sp>
    </p:spTree>
    <p:extLst>
      <p:ext uri="{BB962C8B-B14F-4D97-AF65-F5344CB8AC3E}">
        <p14:creationId xmlns:p14="http://schemas.microsoft.com/office/powerpoint/2010/main" val="120660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ULCER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895246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Brodsky Depth-Ischemia Classification for Foot Ulcers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400" y="2764569"/>
            <a:ext cx="6687070" cy="348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ULCER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8"/>
            <a:ext cx="9921003" cy="4508915"/>
          </a:xfrm>
        </p:spPr>
        <p:txBody>
          <a:bodyPr/>
          <a:lstStyle/>
          <a:p>
            <a:r>
              <a:rPr lang="en-US" sz="2800" b="1" dirty="0"/>
              <a:t>Brodsky Depth-Ischemia Classification for Foot Ulcers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316" y="2472744"/>
            <a:ext cx="7372799" cy="410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The </a:t>
            </a:r>
            <a:r>
              <a:rPr lang="en-US" sz="2200" dirty="0" smtClean="0"/>
              <a:t>most standard </a:t>
            </a:r>
            <a:r>
              <a:rPr lang="en-US" sz="2200" dirty="0"/>
              <a:t>treatments are </a:t>
            </a:r>
            <a:r>
              <a:rPr lang="en-US" sz="2200" b="1" dirty="0"/>
              <a:t>debridement</a:t>
            </a:r>
            <a:r>
              <a:rPr lang="en-US" sz="2200" dirty="0"/>
              <a:t> and </a:t>
            </a:r>
            <a:r>
              <a:rPr lang="en-US" sz="2200" b="1" dirty="0"/>
              <a:t>off-loading</a:t>
            </a:r>
            <a:r>
              <a:rPr lang="en-US" sz="2200" dirty="0"/>
              <a:t> of </a:t>
            </a:r>
            <a:r>
              <a:rPr lang="en-US" sz="2200" dirty="0" smtClean="0"/>
              <a:t>the affected area.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>
              <a:buNone/>
            </a:pPr>
            <a:r>
              <a:rPr lang="en-US" sz="2200" dirty="0" smtClean="0"/>
              <a:t>Because </a:t>
            </a:r>
            <a:r>
              <a:rPr lang="en-US" sz="2200" dirty="0"/>
              <a:t>of the complexities of treating </a:t>
            </a:r>
            <a:r>
              <a:rPr lang="en-US" sz="2200" dirty="0" smtClean="0"/>
              <a:t>diabetic feet</a:t>
            </a:r>
            <a:r>
              <a:rPr lang="en-US" sz="2200" dirty="0"/>
              <a:t>, including impaired blood supply, osteoporotic bone, </a:t>
            </a:r>
            <a:r>
              <a:rPr lang="en-US" sz="2200" dirty="0" smtClean="0"/>
              <a:t>and neuropathy</a:t>
            </a:r>
            <a:r>
              <a:rPr lang="en-US" sz="2200" dirty="0"/>
              <a:t>, a </a:t>
            </a:r>
            <a:r>
              <a:rPr lang="en-US" sz="2200" b="1" dirty="0"/>
              <a:t>multidisciplinary approach</a:t>
            </a:r>
            <a:r>
              <a:rPr lang="en-US" sz="2200" dirty="0"/>
              <a:t> is most beneficial</a:t>
            </a:r>
            <a:r>
              <a:rPr lang="en-US" sz="2200" dirty="0" smtClean="0"/>
              <a:t>.</a:t>
            </a:r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dirty="0"/>
              <a:t>Expertise often </a:t>
            </a:r>
            <a:r>
              <a:rPr lang="en-US" sz="2200" dirty="0" smtClean="0"/>
              <a:t>is needed </a:t>
            </a:r>
            <a:r>
              <a:rPr lang="en-US" sz="2200" dirty="0"/>
              <a:t>from subspecialists in </a:t>
            </a:r>
            <a:r>
              <a:rPr lang="en-US" sz="2200" b="1" dirty="0" err="1"/>
              <a:t>orthopaedics</a:t>
            </a:r>
            <a:r>
              <a:rPr lang="en-US" sz="2200" dirty="0"/>
              <a:t>, </a:t>
            </a:r>
            <a:r>
              <a:rPr lang="en-US" sz="2200" b="1" dirty="0"/>
              <a:t>vascular </a:t>
            </a:r>
            <a:r>
              <a:rPr lang="en-US" sz="2200" b="1" dirty="0" smtClean="0"/>
              <a:t>surgery</a:t>
            </a:r>
            <a:r>
              <a:rPr lang="en-US" sz="2200" dirty="0" smtClean="0"/>
              <a:t>, </a:t>
            </a:r>
            <a:r>
              <a:rPr lang="en-US" sz="2200" b="1" dirty="0"/>
              <a:t>infectious disease</a:t>
            </a:r>
            <a:r>
              <a:rPr lang="en-US" sz="2200" dirty="0"/>
              <a:t>, </a:t>
            </a:r>
            <a:r>
              <a:rPr lang="en-US" sz="2200" b="1" dirty="0"/>
              <a:t>endocrinology</a:t>
            </a:r>
            <a:r>
              <a:rPr lang="en-US" sz="2200" dirty="0"/>
              <a:t>, and </a:t>
            </a:r>
            <a:r>
              <a:rPr lang="en-US" sz="2200" b="1" dirty="0" smtClean="0"/>
              <a:t>wound nursing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4659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/>
              <a:t>Any evidence </a:t>
            </a:r>
            <a:r>
              <a:rPr lang="en-US" sz="2200" dirty="0" smtClean="0"/>
              <a:t>of ischemia</a:t>
            </a:r>
            <a:r>
              <a:rPr lang="en-US" sz="2200" dirty="0"/>
              <a:t>, venous stasis, or pressure from shoes must be </a:t>
            </a:r>
            <a:r>
              <a:rPr lang="en-US" sz="2200" dirty="0" smtClean="0"/>
              <a:t>identified and </a:t>
            </a:r>
            <a:r>
              <a:rPr lang="en-US" sz="2200" dirty="0"/>
              <a:t>treated</a:t>
            </a:r>
            <a:r>
              <a:rPr lang="en-US" sz="2200" dirty="0" smtClean="0"/>
              <a:t>.</a:t>
            </a:r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dirty="0"/>
              <a:t>Systemic factors, including glucose </a:t>
            </a:r>
            <a:r>
              <a:rPr lang="en-US" sz="2200" dirty="0" smtClean="0"/>
              <a:t>control, smoking</a:t>
            </a:r>
            <a:r>
              <a:rPr lang="en-US" sz="2200" dirty="0"/>
              <a:t>, and diet, should be controlled to optimize </a:t>
            </a:r>
            <a:r>
              <a:rPr lang="en-US" sz="2200" dirty="0" smtClean="0"/>
              <a:t>the wound-healing </a:t>
            </a:r>
            <a:r>
              <a:rPr lang="en-US" sz="2200" dirty="0"/>
              <a:t>environment</a:t>
            </a:r>
            <a:r>
              <a:rPr lang="en-US" sz="2200" dirty="0" smtClean="0"/>
              <a:t>.</a:t>
            </a:r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r>
              <a:rPr lang="en-US" sz="2200" dirty="0"/>
              <a:t>All areas surrounding </a:t>
            </a:r>
            <a:r>
              <a:rPr lang="en-US" sz="2200" dirty="0" smtClean="0"/>
              <a:t>the wound </a:t>
            </a:r>
            <a:r>
              <a:rPr lang="en-US" sz="2200" dirty="0"/>
              <a:t>should be inspected for </a:t>
            </a:r>
            <a:r>
              <a:rPr lang="en-US" sz="2200" dirty="0" err="1" smtClean="0"/>
              <a:t>peri</a:t>
            </a:r>
            <a:r>
              <a:rPr lang="en-US" sz="2200" dirty="0" smtClean="0"/>
              <a:t>-wound </a:t>
            </a:r>
            <a:r>
              <a:rPr lang="en-US" sz="2200" dirty="0"/>
              <a:t>callus and </a:t>
            </a:r>
            <a:r>
              <a:rPr lang="en-US" sz="2200" dirty="0" smtClean="0"/>
              <a:t>necrotic tissue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492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Calisto MT" panose="02040603050505030304" pitchFamily="18" charset="0"/>
              </a:rPr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/>
              <a:t>Using the Wagner classification of foot </a:t>
            </a:r>
            <a:r>
              <a:rPr lang="en-US" sz="2200" b="1" dirty="0" smtClean="0"/>
              <a:t>ulcers:</a:t>
            </a:r>
          </a:p>
          <a:p>
            <a:pPr marL="0" indent="0" algn="just">
              <a:buNone/>
            </a:pPr>
            <a:endParaRPr lang="en-US" sz="2200" b="1" dirty="0" smtClean="0"/>
          </a:p>
          <a:p>
            <a:pPr marL="0" indent="0" algn="just">
              <a:buNone/>
            </a:pPr>
            <a:r>
              <a:rPr lang="en-US" sz="2200" b="1" dirty="0" smtClean="0"/>
              <a:t>Grade </a:t>
            </a:r>
            <a:r>
              <a:rPr lang="en-US" sz="2200" b="1" dirty="0"/>
              <a:t>0</a:t>
            </a:r>
            <a:r>
              <a:rPr lang="en-US" sz="2200" dirty="0"/>
              <a:t> ulcers should be treated with serial </a:t>
            </a:r>
            <a:r>
              <a:rPr lang="en-US" sz="2200" dirty="0" smtClean="0"/>
              <a:t>examinations, patient </a:t>
            </a:r>
            <a:r>
              <a:rPr lang="en-US" sz="2200" dirty="0"/>
              <a:t>education, and accommodative </a:t>
            </a:r>
            <a:r>
              <a:rPr lang="en-US" sz="2200" dirty="0" smtClean="0"/>
              <a:t>footwear.</a:t>
            </a:r>
          </a:p>
          <a:p>
            <a:pPr marL="0" indent="0" algn="just">
              <a:buNone/>
            </a:pPr>
            <a:endParaRPr lang="en-US" sz="2200" dirty="0" smtClean="0"/>
          </a:p>
          <a:p>
            <a:pPr marL="0" indent="0" algn="just">
              <a:buNone/>
            </a:pPr>
            <a:r>
              <a:rPr lang="en-US" sz="2200" b="1" dirty="0" smtClean="0"/>
              <a:t>Grade I</a:t>
            </a:r>
            <a:r>
              <a:rPr lang="en-US" sz="2200" dirty="0" smtClean="0"/>
              <a:t> </a:t>
            </a:r>
            <a:r>
              <a:rPr lang="en-US" sz="2200" dirty="0"/>
              <a:t>ulcers can be treated with debridement in the clinic </a:t>
            </a:r>
            <a:r>
              <a:rPr lang="en-US" sz="2200" dirty="0" smtClean="0"/>
              <a:t>and off-loading </a:t>
            </a:r>
            <a:r>
              <a:rPr lang="en-US" sz="2200" dirty="0"/>
              <a:t>with a total contact cast, walking brace, or </a:t>
            </a:r>
            <a:r>
              <a:rPr lang="en-US" sz="2200" dirty="0" smtClean="0"/>
              <a:t>other custom </a:t>
            </a:r>
            <a:r>
              <a:rPr lang="en-US" sz="2200" dirty="0"/>
              <a:t>footwear.</a:t>
            </a:r>
          </a:p>
        </p:txBody>
      </p:sp>
    </p:spTree>
    <p:extLst>
      <p:ext uri="{BB962C8B-B14F-4D97-AF65-F5344CB8AC3E}">
        <p14:creationId xmlns:p14="http://schemas.microsoft.com/office/powerpoint/2010/main" val="3409050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5966</TotalTime>
  <Words>519</Words>
  <Application>Microsoft Office PowerPoint</Application>
  <PresentationFormat>Widescreen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Calisto MT</vt:lpstr>
      <vt:lpstr>Century Gothic</vt:lpstr>
      <vt:lpstr>Wingdings 3</vt:lpstr>
      <vt:lpstr>Ion</vt:lpstr>
      <vt:lpstr>DIABETIC FOOT</vt:lpstr>
      <vt:lpstr>HISTORY AND PHYSICAL EXAMINATION</vt:lpstr>
      <vt:lpstr>HISTORY AND PHYSICAL EXAMINATION</vt:lpstr>
      <vt:lpstr>ULCER CLASSIFICATION</vt:lpstr>
      <vt:lpstr>ULCER CLASSIFICATION</vt:lpstr>
      <vt:lpstr>ULCER CLASSIFICATION</vt:lpstr>
      <vt:lpstr>TREATMENT</vt:lpstr>
      <vt:lpstr>TREATMENT</vt:lpstr>
      <vt:lpstr>TREATMENT</vt:lpstr>
      <vt:lpstr>TREATMENT</vt:lpstr>
      <vt:lpstr>TREATMENT</vt:lpstr>
      <vt:lpstr>TREATMENT</vt:lpstr>
      <vt:lpstr>PATIENT EDUCATION</vt:lpstr>
      <vt:lpstr>PATIENT EDUCATION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Foot</dc:title>
  <dc:creator>Windows User</dc:creator>
  <cp:lastModifiedBy>internet1</cp:lastModifiedBy>
  <cp:revision>41</cp:revision>
  <dcterms:created xsi:type="dcterms:W3CDTF">2022-01-19T07:43:31Z</dcterms:created>
  <dcterms:modified xsi:type="dcterms:W3CDTF">2024-11-27T06:56:24Z</dcterms:modified>
</cp:coreProperties>
</file>