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26" r:id="rId1"/>
  </p:sldMasterIdLst>
  <p:sldIdLst>
    <p:sldId id="268" r:id="rId2"/>
    <p:sldId id="269" r:id="rId3"/>
    <p:sldId id="271" r:id="rId4"/>
    <p:sldId id="272" r:id="rId5"/>
    <p:sldId id="274" r:id="rId6"/>
    <p:sldId id="273" r:id="rId7"/>
    <p:sldId id="275" r:id="rId8"/>
    <p:sldId id="286" r:id="rId9"/>
    <p:sldId id="289" r:id="rId10"/>
    <p:sldId id="290" r:id="rId11"/>
    <p:sldId id="291" r:id="rId12"/>
    <p:sldId id="292" r:id="rId13"/>
    <p:sldId id="294" r:id="rId14"/>
    <p:sldId id="293" r:id="rId15"/>
    <p:sldId id="295" r:id="rId16"/>
    <p:sldId id="296"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968984B-A128-4E4F-9301-1BB65D584D82}">
          <p14:sldIdLst>
            <p14:sldId id="268"/>
            <p14:sldId id="269"/>
            <p14:sldId id="271"/>
            <p14:sldId id="272"/>
            <p14:sldId id="274"/>
            <p14:sldId id="273"/>
            <p14:sldId id="275"/>
            <p14:sldId id="286"/>
            <p14:sldId id="289"/>
            <p14:sldId id="290"/>
            <p14:sldId id="291"/>
            <p14:sldId id="292"/>
            <p14:sldId id="294"/>
            <p14:sldId id="293"/>
            <p14:sldId id="295"/>
            <p14:sldId id="296"/>
          </p14:sldIdLst>
        </p14:section>
        <p14:section name="Untitled Section" id="{C8530841-3179-4FBE-8A5D-9CD659AC721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111" d="100"/>
          <a:sy n="111" d="100"/>
        </p:scale>
        <p:origin x="66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07885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3993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425874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737916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379710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514678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38257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58730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8434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62891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22343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10/22/24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76865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10/22/24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71420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10/22/24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3550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04122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73829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10/22/24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11793305"/>
      </p:ext>
    </p:extLst>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 id="2147483838" r:id="rId12"/>
    <p:sldLayoutId id="2147483839" r:id="rId13"/>
    <p:sldLayoutId id="2147483840" r:id="rId14"/>
    <p:sldLayoutId id="2147483841" r:id="rId15"/>
    <p:sldLayoutId id="214748384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0413" y="954337"/>
            <a:ext cx="8915399" cy="1990164"/>
          </a:xfrm>
        </p:spPr>
        <p:style>
          <a:lnRef idx="1">
            <a:schemeClr val="accent3"/>
          </a:lnRef>
          <a:fillRef idx="2">
            <a:schemeClr val="accent3"/>
          </a:fillRef>
          <a:effectRef idx="1">
            <a:schemeClr val="accent3"/>
          </a:effectRef>
          <a:fontRef idx="minor">
            <a:schemeClr val="dk1"/>
          </a:fontRef>
        </p:style>
        <p:txBody>
          <a:bodyPr/>
          <a:lstStyle/>
          <a:p>
            <a:pPr algn="r"/>
            <a:r>
              <a:rPr lang="fa-IR" sz="4000" b="1" dirty="0"/>
              <a:t>کنفرانس هفتگی بیمارستان</a:t>
            </a:r>
            <a:r>
              <a:rPr lang="fa-IR" sz="1600" b="1" dirty="0"/>
              <a:t>(علی</a:t>
            </a:r>
            <a:r>
              <a:rPr lang="fa-IR" sz="4000" b="1" dirty="0"/>
              <a:t> </a:t>
            </a:r>
            <a:r>
              <a:rPr lang="fa-IR" sz="1600" dirty="0"/>
              <a:t>بن ابیطالب)</a:t>
            </a:r>
            <a:br>
              <a:rPr lang="fa-IR" sz="1600" dirty="0"/>
            </a:br>
            <a:br>
              <a:rPr lang="fa-IR" sz="1600" dirty="0"/>
            </a:br>
            <a:r>
              <a:rPr lang="fa-IR" sz="1600" dirty="0"/>
              <a:t>مهرماه ۱۴۰۳</a:t>
            </a:r>
          </a:p>
        </p:txBody>
      </p:sp>
      <p:sp>
        <p:nvSpPr>
          <p:cNvPr id="3" name="Subtitle 2"/>
          <p:cNvSpPr>
            <a:spLocks noGrp="1"/>
          </p:cNvSpPr>
          <p:nvPr>
            <p:ph type="subTitle" idx="1"/>
          </p:nvPr>
        </p:nvSpPr>
        <p:spPr>
          <a:xfrm>
            <a:off x="563644" y="3244147"/>
            <a:ext cx="8915399" cy="2555344"/>
          </a:xfrm>
        </p:spPr>
        <p:txBody>
          <a:bodyPr>
            <a:normAutofit/>
          </a:bodyPr>
          <a:lstStyle/>
          <a:p>
            <a:pPr algn="r"/>
            <a:r>
              <a:rPr lang="fa-IR" sz="2800" b="1" dirty="0">
                <a:solidFill>
                  <a:srgbClr val="0070C0"/>
                </a:solidFill>
              </a:rPr>
              <a:t>آبله میمونی</a:t>
            </a:r>
          </a:p>
          <a:p>
            <a:pPr algn="r"/>
            <a:r>
              <a:rPr lang="en-US" sz="2800" b="1" dirty="0">
                <a:solidFill>
                  <a:srgbClr val="0070C0"/>
                </a:solidFill>
              </a:rPr>
              <a:t>M.pox</a:t>
            </a:r>
            <a:endParaRPr lang="fa-IR" sz="2800" b="1" dirty="0">
              <a:solidFill>
                <a:srgbClr val="0070C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424" y="5325439"/>
            <a:ext cx="1021977" cy="1371600"/>
          </a:xfrm>
          <a:prstGeom prst="rect">
            <a:avLst/>
          </a:prstGeom>
          <a:blipFill>
            <a:blip r:embed="rId3"/>
            <a:tile tx="0" ty="0" sx="100000" sy="100000" flip="none" algn="tl"/>
          </a:blipFill>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187988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D62A2A-FF36-EE73-77D6-D029AF86FE81}"/>
              </a:ext>
            </a:extLst>
          </p:cNvPr>
          <p:cNvSpPr>
            <a:spLocks noGrp="1"/>
          </p:cNvSpPr>
          <p:nvPr>
            <p:ph idx="1"/>
          </p:nvPr>
        </p:nvSpPr>
        <p:spPr/>
        <p:txBody>
          <a:bodyPr>
            <a:normAutofit/>
          </a:bodyPr>
          <a:lstStyle/>
          <a:p>
            <a:pPr algn="r" rtl="1">
              <a:buFont typeface="Wingdings" pitchFamily="2" charset="2"/>
              <a:buChar char="v"/>
            </a:pPr>
            <a:r>
              <a:rPr lang="fa-IR" sz="2400" dirty="0">
                <a:effectLst/>
                <a:latin typeface="Arial" panose="020B0604020202020204" pitchFamily="34" charset="0"/>
                <a:cs typeface="Arial" panose="020B0604020202020204" pitchFamily="34" charset="0"/>
              </a:rPr>
              <a:t>اطلاعات موجود نشان میدهد که انتقال میتواند از </a:t>
            </a:r>
            <a:r>
              <a:rPr lang="fa-IR" sz="2400" b="1" dirty="0">
                <a:effectLst/>
                <a:latin typeface="Arial" panose="020B0604020202020204" pitchFamily="34" charset="0"/>
                <a:cs typeface="Arial" panose="020B0604020202020204" pitchFamily="34" charset="0"/>
              </a:rPr>
              <a:t>حیوان به انسان</a:t>
            </a:r>
            <a:r>
              <a:rPr lang="fa-IR" sz="2400" dirty="0">
                <a:effectLst/>
                <a:latin typeface="Arial" panose="020B0604020202020204" pitchFamily="34" charset="0"/>
                <a:cs typeface="Arial" panose="020B0604020202020204" pitchFamily="34" charset="0"/>
              </a:rPr>
              <a:t>، </a:t>
            </a:r>
            <a:r>
              <a:rPr lang="fa-IR" sz="2400" b="1" dirty="0">
                <a:effectLst/>
                <a:latin typeface="Arial" panose="020B0604020202020204" pitchFamily="34" charset="0"/>
                <a:cs typeface="Arial" panose="020B0604020202020204" pitchFamily="34" charset="0"/>
              </a:rPr>
              <a:t>انسان به انسان </a:t>
            </a:r>
            <a:r>
              <a:rPr lang="fa-IR" sz="2400" dirty="0">
                <a:effectLst/>
                <a:latin typeface="Arial" panose="020B0604020202020204" pitchFamily="34" charset="0"/>
                <a:cs typeface="Arial" panose="020B0604020202020204" pitchFamily="34" charset="0"/>
              </a:rPr>
              <a:t>و از </a:t>
            </a:r>
            <a:r>
              <a:rPr lang="fa-IR" sz="2400" b="1" dirty="0">
                <a:effectLst/>
                <a:latin typeface="Arial" panose="020B0604020202020204" pitchFamily="34" charset="0"/>
                <a:cs typeface="Arial" panose="020B0604020202020204" pitchFamily="34" charset="0"/>
              </a:rPr>
              <a:t>محیطهای آلوده </a:t>
            </a:r>
            <a:r>
              <a:rPr lang="fa-IR" sz="2400" dirty="0">
                <a:effectLst/>
                <a:latin typeface="Arial" panose="020B0604020202020204" pitchFamily="34" charset="0"/>
                <a:cs typeface="Arial" panose="020B0604020202020204" pitchFamily="34" charset="0"/>
              </a:rPr>
              <a:t>به انسان رخ دهد</a:t>
            </a:r>
          </a:p>
          <a:p>
            <a:pPr algn="r" rtl="1">
              <a:buFont typeface="Wingdings" pitchFamily="2" charset="2"/>
              <a:buChar char="v"/>
            </a:pPr>
            <a:r>
              <a:rPr lang="fa-IR" sz="2400" dirty="0">
                <a:effectLst/>
                <a:latin typeface="Arial" panose="020B0604020202020204" pitchFamily="34" charset="0"/>
                <a:cs typeface="Arial" panose="020B0604020202020204" pitchFamily="34" charset="0"/>
              </a:rPr>
              <a:t> ویروس میتواند از طریق دستگاه تنفسی، غشاهای مخاطی و پوست آسیب دیده وارد بدن شود</a:t>
            </a:r>
            <a:endParaRPr lang="fa-IR" sz="2400" dirty="0">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D4967F63-F63B-6D61-E76C-4AB9F54ABA9D}"/>
              </a:ext>
            </a:extLst>
          </p:cNvPr>
          <p:cNvSpPr txBox="1">
            <a:spLocks/>
          </p:cNvSpPr>
          <p:nvPr/>
        </p:nvSpPr>
        <p:spPr>
          <a:xfrm>
            <a:off x="0" y="368335"/>
            <a:ext cx="9386445" cy="779928"/>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t">
            <a:normAutofit/>
          </a:bodyPr>
          <a:lstStyle>
            <a:lvl1pPr algn="l" defTabSz="457200" rtl="0" eaLnBrk="1" latinLnBrk="0" hangingPunct="1">
              <a:spcBef>
                <a:spcPct val="0"/>
              </a:spcBef>
              <a:buNone/>
              <a:defRPr sz="36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algn="r" defTabSz="457200" rtl="1" eaLnBrk="1" latinLnBrk="0" hangingPunct="1">
              <a:spcBef>
                <a:spcPts val="1000"/>
              </a:spcBef>
              <a:spcAft>
                <a:spcPts val="0"/>
              </a:spcAft>
              <a:buClr>
                <a:schemeClr val="accent1"/>
              </a:buClr>
              <a:buSzPct val="80000"/>
            </a:pPr>
            <a:r>
              <a:rPr lang="fa-IR" sz="3600" dirty="0">
                <a:latin typeface="Arial" panose="020B0604020202020204" pitchFamily="34" charset="0"/>
                <a:cs typeface="Arial" panose="020B0604020202020204" pitchFamily="34" charset="0"/>
              </a:rPr>
              <a:t>روش های انتقال بیماری</a:t>
            </a:r>
          </a:p>
        </p:txBody>
      </p:sp>
    </p:spTree>
    <p:extLst>
      <p:ext uri="{BB962C8B-B14F-4D97-AF65-F5344CB8AC3E}">
        <p14:creationId xmlns:p14="http://schemas.microsoft.com/office/powerpoint/2010/main" val="1208782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5A5E0F-30E6-D6BF-A3D4-56CD037D724B}"/>
              </a:ext>
            </a:extLst>
          </p:cNvPr>
          <p:cNvSpPr>
            <a:spLocks noGrp="1"/>
          </p:cNvSpPr>
          <p:nvPr>
            <p:ph idx="1"/>
          </p:nvPr>
        </p:nvSpPr>
        <p:spPr>
          <a:xfrm>
            <a:off x="677334" y="1493135"/>
            <a:ext cx="8596668" cy="4548228"/>
          </a:xfrm>
        </p:spPr>
        <p:txBody>
          <a:bodyPr>
            <a:normAutofit/>
          </a:bodyPr>
          <a:lstStyle/>
          <a:p>
            <a:pPr algn="r" rtl="1">
              <a:buFont typeface="Wingdings" pitchFamily="2" charset="2"/>
              <a:buChar char="v"/>
            </a:pPr>
            <a:r>
              <a:rPr lang="fa-IR" sz="2400" b="1" dirty="0">
                <a:effectLst/>
                <a:latin typeface="Arial" panose="020B0604020202020204" pitchFamily="34" charset="0"/>
                <a:cs typeface="Arial" panose="020B0604020202020204" pitchFamily="34" charset="0"/>
              </a:rPr>
              <a:t>1. انتقال از حیوان به انسان: </a:t>
            </a:r>
            <a:r>
              <a:rPr lang="fa-IR" sz="2400" dirty="0">
                <a:effectLst/>
                <a:latin typeface="Arial" panose="020B0604020202020204" pitchFamily="34" charset="0"/>
                <a:cs typeface="Arial" panose="020B0604020202020204" pitchFamily="34" charset="0"/>
              </a:rPr>
              <a:t>(از طریق تماس مستقیم و غیر مستقیم) </a:t>
            </a:r>
          </a:p>
          <a:p>
            <a:pPr algn="r" rtl="1">
              <a:buFont typeface="Wingdings" pitchFamily="2" charset="2"/>
              <a:buChar char="ü"/>
            </a:pPr>
            <a:r>
              <a:rPr lang="fa-IR" sz="2400" dirty="0">
                <a:effectLst/>
                <a:latin typeface="Arial" panose="020B0604020202020204" pitchFamily="34" charset="0"/>
                <a:cs typeface="Arial" panose="020B0604020202020204" pitchFamily="34" charset="0"/>
              </a:rPr>
              <a:t>تماس مستقیم با خون، مایعات بدن، یا ضایعات پوستی یا مخاطی حیوانات آلوده </a:t>
            </a:r>
            <a:endParaRPr lang="fa-IR" sz="2400" dirty="0">
              <a:latin typeface="Arial" panose="020B0604020202020204" pitchFamily="34" charset="0"/>
              <a:cs typeface="Arial" panose="020B0604020202020204" pitchFamily="34" charset="0"/>
            </a:endParaRPr>
          </a:p>
          <a:p>
            <a:pPr algn="r" rtl="1">
              <a:buFont typeface="Wingdings" pitchFamily="2" charset="2"/>
              <a:buChar char="ü"/>
            </a:pPr>
            <a:r>
              <a:rPr lang="fa-IR" sz="2400" dirty="0">
                <a:effectLst/>
                <a:latin typeface="Arial" panose="020B0604020202020204" pitchFamily="34" charset="0"/>
                <a:cs typeface="Arial" panose="020B0604020202020204" pitchFamily="34" charset="0"/>
              </a:rPr>
              <a:t>خوردن گوشت خام و یا کاملا پخته نشده و سایر محصولات حیوانی حیوانات آلوده</a:t>
            </a:r>
          </a:p>
          <a:p>
            <a:pPr algn="r" rtl="1">
              <a:buFont typeface="Wingdings" pitchFamily="2" charset="2"/>
              <a:buChar char="ü"/>
            </a:pPr>
            <a:r>
              <a:rPr lang="fa-IR" sz="2400" dirty="0">
                <a:effectLst/>
                <a:latin typeface="Arial" panose="020B0604020202020204" pitchFamily="34" charset="0"/>
                <a:cs typeface="Arial" panose="020B0604020202020204" pitchFamily="34" charset="0"/>
              </a:rPr>
              <a:t>گاز گرفتن یا چنگ زدن و ایجاد خراش توسط حیوانات آلوده </a:t>
            </a:r>
          </a:p>
          <a:p>
            <a:pPr algn="r" rtl="1">
              <a:buFont typeface="Wingdings" pitchFamily="2" charset="2"/>
              <a:buChar char="ü"/>
            </a:pPr>
            <a:r>
              <a:rPr lang="fa-IR" sz="2400" dirty="0">
                <a:effectLst/>
                <a:latin typeface="Arial" panose="020B0604020202020204" pitchFamily="34" charset="0"/>
                <a:cs typeface="Arial" panose="020B0604020202020204" pitchFamily="34" charset="0"/>
              </a:rPr>
              <a:t>استفاده از محصولات ساخته شده از حیوانات آلوده </a:t>
            </a:r>
          </a:p>
          <a:p>
            <a:pPr algn="r" rtl="1">
              <a:buFont typeface="Wingdings" pitchFamily="2" charset="2"/>
              <a:buChar char="ü"/>
            </a:pPr>
            <a:r>
              <a:rPr lang="fa-IR" sz="2400" dirty="0">
                <a:effectLst/>
                <a:latin typeface="Arial" panose="020B0604020202020204" pitchFamily="34" charset="0"/>
                <a:cs typeface="Arial" panose="020B0604020202020204" pitchFamily="34" charset="0"/>
              </a:rPr>
              <a:t>لمس و یا حمل حیوانات آلوده یا مرده </a:t>
            </a:r>
          </a:p>
        </p:txBody>
      </p:sp>
      <p:sp>
        <p:nvSpPr>
          <p:cNvPr id="4" name="Title 1">
            <a:extLst>
              <a:ext uri="{FF2B5EF4-FFF2-40B4-BE49-F238E27FC236}">
                <a16:creationId xmlns:a16="http://schemas.microsoft.com/office/drawing/2014/main" id="{8194E9EF-F242-A31A-7B4E-DBAD73B34022}"/>
              </a:ext>
            </a:extLst>
          </p:cNvPr>
          <p:cNvSpPr txBox="1">
            <a:spLocks/>
          </p:cNvSpPr>
          <p:nvPr/>
        </p:nvSpPr>
        <p:spPr>
          <a:xfrm>
            <a:off x="0" y="368335"/>
            <a:ext cx="9386445" cy="779928"/>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t">
            <a:normAutofit/>
          </a:bodyPr>
          <a:lstStyle>
            <a:lvl1pPr algn="l" defTabSz="457200" rtl="0" eaLnBrk="1" latinLnBrk="0" hangingPunct="1">
              <a:spcBef>
                <a:spcPct val="0"/>
              </a:spcBef>
              <a:buNone/>
              <a:defRPr sz="36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algn="r" defTabSz="457200" rtl="1" eaLnBrk="1" latinLnBrk="0" hangingPunct="1">
              <a:spcBef>
                <a:spcPts val="1000"/>
              </a:spcBef>
              <a:spcAft>
                <a:spcPts val="0"/>
              </a:spcAft>
              <a:buClr>
                <a:schemeClr val="accent1"/>
              </a:buClr>
              <a:buSzPct val="80000"/>
            </a:pPr>
            <a:r>
              <a:rPr lang="fa-IR" sz="3600" dirty="0">
                <a:latin typeface="Arial" panose="020B0604020202020204" pitchFamily="34" charset="0"/>
                <a:cs typeface="Arial" panose="020B0604020202020204" pitchFamily="34" charset="0"/>
              </a:rPr>
              <a:t>روش های انتقال بیماری</a:t>
            </a:r>
          </a:p>
        </p:txBody>
      </p:sp>
    </p:spTree>
    <p:extLst>
      <p:ext uri="{BB962C8B-B14F-4D97-AF65-F5344CB8AC3E}">
        <p14:creationId xmlns:p14="http://schemas.microsoft.com/office/powerpoint/2010/main" val="1626334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81C817-66FA-9088-8597-1D46D8AE687D}"/>
              </a:ext>
            </a:extLst>
          </p:cNvPr>
          <p:cNvSpPr>
            <a:spLocks noGrp="1"/>
          </p:cNvSpPr>
          <p:nvPr>
            <p:ph idx="1"/>
          </p:nvPr>
        </p:nvSpPr>
        <p:spPr>
          <a:xfrm>
            <a:off x="631035" y="1396659"/>
            <a:ext cx="8596668" cy="4980992"/>
          </a:xfrm>
        </p:spPr>
        <p:txBody>
          <a:bodyPr>
            <a:normAutofit fontScale="92500" lnSpcReduction="20000"/>
          </a:bodyPr>
          <a:lstStyle/>
          <a:p>
            <a:pPr algn="r" rtl="1">
              <a:buFont typeface="Wingdings" pitchFamily="2" charset="2"/>
              <a:buChar char="v"/>
            </a:pPr>
            <a:r>
              <a:rPr lang="fa-IR" sz="2600" b="1" dirty="0">
                <a:effectLst/>
                <a:latin typeface="Arial" panose="020B0604020202020204" pitchFamily="34" charset="0"/>
                <a:cs typeface="Arial" panose="020B0604020202020204" pitchFamily="34" charset="0"/>
              </a:rPr>
              <a:t>2. انتقال انسان به انسان: </a:t>
            </a:r>
          </a:p>
          <a:p>
            <a:pPr algn="r" rtl="1">
              <a:buFont typeface="Arial" panose="020B0604020202020204" pitchFamily="34" charset="0"/>
              <a:buChar char="•"/>
            </a:pPr>
            <a:r>
              <a:rPr lang="fa-IR" sz="2600" b="1" dirty="0">
                <a:latin typeface="Arial" panose="020B0604020202020204" pitchFamily="34" charset="0"/>
                <a:cs typeface="Arial" panose="020B0604020202020204" pitchFamily="34" charset="0"/>
              </a:rPr>
              <a:t> </a:t>
            </a:r>
            <a:r>
              <a:rPr lang="fa-IR" sz="2600" b="1" dirty="0">
                <a:effectLst/>
                <a:latin typeface="Arial" panose="020B0604020202020204" pitchFamily="34" charset="0"/>
                <a:cs typeface="Arial" panose="020B0604020202020204" pitchFamily="34" charset="0"/>
              </a:rPr>
              <a:t>راههای ورود ویروس</a:t>
            </a:r>
            <a:endParaRPr lang="fa-IR" sz="2600" b="1" dirty="0">
              <a:latin typeface="Arial" panose="020B0604020202020204" pitchFamily="34" charset="0"/>
              <a:cs typeface="Arial" panose="020B0604020202020204" pitchFamily="34" charset="0"/>
            </a:endParaRPr>
          </a:p>
          <a:p>
            <a:pPr algn="r" rtl="1">
              <a:buFont typeface="Wingdings" pitchFamily="2" charset="2"/>
              <a:buChar char="ü"/>
            </a:pPr>
            <a:r>
              <a:rPr lang="fa-IR" sz="2600" dirty="0">
                <a:effectLst/>
                <a:latin typeface="Arial" panose="020B0604020202020204" pitchFamily="34" charset="0"/>
                <a:cs typeface="Arial" panose="020B0604020202020204" pitchFamily="34" charset="0"/>
              </a:rPr>
              <a:t>پوست آسیب دیده </a:t>
            </a:r>
          </a:p>
          <a:p>
            <a:pPr algn="r" rtl="1">
              <a:buFont typeface="Wingdings" pitchFamily="2" charset="2"/>
              <a:buChar char="ü"/>
            </a:pPr>
            <a:r>
              <a:rPr lang="fa-IR" sz="2600" dirty="0">
                <a:effectLst/>
                <a:latin typeface="Arial" panose="020B0604020202020204" pitchFamily="34" charset="0"/>
                <a:cs typeface="Arial" panose="020B0604020202020204" pitchFamily="34" charset="0"/>
              </a:rPr>
              <a:t>سطوح مخاطی (دهان، حلق، چشمی و تناسلی) </a:t>
            </a:r>
          </a:p>
          <a:p>
            <a:pPr algn="r" rtl="1">
              <a:buFont typeface="Wingdings" pitchFamily="2" charset="2"/>
              <a:buChar char="ü"/>
            </a:pPr>
            <a:r>
              <a:rPr lang="fa-IR" sz="2600" dirty="0">
                <a:effectLst/>
                <a:latin typeface="Arial" panose="020B0604020202020204" pitchFamily="34" charset="0"/>
                <a:cs typeface="Arial" panose="020B0604020202020204" pitchFamily="34" charset="0"/>
              </a:rPr>
              <a:t>دستگاه تنفسی </a:t>
            </a:r>
          </a:p>
          <a:p>
            <a:pPr algn="r" rtl="1">
              <a:buFont typeface="Wingdings" pitchFamily="2" charset="2"/>
              <a:buChar char="§"/>
            </a:pPr>
            <a:r>
              <a:rPr lang="fa-IR" sz="2600" b="1" dirty="0">
                <a:effectLst/>
                <a:latin typeface="Arial" panose="020B0604020202020204" pitchFamily="34" charset="0"/>
                <a:cs typeface="Arial" panose="020B0604020202020204" pitchFamily="34" charset="0"/>
              </a:rPr>
              <a:t>راههای انتقال: </a:t>
            </a:r>
            <a:endParaRPr lang="fa-IR" sz="2600" dirty="0">
              <a:effectLst/>
              <a:latin typeface="Arial" panose="020B0604020202020204" pitchFamily="34" charset="0"/>
              <a:cs typeface="Arial" panose="020B0604020202020204" pitchFamily="34" charset="0"/>
            </a:endParaRPr>
          </a:p>
          <a:p>
            <a:pPr algn="r" rtl="1">
              <a:buFont typeface="Wingdings" pitchFamily="2" charset="2"/>
              <a:buChar char="ü"/>
            </a:pPr>
            <a:r>
              <a:rPr lang="en-US" sz="2600" dirty="0">
                <a:effectLst/>
                <a:latin typeface="Arial" panose="020B0604020202020204" pitchFamily="34" charset="0"/>
                <a:cs typeface="Arial" panose="020B0604020202020204" pitchFamily="34" charset="0"/>
              </a:rPr>
              <a:t> </a:t>
            </a:r>
            <a:r>
              <a:rPr lang="fa-IR" sz="2600" dirty="0">
                <a:effectLst/>
                <a:latin typeface="Arial" panose="020B0604020202020204" pitchFamily="34" charset="0"/>
                <a:cs typeface="Arial" panose="020B0604020202020204" pitchFamily="34" charset="0"/>
              </a:rPr>
              <a:t>از طریق تماس مستقیم با ضایعات پوستی عفونی یا مخاطی</a:t>
            </a:r>
          </a:p>
          <a:p>
            <a:pPr algn="r" rtl="1">
              <a:buFont typeface="Wingdings" pitchFamily="2" charset="2"/>
              <a:buChar char="ü"/>
            </a:pPr>
            <a:r>
              <a:rPr lang="fa-IR" sz="2600" dirty="0">
                <a:effectLst/>
                <a:latin typeface="Arial" panose="020B0604020202020204" pitchFamily="34" charset="0"/>
                <a:cs typeface="Arial" panose="020B0604020202020204" pitchFamily="34" charset="0"/>
              </a:rPr>
              <a:t>از طریق قطرات و ترشحات تنفسی</a:t>
            </a:r>
            <a:endParaRPr lang="fa-IR" sz="2600" dirty="0">
              <a:latin typeface="Arial" panose="020B0604020202020204" pitchFamily="34" charset="0"/>
              <a:cs typeface="Arial" panose="020B0604020202020204" pitchFamily="34" charset="0"/>
            </a:endParaRPr>
          </a:p>
          <a:p>
            <a:pPr algn="r" rtl="1">
              <a:buFont typeface="Wingdings" pitchFamily="2" charset="2"/>
              <a:buChar char="ü"/>
            </a:pPr>
            <a:r>
              <a:rPr lang="fa-IR" sz="2600" dirty="0">
                <a:effectLst/>
                <a:latin typeface="Arial" panose="020B0604020202020204" pitchFamily="34" charset="0"/>
                <a:cs typeface="Arial" panose="020B0604020202020204" pitchFamily="34" charset="0"/>
              </a:rPr>
              <a:t>انتقال  حین بارداری از طریق جفت از مادر به جنین یا حین زایمان و یا با تماس نزدیک پس از زایمان</a:t>
            </a:r>
          </a:p>
          <a:p>
            <a:pPr algn="r" rtl="1">
              <a:buFont typeface="Wingdings" pitchFamily="2" charset="2"/>
              <a:buChar char="ü"/>
            </a:pPr>
            <a:r>
              <a:rPr lang="fa-IR" sz="2600" dirty="0">
                <a:effectLst/>
                <a:latin typeface="Arial" panose="020B0604020202020204" pitchFamily="34" charset="0"/>
                <a:cs typeface="Arial" panose="020B0604020202020204" pitchFamily="34" charset="0"/>
              </a:rPr>
              <a:t> </a:t>
            </a:r>
            <a:r>
              <a:rPr lang="fa-IR" sz="2600" b="1" dirty="0">
                <a:effectLst/>
                <a:latin typeface="Arial" panose="020B0604020202020204" pitchFamily="34" charset="0"/>
                <a:cs typeface="Arial" panose="020B0604020202020204" pitchFamily="34" charset="0"/>
              </a:rPr>
              <a:t>راههای انتقال در تماس جنسی ناشناخته باقی مانده است و تاکنون آبله میمونی جزو گروه بیماریهای منتقله از راه جنسی طبقه بندی نشده است. </a:t>
            </a:r>
            <a:endParaRPr lang="fa-IR" sz="2600" b="1" dirty="0">
              <a:latin typeface="Arial" panose="020B0604020202020204" pitchFamily="34" charset="0"/>
              <a:cs typeface="Arial" panose="020B0604020202020204" pitchFamily="34" charset="0"/>
            </a:endParaRPr>
          </a:p>
          <a:p>
            <a:pPr algn="r" rtl="1">
              <a:buFont typeface="Wingdings" pitchFamily="2" charset="2"/>
              <a:buChar char="ü"/>
            </a:pPr>
            <a:endParaRPr lang="fa-IR" sz="1800" b="1" dirty="0">
              <a:effectLst/>
              <a:latin typeface="BNazanin"/>
            </a:endParaRPr>
          </a:p>
          <a:p>
            <a:pPr algn="r" rtl="1">
              <a:buFont typeface="Wingdings" pitchFamily="2" charset="2"/>
              <a:buChar char="ü"/>
            </a:pPr>
            <a:endParaRPr lang="fa-IR" dirty="0"/>
          </a:p>
          <a:p>
            <a:pPr marL="342900" indent="-342900" algn="r" defTabSz="457200" rtl="1" eaLnBrk="1" latinLnBrk="0" hangingPunct="1">
              <a:spcBef>
                <a:spcPts val="1000"/>
              </a:spcBef>
              <a:spcAft>
                <a:spcPts val="0"/>
              </a:spcAft>
              <a:buClr>
                <a:schemeClr val="accent1"/>
              </a:buClr>
              <a:buSzPct val="80000"/>
              <a:buFont typeface="Wingdings 3" charset="2"/>
              <a:buChar char=""/>
            </a:pPr>
            <a:endParaRPr lang="en-IR" dirty="0"/>
          </a:p>
        </p:txBody>
      </p:sp>
      <p:sp>
        <p:nvSpPr>
          <p:cNvPr id="4" name="Title 1">
            <a:extLst>
              <a:ext uri="{FF2B5EF4-FFF2-40B4-BE49-F238E27FC236}">
                <a16:creationId xmlns:a16="http://schemas.microsoft.com/office/drawing/2014/main" id="{C3CB0B6B-837D-C3FD-7018-DB8031B440F0}"/>
              </a:ext>
            </a:extLst>
          </p:cNvPr>
          <p:cNvSpPr txBox="1">
            <a:spLocks/>
          </p:cNvSpPr>
          <p:nvPr/>
        </p:nvSpPr>
        <p:spPr>
          <a:xfrm>
            <a:off x="0" y="368335"/>
            <a:ext cx="9386445" cy="779928"/>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t">
            <a:normAutofit/>
          </a:bodyPr>
          <a:lstStyle>
            <a:lvl1pPr algn="l" defTabSz="457200" rtl="0" eaLnBrk="1" latinLnBrk="0" hangingPunct="1">
              <a:spcBef>
                <a:spcPct val="0"/>
              </a:spcBef>
              <a:buNone/>
              <a:defRPr sz="36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algn="r" defTabSz="457200" rtl="1" eaLnBrk="1" latinLnBrk="0" hangingPunct="1">
              <a:spcBef>
                <a:spcPts val="1000"/>
              </a:spcBef>
              <a:spcAft>
                <a:spcPts val="0"/>
              </a:spcAft>
              <a:buClr>
                <a:schemeClr val="accent1"/>
              </a:buClr>
              <a:buSzPct val="80000"/>
            </a:pPr>
            <a:r>
              <a:rPr lang="fa-IR" sz="3600" dirty="0">
                <a:latin typeface="Arial" panose="020B0604020202020204" pitchFamily="34" charset="0"/>
                <a:cs typeface="Arial" panose="020B0604020202020204" pitchFamily="34" charset="0"/>
              </a:rPr>
              <a:t>روش های انتقال بیماری</a:t>
            </a:r>
          </a:p>
        </p:txBody>
      </p:sp>
    </p:spTree>
    <p:extLst>
      <p:ext uri="{BB962C8B-B14F-4D97-AF65-F5344CB8AC3E}">
        <p14:creationId xmlns:p14="http://schemas.microsoft.com/office/powerpoint/2010/main" val="2386283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F47AD6-0822-90E9-F38B-FA58607BC13B}"/>
              </a:ext>
            </a:extLst>
          </p:cNvPr>
          <p:cNvSpPr>
            <a:spLocks noGrp="1"/>
          </p:cNvSpPr>
          <p:nvPr>
            <p:ph idx="1"/>
          </p:nvPr>
        </p:nvSpPr>
        <p:spPr/>
        <p:txBody>
          <a:bodyPr/>
          <a:lstStyle/>
          <a:p>
            <a:pPr algn="r" rtl="1">
              <a:buFont typeface="Wingdings" pitchFamily="2" charset="2"/>
              <a:buChar char="v"/>
            </a:pPr>
            <a:r>
              <a:rPr lang="fa-IR" sz="2400" b="1" dirty="0">
                <a:effectLst/>
                <a:latin typeface="Arial" panose="020B0604020202020204" pitchFamily="34" charset="0"/>
                <a:cs typeface="Arial" panose="020B0604020202020204" pitchFamily="34" charset="0"/>
              </a:rPr>
              <a:t>3. انتقال از محیط آلوده به انسان: </a:t>
            </a:r>
          </a:p>
          <a:p>
            <a:pPr algn="r" rtl="1">
              <a:buFont typeface="Wingdings" pitchFamily="2" charset="2"/>
              <a:buChar char="ü"/>
            </a:pPr>
            <a:r>
              <a:rPr lang="fa-IR" sz="2400" dirty="0">
                <a:effectLst/>
                <a:latin typeface="Arial" panose="020B0604020202020204" pitchFamily="34" charset="0"/>
                <a:cs typeface="Arial" panose="020B0604020202020204" pitchFamily="34" charset="0"/>
              </a:rPr>
              <a:t>تماس با مواد یا اشیا که در تماس با ترشحات عفونی بیماران آلوده به ویروس شده است نظیر لباس یا ملحفه های آلوده، بانداژ و پانسمان آلوده و ظروف آلوده </a:t>
            </a:r>
            <a:endParaRPr lang="fa-IR" sz="2400" dirty="0">
              <a:latin typeface="Arial" panose="020B0604020202020204" pitchFamily="34" charset="0"/>
              <a:cs typeface="Arial" panose="020B0604020202020204" pitchFamily="34" charset="0"/>
            </a:endParaRPr>
          </a:p>
          <a:p>
            <a:pPr marL="342900" indent="-342900" algn="r" defTabSz="457200" rtl="1" eaLnBrk="1" latinLnBrk="0" hangingPunct="1">
              <a:spcBef>
                <a:spcPts val="1000"/>
              </a:spcBef>
              <a:spcAft>
                <a:spcPts val="0"/>
              </a:spcAft>
              <a:buClr>
                <a:schemeClr val="accent1"/>
              </a:buClr>
              <a:buSzPct val="80000"/>
              <a:buFont typeface="Wingdings 3" charset="2"/>
              <a:buChar char=""/>
            </a:pPr>
            <a:endParaRPr lang="en-IR" dirty="0"/>
          </a:p>
        </p:txBody>
      </p:sp>
      <p:sp>
        <p:nvSpPr>
          <p:cNvPr id="4" name="Title 1">
            <a:extLst>
              <a:ext uri="{FF2B5EF4-FFF2-40B4-BE49-F238E27FC236}">
                <a16:creationId xmlns:a16="http://schemas.microsoft.com/office/drawing/2014/main" id="{14A8215D-D175-F3CA-A9E8-DE33D4EF78A0}"/>
              </a:ext>
            </a:extLst>
          </p:cNvPr>
          <p:cNvSpPr txBox="1">
            <a:spLocks/>
          </p:cNvSpPr>
          <p:nvPr/>
        </p:nvSpPr>
        <p:spPr>
          <a:xfrm>
            <a:off x="0" y="368335"/>
            <a:ext cx="9386445" cy="779928"/>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t">
            <a:normAutofit/>
          </a:bodyPr>
          <a:lstStyle>
            <a:lvl1pPr algn="l" defTabSz="457200" rtl="0" eaLnBrk="1" latinLnBrk="0" hangingPunct="1">
              <a:spcBef>
                <a:spcPct val="0"/>
              </a:spcBef>
              <a:buNone/>
              <a:defRPr sz="36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algn="r" defTabSz="457200" rtl="1" eaLnBrk="1" latinLnBrk="0" hangingPunct="1">
              <a:spcBef>
                <a:spcPts val="1000"/>
              </a:spcBef>
              <a:spcAft>
                <a:spcPts val="0"/>
              </a:spcAft>
              <a:buClr>
                <a:schemeClr val="accent1"/>
              </a:buClr>
              <a:buSzPct val="80000"/>
            </a:pPr>
            <a:r>
              <a:rPr lang="fa-IR" sz="3600" dirty="0">
                <a:latin typeface="Arial" panose="020B0604020202020204" pitchFamily="34" charset="0"/>
                <a:cs typeface="Arial" panose="020B0604020202020204" pitchFamily="34" charset="0"/>
              </a:rPr>
              <a:t>روش های انتقال بیماری</a:t>
            </a:r>
          </a:p>
        </p:txBody>
      </p:sp>
    </p:spTree>
    <p:extLst>
      <p:ext uri="{BB962C8B-B14F-4D97-AF65-F5344CB8AC3E}">
        <p14:creationId xmlns:p14="http://schemas.microsoft.com/office/powerpoint/2010/main" val="3845781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23350C-C25C-9ED8-C094-8D328B81AB88}"/>
              </a:ext>
            </a:extLst>
          </p:cNvPr>
          <p:cNvSpPr>
            <a:spLocks noGrp="1"/>
          </p:cNvSpPr>
          <p:nvPr>
            <p:ph idx="1"/>
          </p:nvPr>
        </p:nvSpPr>
        <p:spPr/>
        <p:txBody>
          <a:bodyPr/>
          <a:lstStyle/>
          <a:p>
            <a:pPr algn="r" rtl="1">
              <a:buFont typeface="Wingdings" pitchFamily="2" charset="2"/>
              <a:buChar char="v"/>
            </a:pPr>
            <a:r>
              <a:rPr lang="fa-IR" sz="2400" dirty="0">
                <a:effectLst/>
                <a:latin typeface="Arial" panose="020B0604020202020204" pitchFamily="34" charset="0"/>
                <a:cs typeface="Arial" panose="020B0604020202020204" pitchFamily="34" charset="0"/>
              </a:rPr>
              <a:t>از زمان بروز علائم اولیه (</a:t>
            </a:r>
            <a:r>
              <a:rPr lang="en-US" sz="2400" dirty="0">
                <a:effectLst/>
                <a:latin typeface="Arial" panose="020B0604020202020204" pitchFamily="34" charset="0"/>
                <a:cs typeface="Arial" panose="020B0604020202020204" pitchFamily="34" charset="0"/>
              </a:rPr>
              <a:t>Prodromal Period) </a:t>
            </a:r>
            <a:r>
              <a:rPr lang="fa-IR" sz="2400" dirty="0">
                <a:effectLst/>
                <a:latin typeface="Arial" panose="020B0604020202020204" pitchFamily="34" charset="0"/>
                <a:cs typeface="Arial" panose="020B0604020202020204" pitchFamily="34" charset="0"/>
              </a:rPr>
              <a:t>) تا زمانی که تمام ضایعات پوستی، پوسته شده، دلمه ها</a:t>
            </a:r>
            <a:r>
              <a:rPr lang="fa-IR" sz="2400" dirty="0">
                <a:latin typeface="Arial" panose="020B0604020202020204" pitchFamily="34" charset="0"/>
                <a:cs typeface="Arial" panose="020B0604020202020204" pitchFamily="34" charset="0"/>
              </a:rPr>
              <a:t> </a:t>
            </a:r>
            <a:r>
              <a:rPr lang="fa-IR" sz="2400" dirty="0">
                <a:effectLst/>
                <a:latin typeface="Arial" panose="020B0604020202020204" pitchFamily="34" charset="0"/>
                <a:cs typeface="Arial" panose="020B0604020202020204" pitchFamily="34" charset="0"/>
              </a:rPr>
              <a:t>افتاده و لایه ای از پوست تازه در زیر آن تشکیل شود، امکان انتقال بیماری وجود دارد</a:t>
            </a:r>
            <a:endParaRPr lang="fa-IR" sz="2400" dirty="0">
              <a:latin typeface="Arial" panose="020B0604020202020204" pitchFamily="34" charset="0"/>
              <a:cs typeface="Arial" panose="020B0604020202020204" pitchFamily="34" charset="0"/>
            </a:endParaRPr>
          </a:p>
          <a:p>
            <a:pPr marL="342900" indent="-342900" algn="r" defTabSz="457200" rtl="1" eaLnBrk="1" latinLnBrk="0" hangingPunct="1">
              <a:spcBef>
                <a:spcPts val="1000"/>
              </a:spcBef>
              <a:spcAft>
                <a:spcPts val="0"/>
              </a:spcAft>
              <a:buClr>
                <a:schemeClr val="accent1"/>
              </a:buClr>
              <a:buSzPct val="80000"/>
              <a:buFont typeface="Wingdings 3" charset="2"/>
              <a:buChar char=""/>
            </a:pPr>
            <a:endParaRPr lang="en-IR" dirty="0"/>
          </a:p>
        </p:txBody>
      </p:sp>
      <p:sp>
        <p:nvSpPr>
          <p:cNvPr id="4" name="Title 1">
            <a:extLst>
              <a:ext uri="{FF2B5EF4-FFF2-40B4-BE49-F238E27FC236}">
                <a16:creationId xmlns:a16="http://schemas.microsoft.com/office/drawing/2014/main" id="{E8CC6BC6-B917-C69A-8C9F-BEC7926F4B3E}"/>
              </a:ext>
            </a:extLst>
          </p:cNvPr>
          <p:cNvSpPr txBox="1">
            <a:spLocks/>
          </p:cNvSpPr>
          <p:nvPr/>
        </p:nvSpPr>
        <p:spPr>
          <a:xfrm>
            <a:off x="0" y="368335"/>
            <a:ext cx="9386445" cy="779928"/>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t">
            <a:normAutofit/>
          </a:bodyPr>
          <a:lstStyle>
            <a:lvl1pPr algn="l" defTabSz="457200" rtl="0" eaLnBrk="1" latinLnBrk="0" hangingPunct="1">
              <a:spcBef>
                <a:spcPct val="0"/>
              </a:spcBef>
              <a:buNone/>
              <a:defRPr sz="36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algn="r" defTabSz="457200" rtl="1" eaLnBrk="1" latinLnBrk="0" hangingPunct="1">
              <a:spcBef>
                <a:spcPts val="1000"/>
              </a:spcBef>
              <a:spcAft>
                <a:spcPts val="0"/>
              </a:spcAft>
              <a:buClr>
                <a:schemeClr val="accent1"/>
              </a:buClr>
              <a:buSzPct val="80000"/>
            </a:pPr>
            <a:r>
              <a:rPr lang="fa-IR" sz="3600" dirty="0">
                <a:latin typeface="Arial" panose="020B0604020202020204" pitchFamily="34" charset="0"/>
                <a:cs typeface="Arial" panose="020B0604020202020204" pitchFamily="34" charset="0"/>
              </a:rPr>
              <a:t>دوره عفونت زایی و سرایت</a:t>
            </a:r>
          </a:p>
        </p:txBody>
      </p:sp>
    </p:spTree>
    <p:extLst>
      <p:ext uri="{BB962C8B-B14F-4D97-AF65-F5344CB8AC3E}">
        <p14:creationId xmlns:p14="http://schemas.microsoft.com/office/powerpoint/2010/main" val="14103638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4BFD26-C1AC-F7E1-E14A-B5D003DF0C09}"/>
              </a:ext>
            </a:extLst>
          </p:cNvPr>
          <p:cNvSpPr>
            <a:spLocks noGrp="1"/>
          </p:cNvSpPr>
          <p:nvPr>
            <p:ph idx="1"/>
          </p:nvPr>
        </p:nvSpPr>
        <p:spPr/>
        <p:txBody>
          <a:bodyPr>
            <a:noAutofit/>
          </a:bodyPr>
          <a:lstStyle/>
          <a:p>
            <a:pPr algn="r" rtl="1">
              <a:buFont typeface="Wingdings" pitchFamily="2" charset="2"/>
              <a:buChar char="v"/>
            </a:pPr>
            <a:r>
              <a:rPr lang="fa-IR" sz="2400" dirty="0">
                <a:effectLst/>
                <a:latin typeface="Arial" panose="020B0604020202020204" pitchFamily="34" charset="0"/>
                <a:cs typeface="Arial" panose="020B0604020202020204" pitchFamily="34" charset="0"/>
              </a:rPr>
              <a:t>از زمان مواجهه تا شروع علائم</a:t>
            </a:r>
          </a:p>
          <a:p>
            <a:pPr algn="r" rtl="1">
              <a:buFont typeface="Wingdings" pitchFamily="2" charset="2"/>
              <a:buChar char="v"/>
            </a:pPr>
            <a:r>
              <a:rPr lang="fa-IR" sz="2400" dirty="0">
                <a:effectLst/>
                <a:latin typeface="Arial" panose="020B0604020202020204" pitchFamily="34" charset="0"/>
                <a:cs typeface="Arial" panose="020B0604020202020204" pitchFamily="34" charset="0"/>
              </a:rPr>
              <a:t> اغلب 6 تا 13 روز است، اما ممکن است از 5 تا 21 روز طول بکشد</a:t>
            </a:r>
          </a:p>
          <a:p>
            <a:pPr algn="r" rtl="1">
              <a:buFont typeface="Wingdings" pitchFamily="2" charset="2"/>
              <a:buChar char="v"/>
            </a:pPr>
            <a:r>
              <a:rPr lang="fa-IR" sz="2400" dirty="0">
                <a:effectLst/>
                <a:latin typeface="Arial" panose="020B0604020202020204" pitchFamily="34" charset="0"/>
                <a:cs typeface="Arial" panose="020B0604020202020204" pitchFamily="34" charset="0"/>
              </a:rPr>
              <a:t>در افرادی که سابقه گزش یا خراش (چنگ) توسط حیوان داشتند در مقایسه با مواردی که سابقه لمس و تماس با حیوان را داشتند کوتاه تر  (دوره کمون 9 روز در موارد گزش و زخم، در برابر دوره کمون 13 روز در مورد تماس با حیوان)</a:t>
            </a:r>
          </a:p>
          <a:p>
            <a:pPr algn="r" rtl="1">
              <a:buFont typeface="Wingdings" pitchFamily="2" charset="2"/>
              <a:buChar char="v"/>
            </a:pPr>
            <a:endParaRPr lang="fa-IR" sz="2400" dirty="0">
              <a:latin typeface="Arial" panose="020B0604020202020204" pitchFamily="34" charset="0"/>
              <a:cs typeface="Arial" panose="020B0604020202020204" pitchFamily="34" charset="0"/>
            </a:endParaRPr>
          </a:p>
          <a:p>
            <a:pPr algn="r" rtl="1">
              <a:buFont typeface="Wingdings" pitchFamily="2" charset="2"/>
              <a:buChar char="v"/>
            </a:pPr>
            <a:r>
              <a:rPr lang="fa-IR" sz="2400" b="1" dirty="0">
                <a:effectLst/>
                <a:latin typeface="Arial" panose="020B0604020202020204" pitchFamily="34" charset="0"/>
                <a:cs typeface="Arial" panose="020B0604020202020204" pitchFamily="34" charset="0"/>
              </a:rPr>
              <a:t>بیماری آبله میمونی در دوره کمون مسری نیست</a:t>
            </a:r>
            <a:endParaRPr lang="en-IR" sz="2400" b="1" dirty="0">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BE35F9A1-66B1-CCDE-2B09-AB51360A7125}"/>
              </a:ext>
            </a:extLst>
          </p:cNvPr>
          <p:cNvSpPr txBox="1">
            <a:spLocks/>
          </p:cNvSpPr>
          <p:nvPr/>
        </p:nvSpPr>
        <p:spPr>
          <a:xfrm>
            <a:off x="0" y="368335"/>
            <a:ext cx="9386445" cy="779928"/>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t">
            <a:normAutofit/>
          </a:bodyPr>
          <a:lstStyle>
            <a:lvl1pPr algn="l" defTabSz="457200" rtl="0" eaLnBrk="1" latinLnBrk="0" hangingPunct="1">
              <a:spcBef>
                <a:spcPct val="0"/>
              </a:spcBef>
              <a:buNone/>
              <a:defRPr sz="36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algn="r" defTabSz="457200" rtl="1" eaLnBrk="1" latinLnBrk="0" hangingPunct="1">
              <a:spcBef>
                <a:spcPts val="1000"/>
              </a:spcBef>
              <a:spcAft>
                <a:spcPts val="0"/>
              </a:spcAft>
              <a:buClr>
                <a:schemeClr val="accent1"/>
              </a:buClr>
              <a:buSzPct val="80000"/>
            </a:pPr>
            <a:r>
              <a:rPr lang="fa-IR" sz="3600" dirty="0">
                <a:latin typeface="Arial" panose="020B0604020202020204" pitchFamily="34" charset="0"/>
                <a:cs typeface="Arial" panose="020B0604020202020204" pitchFamily="34" charset="0"/>
              </a:rPr>
              <a:t>دوره کمون</a:t>
            </a:r>
          </a:p>
        </p:txBody>
      </p:sp>
    </p:spTree>
    <p:extLst>
      <p:ext uri="{BB962C8B-B14F-4D97-AF65-F5344CB8AC3E}">
        <p14:creationId xmlns:p14="http://schemas.microsoft.com/office/powerpoint/2010/main" val="36082877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53135-A714-6225-5006-447578315FA8}"/>
              </a:ext>
            </a:extLst>
          </p:cNvPr>
          <p:cNvSpPr>
            <a:spLocks noGrp="1"/>
          </p:cNvSpPr>
          <p:nvPr>
            <p:ph type="title"/>
          </p:nvPr>
        </p:nvSpPr>
        <p:spPr>
          <a:xfrm>
            <a:off x="677334" y="5042703"/>
            <a:ext cx="8596668" cy="1320800"/>
          </a:xfrm>
        </p:spPr>
        <p:txBody>
          <a:bodyPr/>
          <a:lstStyle/>
          <a:p>
            <a:pPr algn="r" defTabSz="457200" rtl="1" eaLnBrk="1" latinLnBrk="0" hangingPunct="1">
              <a:spcBef>
                <a:spcPct val="0"/>
              </a:spcBef>
              <a:buNone/>
            </a:pPr>
            <a:r>
              <a:rPr lang="fa-IR" dirty="0"/>
              <a:t>ممنون از توجه شما</a:t>
            </a:r>
            <a:endParaRPr lang="en-IR" dirty="0"/>
          </a:p>
        </p:txBody>
      </p:sp>
    </p:spTree>
    <p:extLst>
      <p:ext uri="{BB962C8B-B14F-4D97-AF65-F5344CB8AC3E}">
        <p14:creationId xmlns:p14="http://schemas.microsoft.com/office/powerpoint/2010/main" val="1050418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8171"/>
            <a:ext cx="9417269" cy="724905"/>
          </a:xfrm>
        </p:spPr>
        <p:style>
          <a:lnRef idx="1">
            <a:schemeClr val="accent3"/>
          </a:lnRef>
          <a:fillRef idx="2">
            <a:schemeClr val="accent3"/>
          </a:fillRef>
          <a:effectRef idx="1">
            <a:schemeClr val="accent3"/>
          </a:effectRef>
          <a:fontRef idx="minor">
            <a:schemeClr val="dk1"/>
          </a:fontRef>
        </p:style>
        <p:txBody>
          <a:bodyPr>
            <a:normAutofit/>
          </a:bodyPr>
          <a:lstStyle/>
          <a:p>
            <a:pPr algn="r"/>
            <a:r>
              <a:rPr lang="fa-IR" dirty="0"/>
              <a:t>آبله میمونی</a:t>
            </a:r>
          </a:p>
        </p:txBody>
      </p:sp>
      <p:sp>
        <p:nvSpPr>
          <p:cNvPr id="3" name="Content Placeholder 2"/>
          <p:cNvSpPr>
            <a:spLocks noGrp="1"/>
          </p:cNvSpPr>
          <p:nvPr>
            <p:ph idx="1"/>
          </p:nvPr>
        </p:nvSpPr>
        <p:spPr>
          <a:xfrm>
            <a:off x="289563" y="1898249"/>
            <a:ext cx="8915400" cy="4386803"/>
          </a:xfrm>
        </p:spPr>
        <p:txBody>
          <a:bodyPr>
            <a:normAutofit/>
          </a:bodyPr>
          <a:lstStyle/>
          <a:p>
            <a:pPr marL="342900" indent="-342900" algn="r" defTabSz="457200" rtl="1" eaLnBrk="1" latinLnBrk="0" hangingPunct="1">
              <a:spcBef>
                <a:spcPts val="1000"/>
              </a:spcBef>
              <a:spcAft>
                <a:spcPts val="0"/>
              </a:spcAft>
              <a:buClr>
                <a:schemeClr val="accent1"/>
              </a:buClr>
              <a:buSzPct val="80000"/>
              <a:buFont typeface="Wingdings" panose="05000000000000000000" pitchFamily="2" charset="2"/>
              <a:buChar char="v"/>
            </a:pPr>
            <a:r>
              <a:rPr lang="fa-IR" sz="2400" dirty="0">
                <a:latin typeface="Arial" panose="020B0604020202020204" pitchFamily="34" charset="0"/>
                <a:cs typeface="Arial" panose="020B0604020202020204" pitchFamily="34" charset="0"/>
              </a:rPr>
              <a:t>عامل بیماری</a:t>
            </a:r>
          </a:p>
          <a:p>
            <a:pPr marL="342900" indent="-342900" algn="r" defTabSz="457200" rtl="1" eaLnBrk="1" latinLnBrk="0" hangingPunct="1">
              <a:spcBef>
                <a:spcPts val="1000"/>
              </a:spcBef>
              <a:spcAft>
                <a:spcPts val="0"/>
              </a:spcAft>
              <a:buClr>
                <a:schemeClr val="accent1"/>
              </a:buClr>
              <a:buSzPct val="80000"/>
              <a:buFont typeface="Wingdings" panose="05000000000000000000" pitchFamily="2" charset="2"/>
              <a:buChar char="v"/>
            </a:pPr>
            <a:r>
              <a:rPr lang="fa-IR" sz="2400" dirty="0">
                <a:latin typeface="Arial" panose="020B0604020202020204" pitchFamily="34" charset="0"/>
                <a:cs typeface="Arial" panose="020B0604020202020204" pitchFamily="34" charset="0"/>
              </a:rPr>
              <a:t>توزیع جغرافیایی بیماری</a:t>
            </a:r>
          </a:p>
          <a:p>
            <a:pPr marL="342900" indent="-342900" algn="r" defTabSz="457200" rtl="1" eaLnBrk="1" latinLnBrk="0" hangingPunct="1">
              <a:spcBef>
                <a:spcPts val="1000"/>
              </a:spcBef>
              <a:spcAft>
                <a:spcPts val="0"/>
              </a:spcAft>
              <a:buClr>
                <a:schemeClr val="accent1"/>
              </a:buClr>
              <a:buSzPct val="80000"/>
              <a:buFont typeface="Wingdings" panose="05000000000000000000" pitchFamily="2" charset="2"/>
              <a:buChar char="v"/>
            </a:pPr>
            <a:r>
              <a:rPr lang="fa-IR" sz="2400" dirty="0">
                <a:latin typeface="Arial" panose="020B0604020202020204" pitchFamily="34" charset="0"/>
                <a:cs typeface="Arial" panose="020B0604020202020204" pitchFamily="34" charset="0"/>
              </a:rPr>
              <a:t>میزبان طبیعی ویروس</a:t>
            </a:r>
          </a:p>
          <a:p>
            <a:pPr marL="342900" indent="-342900" algn="r" defTabSz="457200" rtl="1" eaLnBrk="1" latinLnBrk="0" hangingPunct="1">
              <a:spcBef>
                <a:spcPts val="1000"/>
              </a:spcBef>
              <a:spcAft>
                <a:spcPts val="0"/>
              </a:spcAft>
              <a:buClr>
                <a:schemeClr val="accent1"/>
              </a:buClr>
              <a:buSzPct val="80000"/>
              <a:buFont typeface="Wingdings" panose="05000000000000000000" pitchFamily="2" charset="2"/>
              <a:buChar char="v"/>
            </a:pPr>
            <a:r>
              <a:rPr lang="fa-IR" sz="2400" dirty="0">
                <a:latin typeface="Arial" panose="020B0604020202020204" pitchFamily="34" charset="0"/>
                <a:cs typeface="Arial" panose="020B0604020202020204" pitchFamily="34" charset="0"/>
              </a:rPr>
              <a:t>روش های انتقال بیماری</a:t>
            </a:r>
          </a:p>
          <a:p>
            <a:pPr marL="342900" indent="-342900" algn="r" defTabSz="457200" rtl="1" eaLnBrk="1" latinLnBrk="0" hangingPunct="1">
              <a:spcBef>
                <a:spcPts val="1000"/>
              </a:spcBef>
              <a:spcAft>
                <a:spcPts val="0"/>
              </a:spcAft>
              <a:buClr>
                <a:schemeClr val="accent1"/>
              </a:buClr>
              <a:buSzPct val="80000"/>
              <a:buFont typeface="Wingdings" panose="05000000000000000000" pitchFamily="2" charset="2"/>
              <a:buChar char="v"/>
            </a:pPr>
            <a:r>
              <a:rPr lang="fa-IR" sz="2400" dirty="0">
                <a:latin typeface="Arial" panose="020B0604020202020204" pitchFamily="34" charset="0"/>
                <a:cs typeface="Arial" panose="020B0604020202020204" pitchFamily="34" charset="0"/>
              </a:rPr>
              <a:t>دوره عفونت زایی و سرایت</a:t>
            </a:r>
          </a:p>
          <a:p>
            <a:pPr marL="342900" indent="-342900" algn="r" defTabSz="457200" rtl="1" eaLnBrk="1" latinLnBrk="0" hangingPunct="1">
              <a:spcBef>
                <a:spcPts val="1000"/>
              </a:spcBef>
              <a:spcAft>
                <a:spcPts val="0"/>
              </a:spcAft>
              <a:buClr>
                <a:schemeClr val="accent1"/>
              </a:buClr>
              <a:buSzPct val="80000"/>
              <a:buFont typeface="Wingdings" panose="05000000000000000000" pitchFamily="2" charset="2"/>
              <a:buChar char="v"/>
            </a:pPr>
            <a:r>
              <a:rPr lang="fa-IR" sz="2400" dirty="0">
                <a:latin typeface="Arial" panose="020B0604020202020204" pitchFamily="34" charset="0"/>
                <a:cs typeface="Arial" panose="020B0604020202020204" pitchFamily="34" charset="0"/>
              </a:rPr>
              <a:t>دوره کمون</a:t>
            </a:r>
          </a:p>
          <a:p>
            <a:pPr marL="342900" indent="-342900" algn="r" defTabSz="457200" rtl="1" eaLnBrk="1" latinLnBrk="0" hangingPunct="1">
              <a:spcBef>
                <a:spcPts val="1000"/>
              </a:spcBef>
              <a:spcAft>
                <a:spcPts val="0"/>
              </a:spcAft>
              <a:buClr>
                <a:schemeClr val="accent1"/>
              </a:buClr>
              <a:buSzPct val="80000"/>
              <a:buFont typeface="Wingdings" panose="05000000000000000000" pitchFamily="2" charset="2"/>
              <a:buChar char="v"/>
            </a:pPr>
            <a:endParaRPr lang="fa-IR" sz="2400" dirty="0">
              <a:latin typeface="Arial" panose="020B0604020202020204" pitchFamily="34" charset="0"/>
              <a:cs typeface="Arial" panose="020B0604020202020204" pitchFamily="34" charset="0"/>
            </a:endParaRPr>
          </a:p>
          <a:p>
            <a:pPr marL="342900" indent="-342900" algn="r" defTabSz="457200" rtl="1" eaLnBrk="1" latinLnBrk="0" hangingPunct="1">
              <a:spcBef>
                <a:spcPts val="1000"/>
              </a:spcBef>
              <a:spcAft>
                <a:spcPts val="0"/>
              </a:spcAft>
              <a:buClr>
                <a:schemeClr val="accent1"/>
              </a:buClr>
              <a:buSzPct val="80000"/>
              <a:buFont typeface="Wingdings" panose="05000000000000000000" pitchFamily="2" charset="2"/>
              <a:buChar char="v"/>
            </a:pPr>
            <a:endParaRPr lang="fa-IR" sz="2400" dirty="0">
              <a:latin typeface="Arial" panose="020B0604020202020204" pitchFamily="34" charset="0"/>
              <a:cs typeface="Arial" panose="020B0604020202020204" pitchFamily="34" charset="0"/>
            </a:endParaRPr>
          </a:p>
          <a:p>
            <a:pPr marL="342900" indent="-342900" algn="r" defTabSz="457200" rtl="1" eaLnBrk="1" latinLnBrk="0" hangingPunct="1">
              <a:spcBef>
                <a:spcPts val="1000"/>
              </a:spcBef>
              <a:spcAft>
                <a:spcPts val="0"/>
              </a:spcAft>
              <a:buClr>
                <a:schemeClr val="accent1"/>
              </a:buClr>
              <a:buSzPct val="80000"/>
              <a:buFont typeface="Wingdings" panose="05000000000000000000" pitchFamily="2" charset="2"/>
              <a:buChar char="v"/>
            </a:pPr>
            <a:endParaRPr lang="fa-IR" sz="2400" dirty="0">
              <a:latin typeface="Arial" panose="020B0604020202020204" pitchFamily="34" charset="0"/>
              <a:cs typeface="Arial" panose="020B0604020202020204" pitchFamily="34" charset="0"/>
            </a:endParaRPr>
          </a:p>
          <a:p>
            <a:pPr marL="0" indent="0" algn="r" defTabSz="457200" rtl="1" eaLnBrk="1" latinLnBrk="0" hangingPunct="1">
              <a:spcBef>
                <a:spcPts val="1000"/>
              </a:spcBef>
              <a:spcAft>
                <a:spcPts val="0"/>
              </a:spcAft>
              <a:buClr>
                <a:schemeClr val="accent1"/>
              </a:buClr>
              <a:buSzPct val="80000"/>
              <a:buNone/>
            </a:pPr>
            <a:endParaRPr lang="fa-IR" sz="2400" dirty="0">
              <a:latin typeface="Arial" panose="020B0604020202020204" pitchFamily="34" charset="0"/>
              <a:cs typeface="Arial" panose="020B0604020202020204" pitchFamily="34" charset="0"/>
            </a:endParaRPr>
          </a:p>
          <a:p>
            <a:pPr marL="342900" indent="-342900" algn="r" defTabSz="457200" rtl="1" eaLnBrk="1" latinLnBrk="0" hangingPunct="1">
              <a:spcBef>
                <a:spcPts val="1000"/>
              </a:spcBef>
              <a:spcAft>
                <a:spcPts val="0"/>
              </a:spcAft>
              <a:buClr>
                <a:schemeClr val="accent1"/>
              </a:buClr>
              <a:buSzPct val="80000"/>
              <a:buFont typeface="Wingdings" panose="05000000000000000000" pitchFamily="2" charset="2"/>
              <a:buChar char="v"/>
            </a:pPr>
            <a:endParaRPr lang="fa-IR" sz="2400" dirty="0">
              <a:latin typeface="Arial" panose="020B0604020202020204" pitchFamily="34" charset="0"/>
              <a:cs typeface="Arial" panose="020B0604020202020204" pitchFamily="34" charset="0"/>
            </a:endParaRPr>
          </a:p>
          <a:p>
            <a:pPr marL="342900" indent="-342900" algn="r" defTabSz="457200" rtl="1" eaLnBrk="1" latinLnBrk="0" hangingPunct="1">
              <a:spcBef>
                <a:spcPts val="1000"/>
              </a:spcBef>
              <a:spcAft>
                <a:spcPts val="0"/>
              </a:spcAft>
              <a:buClr>
                <a:schemeClr val="accent1"/>
              </a:buClr>
              <a:buSzPct val="80000"/>
              <a:buFont typeface="Wingdings" panose="05000000000000000000" pitchFamily="2" charset="2"/>
              <a:buChar char="v"/>
            </a:pPr>
            <a:endParaRPr lang="fa-IR" sz="2800" dirty="0">
              <a:latin typeface="Arial" panose="020B0604020202020204" pitchFamily="34" charset="0"/>
              <a:cs typeface="Arial" panose="020B0604020202020204" pitchFamily="34" charset="0"/>
            </a:endParaRPr>
          </a:p>
          <a:p>
            <a:pPr marL="342900" indent="-342900" algn="r" defTabSz="457200" rtl="1" eaLnBrk="1" latinLnBrk="0" hangingPunct="1">
              <a:spcBef>
                <a:spcPts val="1000"/>
              </a:spcBef>
              <a:spcAft>
                <a:spcPts val="0"/>
              </a:spcAft>
              <a:buClr>
                <a:schemeClr val="accent1"/>
              </a:buClr>
              <a:buSzPct val="80000"/>
              <a:buFont typeface="Wingdings" panose="05000000000000000000" pitchFamily="2" charset="2"/>
              <a:buChar char="v"/>
            </a:pPr>
            <a:endParaRPr lang="fa-I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7698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54738"/>
            <a:ext cx="9424882" cy="696295"/>
          </a:xfrm>
        </p:spPr>
        <p:style>
          <a:lnRef idx="1">
            <a:schemeClr val="accent3"/>
          </a:lnRef>
          <a:fillRef idx="2">
            <a:schemeClr val="accent3"/>
          </a:fillRef>
          <a:effectRef idx="1">
            <a:schemeClr val="accent3"/>
          </a:effectRef>
          <a:fontRef idx="minor">
            <a:schemeClr val="dk1"/>
          </a:fontRef>
        </p:style>
        <p:txBody>
          <a:bodyPr>
            <a:normAutofit/>
          </a:bodyPr>
          <a:lstStyle/>
          <a:p>
            <a:pPr algn="r" defTabSz="457200" rtl="1" eaLnBrk="1" latinLnBrk="0" hangingPunct="1">
              <a:spcBef>
                <a:spcPct val="0"/>
              </a:spcBef>
              <a:buNone/>
            </a:pPr>
            <a:r>
              <a:rPr lang="fa-IR" dirty="0"/>
              <a:t>آبله میمونی</a:t>
            </a:r>
          </a:p>
        </p:txBody>
      </p:sp>
      <p:sp>
        <p:nvSpPr>
          <p:cNvPr id="3" name="Content Placeholder 2"/>
          <p:cNvSpPr>
            <a:spLocks noGrp="1"/>
          </p:cNvSpPr>
          <p:nvPr>
            <p:ph idx="1"/>
          </p:nvPr>
        </p:nvSpPr>
        <p:spPr>
          <a:xfrm>
            <a:off x="509482" y="1361217"/>
            <a:ext cx="8915400" cy="4364810"/>
          </a:xfrm>
        </p:spPr>
        <p:txBody>
          <a:bodyPr>
            <a:normAutofit/>
          </a:bodyPr>
          <a:lstStyle/>
          <a:p>
            <a:pPr marL="0" indent="0" algn="r" defTabSz="457200" rtl="1" eaLnBrk="1" latinLnBrk="0" hangingPunct="1">
              <a:spcBef>
                <a:spcPts val="1000"/>
              </a:spcBef>
              <a:spcAft>
                <a:spcPts val="0"/>
              </a:spcAft>
              <a:buClr>
                <a:schemeClr val="accent1"/>
              </a:buClr>
              <a:buSzPct val="80000"/>
              <a:buFont typeface="Wingdings 3" charset="2"/>
              <a:buNone/>
            </a:pPr>
            <a:endParaRPr lang="fa-IR" dirty="0"/>
          </a:p>
          <a:p>
            <a:pPr algn="r" rtl="1">
              <a:buFont typeface="Wingdings" panose="05000000000000000000" pitchFamily="2" charset="2"/>
              <a:buChar char="v"/>
            </a:pPr>
            <a:r>
              <a:rPr lang="fa-IR" sz="2400" dirty="0">
                <a:effectLst/>
                <a:latin typeface="Arial" panose="020B0604020202020204" pitchFamily="34" charset="0"/>
                <a:cs typeface="Arial" panose="020B0604020202020204" pitchFamily="34" charset="0"/>
              </a:rPr>
              <a:t>بیماری ویروسی قابل انتقال از حیوان به انسان </a:t>
            </a:r>
          </a:p>
          <a:p>
            <a:pPr algn="r" rtl="1">
              <a:buFont typeface="Wingdings" panose="05000000000000000000" pitchFamily="2" charset="2"/>
              <a:buChar char="v"/>
            </a:pPr>
            <a:r>
              <a:rPr lang="fa-IR" sz="2400" dirty="0">
                <a:effectLst/>
                <a:latin typeface="Arial" panose="020B0604020202020204" pitchFamily="34" charset="0"/>
                <a:cs typeface="Arial" panose="020B0604020202020204" pitchFamily="34" charset="0"/>
              </a:rPr>
              <a:t>موجب بروز علايم مشابه بیماران مبتلا به آبله در گذشته اما با شدت کمتر</a:t>
            </a:r>
          </a:p>
          <a:p>
            <a:pPr algn="r" rtl="1">
              <a:buFont typeface="Wingdings" panose="05000000000000000000" pitchFamily="2" charset="2"/>
              <a:buChar char="v"/>
            </a:pPr>
            <a:r>
              <a:rPr lang="fa-IR" sz="2400" dirty="0">
                <a:effectLst/>
                <a:latin typeface="Arial" panose="020B0604020202020204" pitchFamily="34" charset="0"/>
                <a:cs typeface="Arial" panose="020B0604020202020204" pitchFamily="34" charset="0"/>
              </a:rPr>
              <a:t>با ریشه کنی آبله در سال 1980 و توقف واکسیناسیون آبله، عامل آبله میمونی به عنوان مهمترین ویروس از جنس ارتوپاکس برای سلامت عمومی مطرح شد</a:t>
            </a:r>
          </a:p>
          <a:p>
            <a:pPr marL="0" indent="0" algn="r" rtl="1">
              <a:buNone/>
            </a:pPr>
            <a:endParaRPr lang="fa-IR" sz="2400" dirty="0">
              <a:latin typeface="Arial" panose="020B0604020202020204" pitchFamily="34" charset="0"/>
              <a:cs typeface="Arial" panose="020B0604020202020204" pitchFamily="34" charset="0"/>
            </a:endParaRPr>
          </a:p>
          <a:p>
            <a:pPr>
              <a:buFont typeface="Wingdings" panose="05000000000000000000" pitchFamily="2" charset="2"/>
              <a:buChar char="v"/>
            </a:pPr>
            <a:endParaRPr lang="fa-IR" dirty="0"/>
          </a:p>
        </p:txBody>
      </p:sp>
    </p:spTree>
    <p:extLst>
      <p:ext uri="{BB962C8B-B14F-4D97-AF65-F5344CB8AC3E}">
        <p14:creationId xmlns:p14="http://schemas.microsoft.com/office/powerpoint/2010/main" val="3688570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2299"/>
            <a:ext cx="9417269" cy="720268"/>
          </a:xfrm>
        </p:spPr>
        <p:style>
          <a:lnRef idx="1">
            <a:schemeClr val="accent3"/>
          </a:lnRef>
          <a:fillRef idx="2">
            <a:schemeClr val="accent3"/>
          </a:fillRef>
          <a:effectRef idx="1">
            <a:schemeClr val="accent3"/>
          </a:effectRef>
          <a:fontRef idx="minor">
            <a:schemeClr val="dk1"/>
          </a:fontRef>
        </p:style>
        <p:txBody>
          <a:bodyPr>
            <a:normAutofit/>
          </a:bodyPr>
          <a:lstStyle/>
          <a:p>
            <a:pPr algn="r" defTabSz="457200" rtl="1" eaLnBrk="1" latinLnBrk="0" hangingPunct="1">
              <a:spcBef>
                <a:spcPct val="0"/>
              </a:spcBef>
              <a:buNone/>
            </a:pPr>
            <a:r>
              <a:rPr lang="fa-IR" dirty="0"/>
              <a:t>عامل بیماری</a:t>
            </a:r>
          </a:p>
        </p:txBody>
      </p:sp>
      <p:sp>
        <p:nvSpPr>
          <p:cNvPr id="3" name="Content Placeholder 2"/>
          <p:cNvSpPr>
            <a:spLocks noGrp="1"/>
          </p:cNvSpPr>
          <p:nvPr>
            <p:ph idx="1"/>
          </p:nvPr>
        </p:nvSpPr>
        <p:spPr>
          <a:xfrm>
            <a:off x="127320" y="1653834"/>
            <a:ext cx="9554788" cy="4295553"/>
          </a:xfrm>
        </p:spPr>
        <p:txBody>
          <a:bodyPr>
            <a:normAutofit/>
          </a:bodyPr>
          <a:lstStyle/>
          <a:p>
            <a:pPr algn="r" rtl="1">
              <a:buFont typeface="Wingdings" panose="05000000000000000000" pitchFamily="2" charset="2"/>
              <a:buChar char="v"/>
            </a:pPr>
            <a:r>
              <a:rPr lang="fa-IR" sz="2400" dirty="0">
                <a:effectLst/>
                <a:latin typeface="Arial" panose="020B0604020202020204" pitchFamily="34" charset="0"/>
                <a:cs typeface="Arial" panose="020B0604020202020204" pitchFamily="34" charset="0"/>
              </a:rPr>
              <a:t>بیماری به علت عفونت با  </a:t>
            </a:r>
            <a:r>
              <a:rPr lang="en-US" sz="2400" dirty="0">
                <a:effectLst/>
                <a:latin typeface="Arial" panose="020B0604020202020204" pitchFamily="34" charset="0"/>
                <a:cs typeface="Arial" panose="020B0604020202020204" pitchFamily="34" charset="0"/>
              </a:rPr>
              <a:t>Monkeypox virus </a:t>
            </a:r>
            <a:r>
              <a:rPr lang="fa-IR" sz="2400" dirty="0">
                <a:effectLst/>
                <a:latin typeface="Arial" panose="020B0604020202020204" pitchFamily="34" charset="0"/>
                <a:cs typeface="Arial" panose="020B0604020202020204" pitchFamily="34" charset="0"/>
              </a:rPr>
              <a:t>  ایجاد میشود</a:t>
            </a:r>
          </a:p>
          <a:p>
            <a:pPr algn="r" rtl="1">
              <a:buFont typeface="Wingdings" panose="05000000000000000000" pitchFamily="2" charset="2"/>
              <a:buChar char="v"/>
            </a:pPr>
            <a:r>
              <a:rPr lang="fa-IR" sz="2400" dirty="0">
                <a:latin typeface="Arial" panose="020B0604020202020204" pitchFamily="34" charset="0"/>
                <a:cs typeface="Arial" panose="020B0604020202020204" pitchFamily="34" charset="0"/>
              </a:rPr>
              <a:t>یک </a:t>
            </a:r>
            <a:r>
              <a:rPr lang="en-US" sz="2400" dirty="0">
                <a:latin typeface="Arial" panose="020B0604020202020204" pitchFamily="34" charset="0"/>
                <a:cs typeface="Arial" panose="020B0604020202020204" pitchFamily="34" charset="0"/>
              </a:rPr>
              <a:t>DNA </a:t>
            </a:r>
            <a:r>
              <a:rPr lang="fa-IR" sz="2400" dirty="0">
                <a:latin typeface="Arial" panose="020B0604020202020204" pitchFamily="34" charset="0"/>
                <a:cs typeface="Arial" panose="020B0604020202020204" pitchFamily="34" charset="0"/>
              </a:rPr>
              <a:t> ویروس </a:t>
            </a:r>
            <a:r>
              <a:rPr lang="fa-IR" sz="2400" dirty="0">
                <a:effectLst/>
                <a:latin typeface="Arial" panose="020B0604020202020204" pitchFamily="34" charset="0"/>
                <a:cs typeface="Arial" panose="020B0604020202020204" pitchFamily="34" charset="0"/>
              </a:rPr>
              <a:t>دو رشته ای پوشش دار است که متعلق به جنس  </a:t>
            </a:r>
            <a:r>
              <a:rPr lang="en-US" sz="2400" dirty="0">
                <a:effectLst/>
                <a:latin typeface="Arial" panose="020B0604020202020204" pitchFamily="34" charset="0"/>
                <a:cs typeface="Arial" panose="020B0604020202020204" pitchFamily="34" charset="0"/>
              </a:rPr>
              <a:t>orthopoxvirus</a:t>
            </a:r>
            <a:r>
              <a:rPr lang="fa-IR" sz="2400" dirty="0">
                <a:effectLst/>
                <a:latin typeface="Arial" panose="020B0604020202020204" pitchFamily="34" charset="0"/>
                <a:cs typeface="Arial" panose="020B0604020202020204" pitchFamily="34" charset="0"/>
              </a:rPr>
              <a:t> از خانواده </a:t>
            </a:r>
            <a:r>
              <a:rPr lang="en-US" sz="2400" dirty="0">
                <a:effectLst/>
                <a:latin typeface="Arial" panose="020B0604020202020204" pitchFamily="34" charset="0"/>
                <a:cs typeface="Arial" panose="020B0604020202020204" pitchFamily="34" charset="0"/>
              </a:rPr>
              <a:t>poxviridae </a:t>
            </a:r>
            <a:r>
              <a:rPr lang="fa-IR" sz="2400" dirty="0">
                <a:effectLst/>
                <a:latin typeface="Arial" panose="020B0604020202020204" pitchFamily="34" charset="0"/>
                <a:cs typeface="Arial" panose="020B0604020202020204" pitchFamily="34" charset="0"/>
              </a:rPr>
              <a:t> </a:t>
            </a:r>
            <a:endParaRPr lang="fa-IR" sz="2400" dirty="0">
              <a:latin typeface="Arial" panose="020B0604020202020204" pitchFamily="34" charset="0"/>
              <a:cs typeface="Arial" panose="020B0604020202020204" pitchFamily="34" charset="0"/>
            </a:endParaRPr>
          </a:p>
          <a:p>
            <a:pPr algn="r" rtl="1">
              <a:buFont typeface="Wingdings" panose="05000000000000000000" pitchFamily="2" charset="2"/>
              <a:buChar char="v"/>
            </a:pPr>
            <a:r>
              <a:rPr lang="fa-IR" sz="2400" dirty="0">
                <a:latin typeface="Arial" panose="020B0604020202020204" pitchFamily="34" charset="0"/>
                <a:cs typeface="Arial" panose="020B0604020202020204" pitchFamily="34" charset="0"/>
              </a:rPr>
              <a:t>دو نیا (</a:t>
            </a:r>
            <a:r>
              <a:rPr lang="en-US" sz="2400" dirty="0">
                <a:latin typeface="Arial" panose="020B0604020202020204" pitchFamily="34" charset="0"/>
                <a:cs typeface="Arial" panose="020B0604020202020204" pitchFamily="34" charset="0"/>
              </a:rPr>
              <a:t>clade</a:t>
            </a:r>
            <a:r>
              <a:rPr lang="fa-IR" sz="2400" dirty="0">
                <a:latin typeface="Arial" panose="020B0604020202020204" pitchFamily="34" charset="0"/>
                <a:cs typeface="Arial" panose="020B0604020202020204" pitchFamily="34" charset="0"/>
              </a:rPr>
              <a:t>) </a:t>
            </a:r>
            <a:r>
              <a:rPr lang="fa-IR" sz="2400" dirty="0">
                <a:effectLst/>
                <a:latin typeface="Arial" panose="020B0604020202020204" pitchFamily="34" charset="0"/>
                <a:cs typeface="Arial" panose="020B0604020202020204" pitchFamily="34" charset="0"/>
              </a:rPr>
              <a:t>ژنتیکی مجزا: نیای آفریقای مرکزی (حوضه کنگو) و نیای آفریقای غربی</a:t>
            </a:r>
          </a:p>
          <a:p>
            <a:pPr algn="r" rtl="1">
              <a:buFont typeface="Wingdings" panose="05000000000000000000" pitchFamily="2" charset="2"/>
              <a:buChar char="v"/>
            </a:pPr>
            <a:r>
              <a:rPr lang="fa-IR" sz="2400" dirty="0">
                <a:effectLst/>
                <a:latin typeface="Arial" panose="020B0604020202020204" pitchFamily="34" charset="0"/>
                <a:cs typeface="Arial" panose="020B0604020202020204" pitchFamily="34" charset="0"/>
              </a:rPr>
              <a:t>نیای حوضه کنگو باعث بیماری شدیدتر شده است و دارای قابلیت سرایت بیشتری است</a:t>
            </a:r>
            <a:endParaRPr lang="fa-IR" sz="2400" dirty="0">
              <a:latin typeface="Arial" panose="020B0604020202020204" pitchFamily="34" charset="0"/>
              <a:cs typeface="Arial" panose="020B0604020202020204" pitchFamily="34" charset="0"/>
            </a:endParaRPr>
          </a:p>
          <a:p>
            <a:pPr algn="r" rtl="1">
              <a:buFont typeface="Wingdings" panose="05000000000000000000" pitchFamily="2" charset="2"/>
              <a:buChar char="v"/>
            </a:pPr>
            <a:endParaRPr lang="fa-IR" dirty="0"/>
          </a:p>
          <a:p>
            <a:pPr algn="r" rtl="1">
              <a:buFont typeface="Wingdings" panose="05000000000000000000" pitchFamily="2" charset="2"/>
              <a:buChar char="v"/>
            </a:pPr>
            <a:endParaRPr lang="fa-IR" dirty="0"/>
          </a:p>
          <a:p>
            <a:pPr algn="r" rtl="1">
              <a:buFont typeface="Wingdings" panose="05000000000000000000" pitchFamily="2" charset="2"/>
              <a:buChar char="v"/>
            </a:pPr>
            <a:endParaRPr lang="fa-IR" dirty="0"/>
          </a:p>
          <a:p>
            <a:pPr algn="r" rtl="1">
              <a:buFont typeface="Wingdings" panose="05000000000000000000" pitchFamily="2" charset="2"/>
              <a:buChar char="v"/>
            </a:pPr>
            <a:endParaRPr lang="fa-IR" dirty="0"/>
          </a:p>
          <a:p>
            <a:pPr algn="r" rtl="1">
              <a:buFont typeface="Wingdings" panose="05000000000000000000" pitchFamily="2" charset="2"/>
              <a:buChar char="v"/>
            </a:pPr>
            <a:endParaRPr lang="fa-IR" sz="1800" dirty="0">
              <a:effectLst/>
              <a:latin typeface="BNazanin"/>
            </a:endParaRPr>
          </a:p>
          <a:p>
            <a:pPr algn="r" rtl="1">
              <a:buFont typeface="Wingdings" panose="05000000000000000000" pitchFamily="2" charset="2"/>
              <a:buChar char="v"/>
            </a:pPr>
            <a:endParaRPr lang="fa-IR" b="1" dirty="0">
              <a:latin typeface="BNazanin"/>
            </a:endParaRPr>
          </a:p>
          <a:p>
            <a:pPr algn="r" rtl="1">
              <a:buFont typeface="Wingdings" panose="05000000000000000000" pitchFamily="2" charset="2"/>
              <a:buChar char="v"/>
            </a:pPr>
            <a:endParaRPr lang="fa-IR" sz="2400" b="1" dirty="0">
              <a:effectLst/>
              <a:latin typeface="BNazanin"/>
            </a:endParaRPr>
          </a:p>
          <a:p>
            <a:pPr algn="r" rtl="1">
              <a:buFont typeface="Wingdings" panose="05000000000000000000" pitchFamily="2" charset="2"/>
              <a:buChar char="v"/>
            </a:pPr>
            <a:endParaRPr lang="fa-IR" sz="2400" dirty="0"/>
          </a:p>
        </p:txBody>
      </p:sp>
    </p:spTree>
    <p:extLst>
      <p:ext uri="{BB962C8B-B14F-4D97-AF65-F5344CB8AC3E}">
        <p14:creationId xmlns:p14="http://schemas.microsoft.com/office/powerpoint/2010/main" val="2320133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343"/>
            <a:ext cx="9427779" cy="760937"/>
          </a:xfrm>
        </p:spPr>
        <p:style>
          <a:lnRef idx="1">
            <a:schemeClr val="accent3"/>
          </a:lnRef>
          <a:fillRef idx="2">
            <a:schemeClr val="accent3"/>
          </a:fillRef>
          <a:effectRef idx="1">
            <a:schemeClr val="accent3"/>
          </a:effectRef>
          <a:fontRef idx="minor">
            <a:schemeClr val="dk1"/>
          </a:fontRef>
        </p:style>
        <p:txBody>
          <a:bodyPr>
            <a:normAutofit/>
          </a:bodyPr>
          <a:lstStyle/>
          <a:p>
            <a:pPr algn="r"/>
            <a:r>
              <a:rPr lang="fa-IR" dirty="0"/>
              <a:t>توزیع جغرافیایی بیماری آبله میمونی</a:t>
            </a:r>
          </a:p>
        </p:txBody>
      </p:sp>
      <p:sp>
        <p:nvSpPr>
          <p:cNvPr id="3" name="Content Placeholder 2"/>
          <p:cNvSpPr>
            <a:spLocks noGrp="1"/>
          </p:cNvSpPr>
          <p:nvPr>
            <p:ph idx="1"/>
          </p:nvPr>
        </p:nvSpPr>
        <p:spPr>
          <a:xfrm>
            <a:off x="590505" y="1536369"/>
            <a:ext cx="8915400" cy="4270681"/>
          </a:xfrm>
        </p:spPr>
        <p:txBody>
          <a:bodyPr>
            <a:normAutofit/>
          </a:bodyPr>
          <a:lstStyle/>
          <a:p>
            <a:pPr marL="342900" indent="-342900" algn="r" defTabSz="457200" rtl="1" eaLnBrk="1" latinLnBrk="0" hangingPunct="1">
              <a:spcBef>
                <a:spcPts val="1000"/>
              </a:spcBef>
              <a:spcAft>
                <a:spcPts val="0"/>
              </a:spcAft>
              <a:buClr>
                <a:schemeClr val="accent1"/>
              </a:buClr>
              <a:buSzPct val="80000"/>
              <a:buFont typeface="Wingdings" panose="05000000000000000000" pitchFamily="2" charset="2"/>
              <a:buChar char="v"/>
            </a:pPr>
            <a:r>
              <a:rPr lang="fa-IR" sz="2400" dirty="0">
                <a:effectLst/>
                <a:latin typeface="Arial" panose="020B0604020202020204" pitchFamily="34" charset="0"/>
                <a:cs typeface="Arial" panose="020B0604020202020204" pitchFamily="34" charset="0"/>
              </a:rPr>
              <a:t>اولین بار در سال 1958 در دانمارک کشف شد</a:t>
            </a:r>
          </a:p>
          <a:p>
            <a:pPr marL="342900" indent="-342900" algn="r" defTabSz="457200" rtl="1" eaLnBrk="1" latinLnBrk="0" hangingPunct="1">
              <a:spcBef>
                <a:spcPts val="1000"/>
              </a:spcBef>
              <a:spcAft>
                <a:spcPts val="0"/>
              </a:spcAft>
              <a:buClr>
                <a:schemeClr val="accent1"/>
              </a:buClr>
              <a:buSzPct val="80000"/>
              <a:buFont typeface="Wingdings" panose="05000000000000000000" pitchFamily="2" charset="2"/>
              <a:buChar char="v"/>
            </a:pPr>
            <a:r>
              <a:rPr lang="fa-IR" sz="2400" dirty="0">
                <a:effectLst/>
                <a:latin typeface="Arial" panose="020B0604020202020204" pitchFamily="34" charset="0"/>
                <a:cs typeface="Arial" panose="020B0604020202020204" pitchFamily="34" charset="0"/>
              </a:rPr>
              <a:t>زمان وقوع طغیان بیماری شبیه آبله در میمون هایی که قرار بود برای تحقیقات ویروس فلج اطفال استفاده شوند( دلیل نام گذاری  "آبله میمونی" )</a:t>
            </a:r>
          </a:p>
          <a:p>
            <a:pPr marL="342900" indent="-342900" algn="r" defTabSz="457200" rtl="1" eaLnBrk="1" latinLnBrk="0" hangingPunct="1">
              <a:spcBef>
                <a:spcPts val="1000"/>
              </a:spcBef>
              <a:spcAft>
                <a:spcPts val="0"/>
              </a:spcAft>
              <a:buClr>
                <a:schemeClr val="accent1"/>
              </a:buClr>
              <a:buSzPct val="80000"/>
              <a:buFont typeface="Wingdings" panose="05000000000000000000" pitchFamily="2" charset="2"/>
              <a:buChar char="v"/>
            </a:pPr>
            <a:r>
              <a:rPr lang="fa-IR" sz="2400" dirty="0">
                <a:effectLst/>
                <a:latin typeface="Arial" panose="020B0604020202020204" pitchFamily="34" charset="0"/>
                <a:cs typeface="Arial" panose="020B0604020202020204" pitchFamily="34" charset="0"/>
              </a:rPr>
              <a:t>در طول دهه بعد، شیوع بیشتر آبله میمونی در حیوانات آزمایشگاهی در ایالات متحده و همچنین حیوانات باغ وحش روتردام</a:t>
            </a:r>
          </a:p>
          <a:p>
            <a:pPr algn="r" rtl="1">
              <a:buFont typeface="Wingdings" panose="05000000000000000000" pitchFamily="2" charset="2"/>
              <a:buChar char="v"/>
            </a:pPr>
            <a:r>
              <a:rPr lang="fa-IR" sz="2400" dirty="0">
                <a:effectLst/>
                <a:latin typeface="Arial" panose="020B0604020202020204" pitchFamily="34" charset="0"/>
                <a:cs typeface="Arial" panose="020B0604020202020204" pitchFamily="34" charset="0"/>
              </a:rPr>
              <a:t>ابتلا انسان به آبله میمونی برای اولین بار در سال 1970 در جمهوری دموکراتیک کنگو در پسر 9 ماهه در منطقه ای که آبله در سال 1968 از بین رفته شناسایی شد</a:t>
            </a:r>
            <a:endParaRPr lang="fa-I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8478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8335"/>
            <a:ext cx="9386445" cy="779928"/>
          </a:xfrm>
        </p:spPr>
        <p:style>
          <a:lnRef idx="1">
            <a:schemeClr val="accent3"/>
          </a:lnRef>
          <a:fillRef idx="2">
            <a:schemeClr val="accent3"/>
          </a:fillRef>
          <a:effectRef idx="1">
            <a:schemeClr val="accent3"/>
          </a:effectRef>
          <a:fontRef idx="minor">
            <a:schemeClr val="dk1"/>
          </a:fontRef>
        </p:style>
        <p:txBody>
          <a:bodyPr>
            <a:normAutofit/>
          </a:bodyPr>
          <a:lstStyle/>
          <a:p>
            <a:pPr algn="r"/>
            <a:r>
              <a:rPr lang="fa-IR" dirty="0"/>
              <a:t>توزیع جغرافیایی بیماری آبله میمونی</a:t>
            </a:r>
          </a:p>
        </p:txBody>
      </p:sp>
      <p:sp>
        <p:nvSpPr>
          <p:cNvPr id="8" name="TextBox 7">
            <a:extLst>
              <a:ext uri="{FF2B5EF4-FFF2-40B4-BE49-F238E27FC236}">
                <a16:creationId xmlns:a16="http://schemas.microsoft.com/office/drawing/2014/main" id="{A4C3F746-9E67-6AE9-C6C4-335B2A6DCAE7}"/>
              </a:ext>
            </a:extLst>
          </p:cNvPr>
          <p:cNvSpPr txBox="1"/>
          <p:nvPr/>
        </p:nvSpPr>
        <p:spPr>
          <a:xfrm>
            <a:off x="471726" y="1469646"/>
            <a:ext cx="8914719" cy="7961154"/>
          </a:xfrm>
          <a:prstGeom prst="rect">
            <a:avLst/>
          </a:prstGeom>
          <a:noFill/>
        </p:spPr>
        <p:txBody>
          <a:bodyPr wrap="square">
            <a:spAutoFit/>
          </a:bodyPr>
          <a:lstStyle/>
          <a:p>
            <a:pPr marL="342900" indent="-342900" algn="r" rtl="1">
              <a:spcBef>
                <a:spcPts val="1000"/>
              </a:spcBef>
              <a:buClr>
                <a:schemeClr val="accent1"/>
              </a:buClr>
              <a:buSzPct val="80000"/>
              <a:buFont typeface="Wingdings" pitchFamily="2" charset="2"/>
              <a:buChar char="ü"/>
            </a:pPr>
            <a:r>
              <a:rPr lang="fa-IR" b="1" dirty="0">
                <a:effectLst/>
                <a:latin typeface="Arial" panose="020B0604020202020204" pitchFamily="34" charset="0"/>
                <a:cs typeface="Arial" panose="020B0604020202020204" pitchFamily="34" charset="0"/>
              </a:rPr>
              <a:t>کشورهای بومی (آفریقای مرکزی و غربی) </a:t>
            </a:r>
          </a:p>
          <a:p>
            <a:pPr marL="342900" indent="-342900" algn="r" rtl="1">
              <a:spcBef>
                <a:spcPts val="1000"/>
              </a:spcBef>
              <a:buClr>
                <a:schemeClr val="accent1"/>
              </a:buClr>
              <a:buSzPct val="80000"/>
              <a:buFont typeface="Wingdings" panose="05000000000000000000" pitchFamily="2" charset="2"/>
              <a:buChar char="v"/>
            </a:pPr>
            <a:r>
              <a:rPr lang="fa-IR" dirty="0">
                <a:effectLst/>
                <a:latin typeface="Arial" panose="020B0604020202020204" pitchFamily="34" charset="0"/>
                <a:cs typeface="Arial" panose="020B0604020202020204" pitchFamily="34" charset="0"/>
              </a:rPr>
              <a:t>از سال 1970، موارد انسانی آبله میمونی در 11 کشور آفریقا</a:t>
            </a:r>
          </a:p>
          <a:p>
            <a:pPr marL="342900" indent="-342900" algn="r" rtl="1">
              <a:spcBef>
                <a:spcPts val="1000"/>
              </a:spcBef>
              <a:buClr>
                <a:schemeClr val="accent1"/>
              </a:buClr>
              <a:buSzPct val="80000"/>
              <a:buFont typeface="Wingdings" panose="05000000000000000000" pitchFamily="2" charset="2"/>
              <a:buChar char="v"/>
            </a:pPr>
            <a:r>
              <a:rPr lang="fa-IR" dirty="0">
                <a:effectLst/>
                <a:latin typeface="Arial" panose="020B0604020202020204" pitchFamily="34" charset="0"/>
                <a:cs typeface="Arial" panose="020B0604020202020204" pitchFamily="34" charset="0"/>
              </a:rPr>
              <a:t>بین سالهای 1970 و 1980 تعداد 59 مورد آبله میمونی با میزان مرگ و میر 17% در انسان</a:t>
            </a:r>
          </a:p>
          <a:p>
            <a:pPr marL="342900" indent="-342900" algn="r" rtl="1">
              <a:spcBef>
                <a:spcPts val="1000"/>
              </a:spcBef>
              <a:buClr>
                <a:schemeClr val="accent1"/>
              </a:buClr>
              <a:buSzPct val="80000"/>
              <a:buFont typeface="Wingdings" panose="05000000000000000000" pitchFamily="2" charset="2"/>
              <a:buChar char="v"/>
            </a:pPr>
            <a:r>
              <a:rPr lang="fa-IR" dirty="0">
                <a:effectLst/>
                <a:latin typeface="Arial" panose="020B0604020202020204" pitchFamily="34" charset="0"/>
                <a:cs typeface="Arial" panose="020B0604020202020204" pitchFamily="34" charset="0"/>
              </a:rPr>
              <a:t> همه در جنگلهای بارانی آفریقای غربی و مرکزی در افرادی که در تماس با حیوانات کوچک جنگلی (مانند جوندگان، سنجابها و میمونها)</a:t>
            </a:r>
          </a:p>
          <a:p>
            <a:pPr marL="342900" indent="-342900" algn="r" rtl="1">
              <a:spcBef>
                <a:spcPts val="1000"/>
              </a:spcBef>
              <a:buClr>
                <a:schemeClr val="accent1"/>
              </a:buClr>
              <a:buSzPct val="80000"/>
              <a:buFont typeface="Wingdings" panose="05000000000000000000" pitchFamily="2" charset="2"/>
              <a:buChar char="v"/>
            </a:pPr>
            <a:r>
              <a:rPr lang="fa-IR" dirty="0">
                <a:effectLst/>
                <a:latin typeface="Arial" panose="020B0604020202020204" pitchFamily="34" charset="0"/>
                <a:cs typeface="Arial" panose="020B0604020202020204" pitchFamily="34" charset="0"/>
              </a:rPr>
              <a:t>خطر ابتلا در افراد با سابقه واکسیناسیون آبله نسبت به افراد غیرواکسینه پنج برابر کمتر </a:t>
            </a:r>
          </a:p>
          <a:p>
            <a:pPr marL="342900" indent="-342900" algn="r" rtl="1">
              <a:spcBef>
                <a:spcPts val="1000"/>
              </a:spcBef>
              <a:buClr>
                <a:schemeClr val="accent1"/>
              </a:buClr>
              <a:buSzPct val="80000"/>
              <a:buFont typeface="Wingdings" panose="05000000000000000000" pitchFamily="2" charset="2"/>
              <a:buChar char="v"/>
            </a:pPr>
            <a:r>
              <a:rPr lang="fa-IR" dirty="0">
                <a:latin typeface="Arial" panose="020B0604020202020204" pitchFamily="34" charset="0"/>
                <a:cs typeface="Arial" panose="020B0604020202020204" pitchFamily="34" charset="0"/>
              </a:rPr>
              <a:t>از ژانویه تا می ۲۰۲۲،</a:t>
            </a:r>
            <a:r>
              <a:rPr lang="fa-IR" dirty="0">
                <a:effectLst/>
                <a:latin typeface="Arial" panose="020B0604020202020204" pitchFamily="34" charset="0"/>
                <a:cs typeface="Arial" panose="020B0604020202020204" pitchFamily="34" charset="0"/>
              </a:rPr>
              <a:t> بیشترین موارد ابتلا به آبله میمونی در جمهوری دموکراتیک کنگو با 1238 بیمار و 57 مورد مرگ</a:t>
            </a:r>
          </a:p>
          <a:p>
            <a:pPr marL="342900" indent="-342900" algn="r" rtl="1">
              <a:spcBef>
                <a:spcPts val="1000"/>
              </a:spcBef>
              <a:buClr>
                <a:schemeClr val="accent1"/>
              </a:buClr>
              <a:buSzPct val="80000"/>
              <a:buFont typeface="Wingdings" panose="05000000000000000000" pitchFamily="2" charset="2"/>
              <a:buChar char="v"/>
            </a:pPr>
            <a:endParaRPr lang="fa-IR" b="1" dirty="0">
              <a:latin typeface="Arial" panose="020B0604020202020204" pitchFamily="34" charset="0"/>
              <a:cs typeface="Arial" panose="020B0604020202020204" pitchFamily="34" charset="0"/>
            </a:endParaRPr>
          </a:p>
          <a:p>
            <a:pPr marL="342900" indent="-342900" algn="r" rtl="1">
              <a:spcBef>
                <a:spcPts val="1000"/>
              </a:spcBef>
              <a:buClr>
                <a:schemeClr val="accent1"/>
              </a:buClr>
              <a:buSzPct val="80000"/>
              <a:buFont typeface="Wingdings" pitchFamily="2" charset="2"/>
              <a:buChar char="ü"/>
            </a:pPr>
            <a:r>
              <a:rPr lang="fa-IR" b="1" dirty="0">
                <a:effectLst/>
                <a:latin typeface="Arial" panose="020B0604020202020204" pitchFamily="34" charset="0"/>
                <a:cs typeface="Arial" panose="020B0604020202020204" pitchFamily="34" charset="0"/>
              </a:rPr>
              <a:t>کشورهای غیر بومی (سفرهای پراکنده / موارد مرتبط با حیوانات)  </a:t>
            </a:r>
          </a:p>
          <a:p>
            <a:pPr marL="342900" indent="-342900" algn="r" rtl="1">
              <a:spcBef>
                <a:spcPts val="1000"/>
              </a:spcBef>
              <a:buClr>
                <a:schemeClr val="accent1"/>
              </a:buClr>
              <a:buSzPct val="80000"/>
              <a:buFont typeface="Wingdings" pitchFamily="2" charset="2"/>
              <a:buChar char="v"/>
            </a:pPr>
            <a:r>
              <a:rPr lang="fa-IR" dirty="0">
                <a:effectLst/>
                <a:latin typeface="Arial" panose="020B0604020202020204" pitchFamily="34" charset="0"/>
                <a:cs typeface="Arial" panose="020B0604020202020204" pitchFamily="34" charset="0"/>
              </a:rPr>
              <a:t>اولین طغیان آبله میمونی در خارج از قاره افریقا در سال 2003 در امریکا به علت تماس با سنجاب</a:t>
            </a:r>
            <a:r>
              <a:rPr lang="en-US" dirty="0">
                <a:effectLst/>
                <a:latin typeface="Arial" panose="020B0604020202020204" pitchFamily="34" charset="0"/>
                <a:cs typeface="Arial" panose="020B0604020202020204" pitchFamily="34" charset="0"/>
              </a:rPr>
              <a:t> </a:t>
            </a:r>
            <a:r>
              <a:rPr lang="fa-IR" dirty="0">
                <a:effectLst/>
                <a:latin typeface="Arial" panose="020B0604020202020204" pitchFamily="34" charset="0"/>
                <a:cs typeface="Arial" panose="020B0604020202020204" pitchFamily="34" charset="0"/>
              </a:rPr>
              <a:t>آلوده (با موشهایی که از غنا به کشور وارد شده بودند، نگهداری میشدند )</a:t>
            </a:r>
          </a:p>
          <a:p>
            <a:pPr marL="342900" indent="-342900" algn="r" rtl="1">
              <a:spcBef>
                <a:spcPts val="1000"/>
              </a:spcBef>
              <a:buClr>
                <a:schemeClr val="accent1"/>
              </a:buClr>
              <a:buSzPct val="80000"/>
              <a:buFont typeface="Wingdings" pitchFamily="2" charset="2"/>
              <a:buChar char="v"/>
            </a:pPr>
            <a:r>
              <a:rPr lang="fa-IR" dirty="0">
                <a:effectLst/>
                <a:latin typeface="Arial" panose="020B0604020202020204" pitchFamily="34" charset="0"/>
                <a:cs typeface="Arial" panose="020B0604020202020204" pitchFamily="34" charset="0"/>
              </a:rPr>
              <a:t>این شیوع منجر به ابتلا بیش از 70 نفر در ایالات متحده شد بیشتر موارد انسانی در معرض مستقیم حیوانات قرار داشتند</a:t>
            </a:r>
            <a:endParaRPr lang="fa-IR" dirty="0">
              <a:latin typeface="Arial" panose="020B0604020202020204" pitchFamily="34" charset="0"/>
              <a:cs typeface="Arial" panose="020B0604020202020204" pitchFamily="34" charset="0"/>
            </a:endParaRPr>
          </a:p>
          <a:p>
            <a:pPr marL="342900" indent="-342900" algn="r" rtl="1">
              <a:spcBef>
                <a:spcPts val="1000"/>
              </a:spcBef>
              <a:buClr>
                <a:schemeClr val="accent1"/>
              </a:buClr>
              <a:buSzPct val="80000"/>
              <a:buFont typeface="Wingdings" pitchFamily="2" charset="2"/>
              <a:buChar char="v"/>
            </a:pPr>
            <a:endParaRPr lang="fa-IR" dirty="0"/>
          </a:p>
          <a:p>
            <a:pPr marL="342900" indent="-342900" algn="r" rtl="1">
              <a:spcBef>
                <a:spcPts val="1000"/>
              </a:spcBef>
              <a:buClr>
                <a:schemeClr val="accent1"/>
              </a:buClr>
              <a:buSzPct val="80000"/>
              <a:buFont typeface="Wingdings" pitchFamily="2" charset="2"/>
              <a:buChar char="v"/>
            </a:pPr>
            <a:endParaRPr lang="fa-IR" dirty="0"/>
          </a:p>
          <a:p>
            <a:pPr marL="342900" indent="-342900" algn="r" rtl="1">
              <a:spcBef>
                <a:spcPts val="1000"/>
              </a:spcBef>
              <a:buClr>
                <a:schemeClr val="accent1"/>
              </a:buClr>
              <a:buSzPct val="80000"/>
              <a:buFont typeface="Wingdings" pitchFamily="2" charset="2"/>
              <a:buChar char="v"/>
            </a:pPr>
            <a:endParaRPr lang="fa-IR" sz="1800" b="1" dirty="0">
              <a:effectLst/>
              <a:latin typeface="BNazaninBold"/>
            </a:endParaRPr>
          </a:p>
          <a:p>
            <a:pPr marL="342900" indent="-342900" algn="r" rtl="1">
              <a:spcBef>
                <a:spcPts val="1000"/>
              </a:spcBef>
              <a:buClr>
                <a:schemeClr val="accent1"/>
              </a:buClr>
              <a:buSzPct val="80000"/>
              <a:buFont typeface="Wingdings" pitchFamily="2" charset="2"/>
              <a:buChar char="ü"/>
            </a:pPr>
            <a:endParaRPr lang="fa-IR" b="1" dirty="0"/>
          </a:p>
          <a:p>
            <a:pPr marL="342900" indent="-342900" algn="r" rtl="1">
              <a:spcBef>
                <a:spcPts val="1000"/>
              </a:spcBef>
              <a:buClr>
                <a:schemeClr val="accent1"/>
              </a:buClr>
              <a:buSzPct val="80000"/>
              <a:buFont typeface="Wingdings" panose="05000000000000000000" pitchFamily="2" charset="2"/>
              <a:buChar char="v"/>
            </a:pPr>
            <a:endParaRPr lang="fa-IR" b="1" dirty="0"/>
          </a:p>
          <a:p>
            <a:pPr marL="342900" indent="-342900" algn="r" defTabSz="457200" rtl="1" eaLnBrk="1" latinLnBrk="0" hangingPunct="1">
              <a:spcBef>
                <a:spcPts val="1000"/>
              </a:spcBef>
              <a:spcAft>
                <a:spcPts val="0"/>
              </a:spcAft>
              <a:buClr>
                <a:schemeClr val="accent1"/>
              </a:buClr>
              <a:buSzPct val="80000"/>
              <a:buFont typeface="Wingdings" panose="05000000000000000000" pitchFamily="2" charset="2"/>
              <a:buChar char="v"/>
            </a:pPr>
            <a:endParaRPr lang="fa-IR" dirty="0">
              <a:latin typeface="Arial" panose="020B0604020202020204" pitchFamily="34" charset="0"/>
              <a:cs typeface="Arial" panose="020B0604020202020204" pitchFamily="34" charset="0"/>
            </a:endParaRPr>
          </a:p>
          <a:p>
            <a:pPr marL="342900" indent="-342900" algn="r" defTabSz="457200" rtl="1" eaLnBrk="1" latinLnBrk="0" hangingPunct="1">
              <a:spcBef>
                <a:spcPts val="1000"/>
              </a:spcBef>
              <a:spcAft>
                <a:spcPts val="0"/>
              </a:spcAft>
              <a:buClr>
                <a:schemeClr val="accent1"/>
              </a:buClr>
              <a:buSzPct val="80000"/>
              <a:buFont typeface="Wingdings" panose="05000000000000000000" pitchFamily="2" charset="2"/>
              <a:buChar char="v"/>
            </a:pPr>
            <a:endParaRPr lang="fa-I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2794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8271"/>
            <a:ext cx="9431861" cy="714295"/>
          </a:xfrm>
        </p:spPr>
        <p:style>
          <a:lnRef idx="1">
            <a:schemeClr val="accent3"/>
          </a:lnRef>
          <a:fillRef idx="2">
            <a:schemeClr val="accent3"/>
          </a:fillRef>
          <a:effectRef idx="1">
            <a:schemeClr val="accent3"/>
          </a:effectRef>
          <a:fontRef idx="minor">
            <a:schemeClr val="dk1"/>
          </a:fontRef>
        </p:style>
        <p:txBody>
          <a:bodyPr>
            <a:normAutofit/>
          </a:bodyPr>
          <a:lstStyle/>
          <a:p>
            <a:pPr algn="r" defTabSz="457200" rtl="1" eaLnBrk="1" latinLnBrk="0" hangingPunct="1">
              <a:spcBef>
                <a:spcPct val="0"/>
              </a:spcBef>
              <a:buNone/>
            </a:pPr>
            <a:r>
              <a:rPr lang="fa-IR" dirty="0"/>
              <a:t>توزیع جغرافیایی بیماری آبله میمونی</a:t>
            </a:r>
          </a:p>
        </p:txBody>
      </p:sp>
      <p:sp>
        <p:nvSpPr>
          <p:cNvPr id="5" name="Content Placeholder 4">
            <a:extLst>
              <a:ext uri="{FF2B5EF4-FFF2-40B4-BE49-F238E27FC236}">
                <a16:creationId xmlns:a16="http://schemas.microsoft.com/office/drawing/2014/main" id="{7DB5D9F0-3307-3343-BCB6-6BE6A88B43C1}"/>
              </a:ext>
            </a:extLst>
          </p:cNvPr>
          <p:cNvSpPr>
            <a:spLocks noGrp="1"/>
          </p:cNvSpPr>
          <p:nvPr>
            <p:ph idx="1"/>
          </p:nvPr>
        </p:nvSpPr>
        <p:spPr>
          <a:xfrm>
            <a:off x="607886" y="1964362"/>
            <a:ext cx="8596668" cy="4737380"/>
          </a:xfrm>
        </p:spPr>
        <p:txBody>
          <a:bodyPr>
            <a:normAutofit/>
          </a:bodyPr>
          <a:lstStyle/>
          <a:p>
            <a:pPr algn="r" rtl="1">
              <a:buFont typeface="Wingdings" pitchFamily="2" charset="2"/>
              <a:buChar char="ü"/>
            </a:pPr>
            <a:r>
              <a:rPr lang="fa-IR" sz="1800" b="1" dirty="0">
                <a:effectLst/>
                <a:latin typeface="Arial" panose="020B0604020202020204" pitchFamily="34" charset="0"/>
                <a:cs typeface="Arial" panose="020B0604020202020204" pitchFamily="34" charset="0"/>
              </a:rPr>
              <a:t>طغیان آبله میمونی در 2022 به طور همزمان در چندین کشور غیر بومی </a:t>
            </a:r>
          </a:p>
          <a:p>
            <a:pPr algn="r" rtl="1">
              <a:buFont typeface="Wingdings" pitchFamily="2" charset="2"/>
              <a:buChar char="v"/>
            </a:pPr>
            <a:r>
              <a:rPr lang="fa-IR" sz="1800" dirty="0">
                <a:effectLst/>
                <a:latin typeface="Arial" panose="020B0604020202020204" pitchFamily="34" charset="0"/>
                <a:cs typeface="Arial" panose="020B0604020202020204" pitchFamily="34" charset="0"/>
              </a:rPr>
              <a:t>شناسایی یک مورد آبله میمونی در یک کشور غیر بومی طغیان بیماری محسوب میشود </a:t>
            </a:r>
          </a:p>
          <a:p>
            <a:pPr marL="0" indent="0" algn="r" rtl="1">
              <a:buNone/>
            </a:pPr>
            <a:endParaRPr lang="fa-IR" sz="1800" b="1" dirty="0">
              <a:effectLst/>
              <a:latin typeface="Arial" panose="020B0604020202020204" pitchFamily="34" charset="0"/>
              <a:cs typeface="Arial" panose="020B0604020202020204" pitchFamily="34" charset="0"/>
            </a:endParaRPr>
          </a:p>
          <a:p>
            <a:pPr algn="r" rtl="1">
              <a:buFont typeface="Wingdings" pitchFamily="2" charset="2"/>
              <a:buChar char="v"/>
            </a:pPr>
            <a:r>
              <a:rPr lang="fa-IR" sz="1800" dirty="0">
                <a:effectLst/>
                <a:latin typeface="Arial" panose="020B0604020202020204" pitchFamily="34" charset="0"/>
                <a:cs typeface="Arial" panose="020B0604020202020204" pitchFamily="34" charset="0"/>
              </a:rPr>
              <a:t>تا قبل از طغیان سال 2022، تمام موارد آبله میمونی در افراد خارج از آفریقا با سفرهای بین المللی یا از طریق حیوانات وارداتی مرتبط بوده و شناسایی موارد تایید شده آبله میمونی بدون ارتباط مستقیم سفر به یک منطقه بومی، غیر معمول </a:t>
            </a:r>
          </a:p>
          <a:p>
            <a:pPr marL="0" indent="0" algn="r" rtl="1">
              <a:buNone/>
            </a:pPr>
            <a:endParaRPr lang="fa-IR" sz="1800" dirty="0">
              <a:effectLst/>
              <a:latin typeface="Arial" panose="020B0604020202020204" pitchFamily="34" charset="0"/>
              <a:cs typeface="Arial" panose="020B0604020202020204" pitchFamily="34" charset="0"/>
            </a:endParaRPr>
          </a:p>
          <a:p>
            <a:pPr algn="r" rtl="1">
              <a:buFont typeface="Wingdings" pitchFamily="2" charset="2"/>
              <a:buChar char="v"/>
            </a:pPr>
            <a:r>
              <a:rPr lang="fa-IR" sz="1800" dirty="0">
                <a:effectLst/>
                <a:latin typeface="Arial" panose="020B0604020202020204" pitchFamily="34" charset="0"/>
                <a:cs typeface="Arial" panose="020B0604020202020204" pitchFamily="34" charset="0"/>
              </a:rPr>
              <a:t>از 13ماه می 2022، موارد ابتلا به آبله میمونی از 57 کشور به </a:t>
            </a:r>
            <a:r>
              <a:rPr lang="en-US" sz="1800" dirty="0">
                <a:effectLst/>
                <a:latin typeface="Arial" panose="020B0604020202020204" pitchFamily="34" charset="0"/>
                <a:cs typeface="Arial" panose="020B0604020202020204" pitchFamily="34" charset="0"/>
              </a:rPr>
              <a:t>WHO </a:t>
            </a:r>
            <a:r>
              <a:rPr lang="fa-IR" sz="1800" dirty="0">
                <a:effectLst/>
                <a:latin typeface="Arial" panose="020B0604020202020204" pitchFamily="34" charset="0"/>
                <a:cs typeface="Arial" panose="020B0604020202020204" pitchFamily="34" charset="0"/>
              </a:rPr>
              <a:t> گزارش شده است که قبلا ابتلا به آبله میمونی وجود نداشته اکثریت قریب به اتفاق تاکنون هیچ ارتباط مسافرتی اثبات شده با یک منطقه آندمیک نداشته. این اولین بار است در کشورهای غیر بومی بدون ارتباط اپیدمیولوژیک با مناطق بومی آفریقای مرکزی و غربی گزارش شده است. </a:t>
            </a:r>
            <a:endParaRPr lang="fa-IR" dirty="0">
              <a:latin typeface="Arial" panose="020B0604020202020204" pitchFamily="34" charset="0"/>
              <a:cs typeface="Arial" panose="020B0604020202020204" pitchFamily="34" charset="0"/>
            </a:endParaRPr>
          </a:p>
          <a:p>
            <a:pPr marL="0" indent="0" algn="r" rtl="1">
              <a:buNone/>
            </a:pPr>
            <a:endParaRPr lang="fa-IR" dirty="0"/>
          </a:p>
        </p:txBody>
      </p:sp>
    </p:spTree>
    <p:extLst>
      <p:ext uri="{BB962C8B-B14F-4D97-AF65-F5344CB8AC3E}">
        <p14:creationId xmlns:p14="http://schemas.microsoft.com/office/powerpoint/2010/main" val="1899283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4B0FAE-036B-57A3-8664-954DF442033C}"/>
              </a:ext>
            </a:extLst>
          </p:cNvPr>
          <p:cNvSpPr>
            <a:spLocks noGrp="1"/>
          </p:cNvSpPr>
          <p:nvPr>
            <p:ph idx="1"/>
          </p:nvPr>
        </p:nvSpPr>
        <p:spPr>
          <a:xfrm>
            <a:off x="677334" y="1747777"/>
            <a:ext cx="8596668" cy="4293586"/>
          </a:xfrm>
        </p:spPr>
        <p:txBody>
          <a:bodyPr>
            <a:normAutofit lnSpcReduction="10000"/>
          </a:bodyPr>
          <a:lstStyle/>
          <a:p>
            <a:pPr algn="r" rtl="1">
              <a:buFont typeface="Wingdings" pitchFamily="2" charset="2"/>
              <a:buChar char="ü"/>
            </a:pPr>
            <a:r>
              <a:rPr lang="fa-IR" sz="2000" b="1" dirty="0">
                <a:effectLst/>
                <a:latin typeface="Arial" panose="020B0604020202020204" pitchFamily="34" charset="0"/>
                <a:cs typeface="Arial" panose="020B0604020202020204" pitchFamily="34" charset="0"/>
              </a:rPr>
              <a:t>طغیان آبله میمونی در 2022 به طور همزمان در چندین کشور غیر بومی </a:t>
            </a:r>
          </a:p>
          <a:p>
            <a:pPr algn="r" rtl="1">
              <a:buFont typeface="Wingdings" pitchFamily="2" charset="2"/>
              <a:buChar char="ü"/>
            </a:pPr>
            <a:endParaRPr lang="fa-IR" sz="2000" dirty="0">
              <a:effectLst/>
              <a:latin typeface="Arial" panose="020B0604020202020204" pitchFamily="34" charset="0"/>
              <a:cs typeface="Arial" panose="020B0604020202020204" pitchFamily="34" charset="0"/>
            </a:endParaRPr>
          </a:p>
          <a:p>
            <a:pPr algn="r" rtl="1">
              <a:buFont typeface="Wingdings" pitchFamily="2" charset="2"/>
              <a:buChar char="v"/>
            </a:pPr>
            <a:r>
              <a:rPr lang="fa-IR" sz="2000" dirty="0">
                <a:effectLst/>
                <a:latin typeface="Arial" panose="020B0604020202020204" pitchFamily="34" charset="0"/>
                <a:cs typeface="Arial" panose="020B0604020202020204" pitchFamily="34" charset="0"/>
              </a:rPr>
              <a:t>توالی های ویروسهای ناشی از شیوع جهانی آبله میمونی در کشورهای غیرآندمیک نشان میدهد که آن ها مشابه توالی هایی از سویه هایی هستند که در نیجریه در گردش هستند</a:t>
            </a:r>
          </a:p>
          <a:p>
            <a:pPr algn="r" rtl="1">
              <a:buFont typeface="Wingdings" pitchFamily="2" charset="2"/>
              <a:buChar char="v"/>
            </a:pPr>
            <a:r>
              <a:rPr lang="fa-IR" sz="2000" dirty="0">
                <a:effectLst/>
                <a:latin typeface="Arial" panose="020B0604020202020204" pitchFamily="34" charset="0"/>
                <a:cs typeface="Arial" panose="020B0604020202020204" pitchFamily="34" charset="0"/>
              </a:rPr>
              <a:t> داده های توالی اولیه نشان میدهد که جهش های بیش از حد انتظار در ژنوم </a:t>
            </a:r>
            <a:r>
              <a:rPr lang="en-US" sz="2000" dirty="0">
                <a:effectLst/>
                <a:latin typeface="Arial" panose="020B0604020202020204" pitchFamily="34" charset="0"/>
                <a:cs typeface="Arial" panose="020B0604020202020204" pitchFamily="34" charset="0"/>
              </a:rPr>
              <a:t>DNA </a:t>
            </a:r>
            <a:r>
              <a:rPr lang="fa-IR" sz="2000" dirty="0">
                <a:effectLst/>
                <a:latin typeface="Arial" panose="020B0604020202020204" pitchFamily="34" charset="0"/>
                <a:cs typeface="Arial" panose="020B0604020202020204" pitchFamily="34" charset="0"/>
              </a:rPr>
              <a:t> وجود دارد که ویروس در گردش در حال افزایش سازگاری انسانی است </a:t>
            </a:r>
            <a:endParaRPr lang="fa-IR" sz="2000" dirty="0">
              <a:latin typeface="Arial" panose="020B0604020202020204" pitchFamily="34" charset="0"/>
              <a:cs typeface="Arial" panose="020B0604020202020204" pitchFamily="34" charset="0"/>
            </a:endParaRPr>
          </a:p>
          <a:p>
            <a:pPr algn="r" rtl="1">
              <a:buFont typeface="Wingdings" pitchFamily="2" charset="2"/>
              <a:buChar char="v"/>
            </a:pPr>
            <a:endParaRPr lang="fa-IR" sz="2000" dirty="0">
              <a:latin typeface="Arial" panose="020B0604020202020204" pitchFamily="34" charset="0"/>
              <a:cs typeface="Arial" panose="020B0604020202020204" pitchFamily="34" charset="0"/>
            </a:endParaRPr>
          </a:p>
          <a:p>
            <a:pPr algn="r" rtl="1">
              <a:buFont typeface="Wingdings" pitchFamily="2" charset="2"/>
              <a:buChar char="v"/>
            </a:pPr>
            <a:endParaRPr lang="fa-IR" sz="2000" dirty="0">
              <a:effectLst/>
              <a:latin typeface="Arial" panose="020B0604020202020204" pitchFamily="34" charset="0"/>
              <a:cs typeface="Arial" panose="020B0604020202020204" pitchFamily="34" charset="0"/>
            </a:endParaRPr>
          </a:p>
          <a:p>
            <a:pPr algn="r" rtl="1">
              <a:buFont typeface="Wingdings" pitchFamily="2" charset="2"/>
              <a:buChar char="v"/>
            </a:pPr>
            <a:r>
              <a:rPr lang="fa-IR" sz="2000" dirty="0">
                <a:effectLst/>
                <a:latin typeface="Arial" panose="020B0604020202020204" pitchFamily="34" charset="0"/>
                <a:cs typeface="Arial" panose="020B0604020202020204" pitchFamily="34" charset="0"/>
              </a:rPr>
              <a:t>تا 8 </a:t>
            </a:r>
            <a:r>
              <a:rPr lang="fa-IR" sz="2000" dirty="0">
                <a:latin typeface="Arial" panose="020B0604020202020204" pitchFamily="34" charset="0"/>
                <a:cs typeface="Arial" panose="020B0604020202020204" pitchFamily="34" charset="0"/>
              </a:rPr>
              <a:t>ژانویه</a:t>
            </a:r>
            <a:r>
              <a:rPr lang="fa-IR" sz="2000" dirty="0">
                <a:effectLst/>
                <a:latin typeface="Arial" panose="020B0604020202020204" pitchFamily="34" charset="0"/>
                <a:cs typeface="Arial" panose="020B0604020202020204" pitchFamily="34" charset="0"/>
              </a:rPr>
              <a:t> (17 تیر) 2022، تعداد 8238 مورد بیمار مبتلا به آبله میمونی تایید شده آزمایشگاهی از 57 کشور غیر بومی گزارش شده است</a:t>
            </a:r>
          </a:p>
          <a:p>
            <a:pPr algn="r" rtl="1">
              <a:buFont typeface="Wingdings" pitchFamily="2" charset="2"/>
              <a:buChar char="v"/>
            </a:pPr>
            <a:r>
              <a:rPr lang="fa-IR" sz="2000" dirty="0">
                <a:effectLst/>
                <a:latin typeface="Arial" panose="020B0604020202020204" pitchFamily="34" charset="0"/>
                <a:cs typeface="Arial" panose="020B0604020202020204" pitchFamily="34" charset="0"/>
              </a:rPr>
              <a:t>تا کنون هیچ مورد مرگ ناشی از ابتلا به آبله میمونی در این کشورها گزارش نشده است</a:t>
            </a:r>
            <a:endParaRPr lang="fa-IR" sz="2000" dirty="0">
              <a:latin typeface="Arial" panose="020B0604020202020204" pitchFamily="34" charset="0"/>
              <a:cs typeface="Arial" panose="020B0604020202020204" pitchFamily="34" charset="0"/>
            </a:endParaRPr>
          </a:p>
          <a:p>
            <a:pPr marL="342900" indent="-342900" algn="r" defTabSz="457200" rtl="1" eaLnBrk="1" latinLnBrk="0" hangingPunct="1">
              <a:spcBef>
                <a:spcPts val="1000"/>
              </a:spcBef>
              <a:spcAft>
                <a:spcPts val="0"/>
              </a:spcAft>
              <a:buClr>
                <a:schemeClr val="accent1"/>
              </a:buClr>
              <a:buSzPct val="80000"/>
              <a:buFont typeface="Wingdings" pitchFamily="2" charset="2"/>
              <a:buChar char="v"/>
            </a:pPr>
            <a:endParaRPr lang="en-IR" dirty="0"/>
          </a:p>
        </p:txBody>
      </p:sp>
    </p:spTree>
    <p:extLst>
      <p:ext uri="{BB962C8B-B14F-4D97-AF65-F5344CB8AC3E}">
        <p14:creationId xmlns:p14="http://schemas.microsoft.com/office/powerpoint/2010/main" val="1410275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00E670-6DF4-4027-A725-AAE9BFF6B54D}"/>
              </a:ext>
            </a:extLst>
          </p:cNvPr>
          <p:cNvSpPr>
            <a:spLocks noGrp="1"/>
          </p:cNvSpPr>
          <p:nvPr>
            <p:ph idx="1"/>
          </p:nvPr>
        </p:nvSpPr>
        <p:spPr/>
        <p:txBody>
          <a:bodyPr/>
          <a:lstStyle/>
          <a:p>
            <a:pPr algn="r" rtl="1">
              <a:buFont typeface="Wingdings" pitchFamily="2" charset="2"/>
              <a:buChar char="v"/>
            </a:pPr>
            <a:r>
              <a:rPr lang="fa-IR" sz="2400" dirty="0">
                <a:effectLst/>
                <a:latin typeface="Arial" panose="020B0604020202020204" pitchFamily="34" charset="0"/>
                <a:cs typeface="Arial" panose="020B0604020202020204" pitchFamily="34" charset="0"/>
              </a:rPr>
              <a:t>مخزن طبیعی آبله میمونی هنوز ناشناخته</a:t>
            </a:r>
          </a:p>
          <a:p>
            <a:pPr algn="r" rtl="1">
              <a:buFont typeface="Wingdings" pitchFamily="2" charset="2"/>
              <a:buChar char="v"/>
            </a:pPr>
            <a:r>
              <a:rPr lang="fa-IR" sz="2400" dirty="0">
                <a:effectLst/>
                <a:latin typeface="Arial" panose="020B0604020202020204" pitchFamily="34" charset="0"/>
                <a:cs typeface="Arial" panose="020B0604020202020204" pitchFamily="34" charset="0"/>
              </a:rPr>
              <a:t>گونه های مختلفی از حیوانات به عنوان حساس به ویروس</a:t>
            </a:r>
            <a:r>
              <a:rPr lang="fa-IR" sz="2400" dirty="0">
                <a:latin typeface="Arial" panose="020B0604020202020204" pitchFamily="34" charset="0"/>
                <a:cs typeface="Arial" panose="020B0604020202020204" pitchFamily="34" charset="0"/>
              </a:rPr>
              <a:t> </a:t>
            </a:r>
            <a:r>
              <a:rPr lang="fa-IR" sz="2400" dirty="0">
                <a:effectLst/>
                <a:latin typeface="Arial" panose="020B0604020202020204" pitchFamily="34" charset="0"/>
                <a:cs typeface="Arial" panose="020B0604020202020204" pitchFamily="34" charset="0"/>
              </a:rPr>
              <a:t>آبله میمونی شناسایی </a:t>
            </a:r>
          </a:p>
          <a:p>
            <a:pPr algn="r" rtl="1">
              <a:buFont typeface="Wingdings" pitchFamily="2" charset="2"/>
              <a:buChar char="v"/>
            </a:pPr>
            <a:r>
              <a:rPr lang="fa-IR" sz="2400" dirty="0">
                <a:effectLst/>
                <a:latin typeface="Arial" panose="020B0604020202020204" pitchFamily="34" charset="0"/>
                <a:cs typeface="Arial" panose="020B0604020202020204" pitchFamily="34" charset="0"/>
              </a:rPr>
              <a:t>برخی از انواع جوندگان آفریقایی، موشهای صحرایی گامبیایی، موش زمستان خواب (</a:t>
            </a:r>
            <a:r>
              <a:rPr lang="en-US" sz="2400" dirty="0">
                <a:effectLst/>
                <a:latin typeface="Arial" panose="020B0604020202020204" pitchFamily="34" charset="0"/>
                <a:cs typeface="Arial" panose="020B0604020202020204" pitchFamily="34" charset="0"/>
              </a:rPr>
              <a:t>Dormice</a:t>
            </a:r>
            <a:r>
              <a:rPr lang="fa-IR" sz="2400" dirty="0">
                <a:effectLst/>
                <a:latin typeface="Arial" panose="020B0604020202020204" pitchFamily="34" charset="0"/>
                <a:cs typeface="Arial" panose="020B0604020202020204" pitchFamily="34" charset="0"/>
              </a:rPr>
              <a:t>) و نخستی های غیر انسانی (مانند میمونها) ممکن است حامل ویروس باشند و انسان را آلوده کنند</a:t>
            </a:r>
            <a:endParaRPr lang="fa-IR" sz="2400" dirty="0">
              <a:latin typeface="Arial" panose="020B0604020202020204" pitchFamily="34" charset="0"/>
              <a:cs typeface="Arial" panose="020B0604020202020204" pitchFamily="34" charset="0"/>
            </a:endParaRPr>
          </a:p>
          <a:p>
            <a:pPr marL="342900" indent="-342900" algn="r" defTabSz="457200" rtl="1" eaLnBrk="1" latinLnBrk="0" hangingPunct="1">
              <a:spcBef>
                <a:spcPts val="1000"/>
              </a:spcBef>
              <a:spcAft>
                <a:spcPts val="0"/>
              </a:spcAft>
              <a:buClr>
                <a:schemeClr val="accent1"/>
              </a:buClr>
              <a:buSzPct val="80000"/>
              <a:buFont typeface="Wingdings 3" charset="2"/>
              <a:buChar char=""/>
            </a:pPr>
            <a:endParaRPr lang="en-IR" dirty="0"/>
          </a:p>
        </p:txBody>
      </p:sp>
      <p:sp>
        <p:nvSpPr>
          <p:cNvPr id="4" name="Title 1">
            <a:extLst>
              <a:ext uri="{FF2B5EF4-FFF2-40B4-BE49-F238E27FC236}">
                <a16:creationId xmlns:a16="http://schemas.microsoft.com/office/drawing/2014/main" id="{9F03D473-85AA-92D8-99F3-9B4A3451E409}"/>
              </a:ext>
            </a:extLst>
          </p:cNvPr>
          <p:cNvSpPr txBox="1">
            <a:spLocks/>
          </p:cNvSpPr>
          <p:nvPr/>
        </p:nvSpPr>
        <p:spPr>
          <a:xfrm>
            <a:off x="0" y="368335"/>
            <a:ext cx="9386445" cy="779928"/>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t">
            <a:normAutofit/>
          </a:bodyPr>
          <a:lstStyle>
            <a:lvl1pPr algn="l" defTabSz="457200" rtl="0" eaLnBrk="1" latinLnBrk="0" hangingPunct="1">
              <a:spcBef>
                <a:spcPct val="0"/>
              </a:spcBef>
              <a:buNone/>
              <a:defRPr sz="36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algn="r" defTabSz="457200" rtl="1" eaLnBrk="1" latinLnBrk="0" hangingPunct="1">
              <a:spcBef>
                <a:spcPts val="1000"/>
              </a:spcBef>
              <a:spcAft>
                <a:spcPts val="0"/>
              </a:spcAft>
              <a:buClr>
                <a:schemeClr val="accent1"/>
              </a:buClr>
              <a:buSzPct val="80000"/>
            </a:pPr>
            <a:r>
              <a:rPr lang="fa-IR" sz="3600" dirty="0">
                <a:latin typeface="Arial" panose="020B0604020202020204" pitchFamily="34" charset="0"/>
                <a:cs typeface="Arial" panose="020B0604020202020204" pitchFamily="34" charset="0"/>
              </a:rPr>
              <a:t>میزبان طبیعی ویروس</a:t>
            </a:r>
          </a:p>
        </p:txBody>
      </p:sp>
    </p:spTree>
    <p:extLst>
      <p:ext uri="{BB962C8B-B14F-4D97-AF65-F5344CB8AC3E}">
        <p14:creationId xmlns:p14="http://schemas.microsoft.com/office/powerpoint/2010/main" val="312887010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{5C10BC88-C19C-414D-A0EC-2D4BF2B7ED3F}tf10001060</Template>
  <TotalTime>5145</TotalTime>
  <Words>1134</Words>
  <Application>Microsoft Macintosh PowerPoint</Application>
  <PresentationFormat>Widescreen</PresentationFormat>
  <Paragraphs>105</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BNazanin</vt:lpstr>
      <vt:lpstr>BNazaninBold</vt:lpstr>
      <vt:lpstr>Trebuchet MS</vt:lpstr>
      <vt:lpstr>Wingdings</vt:lpstr>
      <vt:lpstr>Wingdings 3</vt:lpstr>
      <vt:lpstr>Facet</vt:lpstr>
      <vt:lpstr>کنفرانس هفتگی بیمارستان(علی بن ابیطالب)  مهرماه ۱۴۰۳</vt:lpstr>
      <vt:lpstr>آبله میمونی</vt:lpstr>
      <vt:lpstr>آبله میمونی</vt:lpstr>
      <vt:lpstr>عامل بیماری</vt:lpstr>
      <vt:lpstr>توزیع جغرافیایی بیماری آبله میمونی</vt:lpstr>
      <vt:lpstr>توزیع جغرافیایی بیماری آبله میمونی</vt:lpstr>
      <vt:lpstr>توزیع جغرافیایی بیماری آبله میمونی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ممنون از توجه شما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دستورالعمل کشوري گزیدگی و هاري در انسان</dc:title>
  <dc:creator>Patris Rayan</dc:creator>
  <cp:lastModifiedBy>maryam afrooz</cp:lastModifiedBy>
  <cp:revision>135</cp:revision>
  <dcterms:created xsi:type="dcterms:W3CDTF">2023-07-08T16:11:49Z</dcterms:created>
  <dcterms:modified xsi:type="dcterms:W3CDTF">2024-10-23T06:32:50Z</dcterms:modified>
</cp:coreProperties>
</file>