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3" r:id="rId2"/>
    <p:sldId id="256" r:id="rId3"/>
    <p:sldId id="257" r:id="rId4"/>
    <p:sldId id="258" r:id="rId5"/>
    <p:sldId id="268" r:id="rId6"/>
    <p:sldId id="269" r:id="rId7"/>
    <p:sldId id="271" r:id="rId8"/>
    <p:sldId id="270" r:id="rId9"/>
    <p:sldId id="272" r:id="rId10"/>
    <p:sldId id="259" r:id="rId11"/>
    <p:sldId id="260" r:id="rId12"/>
    <p:sldId id="274" r:id="rId13"/>
    <p:sldId id="275" r:id="rId14"/>
    <p:sldId id="276" r:id="rId15"/>
    <p:sldId id="277" r:id="rId16"/>
    <p:sldId id="261" r:id="rId17"/>
    <p:sldId id="262" r:id="rId18"/>
    <p:sldId id="263" r:id="rId19"/>
    <p:sldId id="264" r:id="rId20"/>
    <p:sldId id="265" r:id="rId21"/>
    <p:sldId id="266" r:id="rId22"/>
    <p:sldId id="26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8" autoAdjust="0"/>
  </p:normalViewPr>
  <p:slideViewPr>
    <p:cSldViewPr snapToGrid="0" snapToObjects="1">
      <p:cViewPr varScale="1">
        <p:scale>
          <a:sx n="42" d="100"/>
          <a:sy n="42" d="100"/>
        </p:scale>
        <p:origin x="1320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2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Capture.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39" y="1847088"/>
            <a:ext cx="6986586" cy="4625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Are Orders Written?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On admission</a:t>
            </a:r>
          </a:p>
          <a:p>
            <a:r>
              <a:t>- Post-surgery</a:t>
            </a:r>
          </a:p>
          <a:p>
            <a:r>
              <a:t>- When a new issue arises</a:t>
            </a:r>
          </a:p>
          <a:p>
            <a:r>
              <a:t>- At discharge</a:t>
            </a:r>
          </a:p>
          <a:p>
            <a:r>
              <a:t>- For PRN (as needed)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The ADC </a:t>
            </a:r>
            <a:r>
              <a:rPr dirty="0" err="1" smtClean="0"/>
              <a:t>VAND</a:t>
            </a:r>
            <a:r>
              <a:rPr lang="en-US" dirty="0" err="1" smtClean="0"/>
              <a:t>ALism</a:t>
            </a:r>
            <a:r>
              <a:rPr dirty="0" smtClean="0"/>
              <a:t> </a:t>
            </a:r>
            <a:r>
              <a:rPr dirty="0"/>
              <a:t>Mnemonic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- A – Admit to</a:t>
            </a:r>
          </a:p>
          <a:p>
            <a:r>
              <a:rPr dirty="0"/>
              <a:t>- D – Diagnosis</a:t>
            </a:r>
          </a:p>
          <a:p>
            <a:r>
              <a:rPr dirty="0"/>
              <a:t>- C – Condition</a:t>
            </a:r>
          </a:p>
          <a:p>
            <a:r>
              <a:rPr dirty="0"/>
              <a:t>- V – Vitals</a:t>
            </a:r>
          </a:p>
          <a:p>
            <a:r>
              <a:rPr dirty="0"/>
              <a:t>- A – Allergies</a:t>
            </a:r>
          </a:p>
          <a:p>
            <a:r>
              <a:rPr dirty="0"/>
              <a:t>- N – Nursing Orders</a:t>
            </a:r>
          </a:p>
          <a:p>
            <a:r>
              <a:rPr dirty="0"/>
              <a:t>- D – </a:t>
            </a:r>
            <a:r>
              <a:rPr dirty="0" smtClean="0"/>
              <a:t>Diet</a:t>
            </a:r>
            <a:endParaRPr lang="en-US" dirty="0" smtClean="0"/>
          </a:p>
          <a:p>
            <a:r>
              <a:rPr lang="en-US" dirty="0" smtClean="0"/>
              <a:t>- A  - Activity</a:t>
            </a:r>
          </a:p>
          <a:p>
            <a:r>
              <a:rPr lang="en-US" dirty="0" smtClean="0"/>
              <a:t>- L -  Lab test</a:t>
            </a:r>
          </a:p>
          <a:p>
            <a:r>
              <a:rPr dirty="0" smtClean="0"/>
              <a:t>- </a:t>
            </a:r>
            <a:r>
              <a:rPr dirty="0"/>
              <a:t>I – IV Fluids</a:t>
            </a:r>
          </a:p>
          <a:p>
            <a:r>
              <a:rPr dirty="0" smtClean="0"/>
              <a:t>- </a:t>
            </a:r>
            <a:r>
              <a:rPr dirty="0"/>
              <a:t>S – Special </a:t>
            </a:r>
            <a:r>
              <a:rPr dirty="0" smtClean="0"/>
              <a:t>Instructions</a:t>
            </a:r>
            <a:endParaRPr lang="en-US" dirty="0" smtClean="0"/>
          </a:p>
          <a:p>
            <a:r>
              <a:rPr lang="en-US" dirty="0" smtClean="0"/>
              <a:t>- M - Medication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Capture.2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704088"/>
            <a:ext cx="8229600" cy="510614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apture.2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139484"/>
            <a:ext cx="8229600" cy="5444196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apture.2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704088"/>
            <a:ext cx="8229600" cy="4744169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apture.2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704088"/>
            <a:ext cx="8229600" cy="5485697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Case (Intro)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Patient: John Smith</a:t>
            </a:r>
          </a:p>
          <a:p>
            <a:r>
              <a:t>Age: 65</a:t>
            </a:r>
          </a:p>
          <a:p>
            <a:r>
              <a:t>Diagnosis: Community-acquired pneumonia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Sample Order (Structured)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A – Admit to: Internal Medicine, Ward 4B under Dr. Allen</a:t>
            </a:r>
          </a:p>
          <a:p>
            <a:r>
              <a:t>D – Diagnosis: Community-acquired pneumonia</a:t>
            </a:r>
          </a:p>
          <a:p>
            <a:r>
              <a:t>C – Condition: Stable</a:t>
            </a:r>
          </a:p>
          <a:p>
            <a:r>
              <a:t>V – Vitals: Monitor every 4 hours</a:t>
            </a:r>
          </a:p>
          <a:p>
            <a:r>
              <a:t>A – Allergies: Penicillin (rash)</a:t>
            </a:r>
          </a:p>
          <a:p>
            <a:r>
              <a:t>N – Nursing Orders: Oxygen to keep SpO₂ &gt; 92%, Semi-Fowler’s, I/O charting</a:t>
            </a:r>
          </a:p>
          <a:p>
            <a:r>
              <a:t>D – Diet: Regular</a:t>
            </a:r>
          </a:p>
          <a:p>
            <a:r>
              <a:t>I – IV Fluids: NS 100 mL/hr</a:t>
            </a:r>
          </a:p>
          <a:p>
            <a:r>
              <a:t>M – Medications: Ceftriaxone 1g IV daily, Azithromycin 500mg IV daily, Paracetamol 500mg PO q6h PRN</a:t>
            </a:r>
          </a:p>
          <a:p>
            <a:r>
              <a:t>L – Labs: CBC, CMP, CRP, blood cultures, sputum test</a:t>
            </a:r>
          </a:p>
          <a:p>
            <a:r>
              <a:t>S – Special: Chest X-ray, notify for temp &gt; 38.5°C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Effective Order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Be specific and concise</a:t>
            </a:r>
          </a:p>
          <a:p>
            <a:r>
              <a:t>- Always include date/time and signature</a:t>
            </a:r>
          </a:p>
          <a:p>
            <a:r>
              <a:t>- Avoid vague terms</a:t>
            </a:r>
          </a:p>
          <a:p>
            <a:r>
              <a:t>- Reassess and update orders regularly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Mistakes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Missing allergies</a:t>
            </a:r>
          </a:p>
          <a:p>
            <a:r>
              <a:t>- Illegible handwriting (if not electronic)</a:t>
            </a:r>
          </a:p>
          <a:p>
            <a:r>
              <a:t>- Incomplete drug orders</a:t>
            </a:r>
          </a:p>
          <a:p>
            <a:r>
              <a:t>- Omitting monitoring instructions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Write Hospital 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Presented </a:t>
            </a:r>
            <a:r>
              <a:rPr dirty="0" smtClean="0"/>
              <a:t>by: [</a:t>
            </a:r>
            <a:r>
              <a:rPr lang="en-US" dirty="0" smtClean="0"/>
              <a:t>Dr .</a:t>
            </a:r>
            <a:r>
              <a:rPr lang="en-US" dirty="0" err="1" smtClean="0"/>
              <a:t>Sajjadi</a:t>
            </a:r>
            <a:r>
              <a:rPr dirty="0" smtClean="0"/>
              <a:t>]</a:t>
            </a:r>
            <a:endParaRPr dirty="0"/>
          </a:p>
          <a:p>
            <a:r>
              <a:rPr dirty="0" smtClean="0"/>
              <a:t>[</a:t>
            </a:r>
            <a:r>
              <a:rPr lang="en-US" dirty="0" err="1" smtClean="0"/>
              <a:t>Rafsanjan</a:t>
            </a:r>
            <a:r>
              <a:rPr lang="en-US" dirty="0" smtClean="0"/>
              <a:t> university of medical school</a:t>
            </a:r>
            <a:r>
              <a:rPr dirty="0" smtClean="0"/>
              <a:t>], [</a:t>
            </a:r>
            <a:r>
              <a:rPr lang="en-US" dirty="0" smtClean="0"/>
              <a:t>1/3/404</a:t>
            </a:r>
            <a:r>
              <a:rPr dirty="0" smtClean="0"/>
              <a:t>]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Case: 45-year-old female with diabetic ketoacidosis</a:t>
            </a:r>
          </a:p>
          <a:p>
            <a:r>
              <a:t>Task: Write admission orders using ADC VANDIMLS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Review &amp;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Review practice answers</a:t>
            </a:r>
          </a:p>
          <a:p>
            <a:r>
              <a:t>- Clarify doubts</a:t>
            </a:r>
          </a:p>
          <a:p>
            <a:r>
              <a:t>- Reinforce structure and safety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Thank you!</a:t>
            </a:r>
          </a:p>
          <a:p>
            <a:r>
              <a:t>Any 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Understand the components of a hospital order</a:t>
            </a:r>
          </a:p>
          <a:p>
            <a:r>
              <a:rPr dirty="0"/>
              <a:t>- Learn the ADC </a:t>
            </a:r>
            <a:r>
              <a:rPr dirty="0" smtClean="0"/>
              <a:t>VAND</a:t>
            </a:r>
            <a:r>
              <a:rPr lang="en-US" dirty="0" smtClean="0"/>
              <a:t>ALISM</a:t>
            </a:r>
            <a:r>
              <a:rPr dirty="0" smtClean="0"/>
              <a:t> </a:t>
            </a:r>
            <a:r>
              <a:rPr dirty="0"/>
              <a:t>framework</a:t>
            </a:r>
          </a:p>
          <a:p>
            <a:r>
              <a:rPr dirty="0"/>
              <a:t>- Practice writing clear and complete medical orders</a:t>
            </a:r>
          </a:p>
          <a:p>
            <a:r>
              <a:rPr dirty="0"/>
              <a:t>- Recognize common mistakes to avoid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Hospital Order?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Written instructions by a physician for patient care</a:t>
            </a:r>
          </a:p>
          <a:p>
            <a:r>
              <a:t>- Legally binding</a:t>
            </a:r>
          </a:p>
          <a:p>
            <a:r>
              <a:t>- Includes medications, investigations, procedures, and monitoring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apture.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261300"/>
            <a:ext cx="8029575" cy="4625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Capture.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704088"/>
            <a:ext cx="9144000" cy="5939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apture.1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1" y="1071562"/>
            <a:ext cx="8229600" cy="5786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apture.1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528762"/>
            <a:ext cx="8229600" cy="4829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apture.1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704089"/>
            <a:ext cx="8229600" cy="5553836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394</Words>
  <Application>Microsoft Office PowerPoint</Application>
  <PresentationFormat>On-screen Show (4:3)</PresentationFormat>
  <Paragraphs>67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Calibri</vt:lpstr>
      <vt:lpstr>Constantia</vt:lpstr>
      <vt:lpstr>Wingdings 2</vt:lpstr>
      <vt:lpstr>Flow</vt:lpstr>
      <vt:lpstr>PowerPoint Presentation</vt:lpstr>
      <vt:lpstr>How to Write Hospital Orders</vt:lpstr>
      <vt:lpstr>Objectives</vt:lpstr>
      <vt:lpstr>What is a Hospital Order?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When Are Orders Written?</vt:lpstr>
      <vt:lpstr>The ADC VANDALism Mnemonic</vt:lpstr>
      <vt:lpstr>PowerPoint Presentation</vt:lpstr>
      <vt:lpstr>PowerPoint Presentation</vt:lpstr>
      <vt:lpstr>PowerPoint Presentation</vt:lpstr>
      <vt:lpstr>PowerPoint Presentation</vt:lpstr>
      <vt:lpstr>Example Case (Intro)</vt:lpstr>
      <vt:lpstr>Sample Order (Structured)</vt:lpstr>
      <vt:lpstr>Tips for Effective Order Writing</vt:lpstr>
      <vt:lpstr>Common Mistakes to Avoid</vt:lpstr>
      <vt:lpstr>Practice Exercise</vt:lpstr>
      <vt:lpstr>Review &amp; Discussion</vt:lpstr>
      <vt:lpstr>Questions &amp; Answers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Hospital Orders</dc:title>
  <dc:subject/>
  <dc:creator>internet</dc:creator>
  <cp:keywords/>
  <dc:description>generated using python-pptx</dc:description>
  <cp:lastModifiedBy>internet</cp:lastModifiedBy>
  <cp:revision>22</cp:revision>
  <dcterms:created xsi:type="dcterms:W3CDTF">2013-01-27T09:14:16Z</dcterms:created>
  <dcterms:modified xsi:type="dcterms:W3CDTF">2025-10-29T08:08:55Z</dcterms:modified>
  <cp:category/>
</cp:coreProperties>
</file>