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12"/>
  </p:notesMasterIdLst>
  <p:sldIdLst>
    <p:sldId id="296" r:id="rId2"/>
    <p:sldId id="256" r:id="rId3"/>
    <p:sldId id="310" r:id="rId4"/>
    <p:sldId id="309" r:id="rId5"/>
    <p:sldId id="316" r:id="rId6"/>
    <p:sldId id="317" r:id="rId7"/>
    <p:sldId id="312" r:id="rId8"/>
    <p:sldId id="314" r:id="rId9"/>
    <p:sldId id="315" r:id="rId10"/>
    <p:sldId id="30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74" autoAdjust="0"/>
    <p:restoredTop sz="94660"/>
  </p:normalViewPr>
  <p:slideViewPr>
    <p:cSldViewPr snapToGrid="0">
      <p:cViewPr varScale="1">
        <p:scale>
          <a:sx n="80" d="100"/>
          <a:sy n="80" d="100"/>
        </p:scale>
        <p:origin x="90" y="9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374051-E358-43B4-ACB7-43F1A3E02963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AF2F3A-619D-43F5-9EF3-B116646AF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6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776AF-A34A-4CFD-94C8-B15CC4105AF1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3DDF-920C-4FE1-8738-9BA75F76F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853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776AF-A34A-4CFD-94C8-B15CC4105AF1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3DDF-920C-4FE1-8738-9BA75F76F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709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776AF-A34A-4CFD-94C8-B15CC4105AF1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3DDF-920C-4FE1-8738-9BA75F76F3C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13681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776AF-A34A-4CFD-94C8-B15CC4105AF1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3DDF-920C-4FE1-8738-9BA75F76F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1078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776AF-A34A-4CFD-94C8-B15CC4105AF1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3DDF-920C-4FE1-8738-9BA75F76F3C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855436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776AF-A34A-4CFD-94C8-B15CC4105AF1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3DDF-920C-4FE1-8738-9BA75F76F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5576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776AF-A34A-4CFD-94C8-B15CC4105AF1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3DDF-920C-4FE1-8738-9BA75F76F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5085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776AF-A34A-4CFD-94C8-B15CC4105AF1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3DDF-920C-4FE1-8738-9BA75F76F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65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776AF-A34A-4CFD-94C8-B15CC4105AF1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3DDF-920C-4FE1-8738-9BA75F76F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321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776AF-A34A-4CFD-94C8-B15CC4105AF1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3DDF-920C-4FE1-8738-9BA75F76F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364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776AF-A34A-4CFD-94C8-B15CC4105AF1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3DDF-920C-4FE1-8738-9BA75F76F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593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776AF-A34A-4CFD-94C8-B15CC4105AF1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3DDF-920C-4FE1-8738-9BA75F76F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97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776AF-A34A-4CFD-94C8-B15CC4105AF1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3DDF-920C-4FE1-8738-9BA75F76F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264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776AF-A34A-4CFD-94C8-B15CC4105AF1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3DDF-920C-4FE1-8738-9BA75F76F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31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776AF-A34A-4CFD-94C8-B15CC4105AF1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3DDF-920C-4FE1-8738-9BA75F76F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470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3DDF-920C-4FE1-8738-9BA75F76F3C6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776AF-A34A-4CFD-94C8-B15CC4105AF1}" type="datetimeFigureOut">
              <a:rPr lang="en-US" smtClean="0"/>
              <a:t>6/21/2023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690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776AF-A34A-4CFD-94C8-B15CC4105AF1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54F3DDF-920C-4FE1-8738-9BA75F76F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212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AFB1AE49-5E92-41EC-91F8-57C7E1F9E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45241" y="6551497"/>
            <a:ext cx="8182916" cy="365125"/>
          </a:xfrm>
        </p:spPr>
        <p:txBody>
          <a:bodyPr/>
          <a:lstStyle/>
          <a:p>
            <a:r>
              <a:rPr lang="en-GB" sz="1000" dirty="0"/>
              <a:t>© 2020 Global Initiative for Chronic Obstructive Lung Disease</a:t>
            </a:r>
            <a:endParaRPr lang="en-AU" sz="1000" dirty="0"/>
          </a:p>
        </p:txBody>
      </p:sp>
      <p:pic>
        <p:nvPicPr>
          <p:cNvPr id="4" name="Picture 3" descr="ghab_besmeallh1_a43_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82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3A4D1373-A2CD-4511-BAFA-25C374060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2020 Global Initiative for Chronic Obstructive Lung Disease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F6800C0A-4E22-40D6-B940-EB8832A8F8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789" y="0"/>
            <a:ext cx="11465803" cy="6721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21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0"/>
            <a:ext cx="10836887" cy="1359568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Pulmonary consult pre operation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0" y="962526"/>
            <a:ext cx="12192000" cy="6605337"/>
          </a:xfrm>
        </p:spPr>
        <p:txBody>
          <a:bodyPr>
            <a:noAutofit/>
          </a:bodyPr>
          <a:lstStyle/>
          <a:p>
            <a:r>
              <a:rPr lang="fa-IR" sz="2400" dirty="0">
                <a:solidFill>
                  <a:srgbClr val="7030A0"/>
                </a:solidFill>
              </a:rPr>
              <a:t>مشکلات ریوی بعد از عمل جراحی بخش مهمی از مرگ و میر و موربدیتی را تشکیل می </a:t>
            </a:r>
            <a:r>
              <a:rPr lang="fa-IR" sz="2400" dirty="0" smtClean="0">
                <a:solidFill>
                  <a:srgbClr val="7030A0"/>
                </a:solidFill>
              </a:rPr>
              <a:t>دهند</a:t>
            </a:r>
          </a:p>
          <a:p>
            <a:r>
              <a:rPr lang="fa-IR" sz="2400" dirty="0">
                <a:solidFill>
                  <a:srgbClr val="7030A0"/>
                </a:solidFill>
              </a:rPr>
              <a:t>شیوع عوارض ریوی در کل 6,8% جراحی </a:t>
            </a:r>
            <a:r>
              <a:rPr lang="fa-IR" sz="2400" dirty="0">
                <a:solidFill>
                  <a:srgbClr val="7030A0"/>
                </a:solidFill>
              </a:rPr>
              <a:t>میباشد. </a:t>
            </a:r>
            <a:endParaRPr lang="fa-IR" sz="2400" dirty="0" smtClean="0">
              <a:solidFill>
                <a:srgbClr val="7030A0"/>
              </a:solidFill>
            </a:endParaRPr>
          </a:p>
          <a:p>
            <a:r>
              <a:rPr lang="fa-IR" sz="2400" dirty="0" smtClean="0">
                <a:solidFill>
                  <a:srgbClr val="7030A0"/>
                </a:solidFill>
              </a:rPr>
              <a:t>عوامل </a:t>
            </a:r>
            <a:r>
              <a:rPr lang="fa-IR" sz="2400" dirty="0">
                <a:solidFill>
                  <a:srgbClr val="7030A0"/>
                </a:solidFill>
              </a:rPr>
              <a:t>بیهوشی و مواد </a:t>
            </a:r>
            <a:r>
              <a:rPr lang="fa-IR" sz="2400" dirty="0" smtClean="0">
                <a:solidFill>
                  <a:srgbClr val="7030A0"/>
                </a:solidFill>
              </a:rPr>
              <a:t>مخدر موجب </a:t>
            </a:r>
            <a:r>
              <a:rPr lang="fa-IR" sz="2400" dirty="0">
                <a:solidFill>
                  <a:srgbClr val="7030A0"/>
                </a:solidFill>
              </a:rPr>
              <a:t>کاهش تحریک تنفسی میشود. بعلاوه از بین رفتن سرفه و نقص عملکرد پاک کنندگی موکو سیلیاری موجب افزایش شانس عفونت </a:t>
            </a:r>
            <a:r>
              <a:rPr lang="fa-IR" sz="2400" dirty="0" smtClean="0">
                <a:solidFill>
                  <a:srgbClr val="7030A0"/>
                </a:solidFill>
              </a:rPr>
              <a:t>میشوند.</a:t>
            </a:r>
            <a:endParaRPr lang="fa-IR" sz="2400" dirty="0">
              <a:solidFill>
                <a:srgbClr val="7030A0"/>
              </a:solidFill>
            </a:endParaRPr>
          </a:p>
          <a:p>
            <a:endParaRPr lang="en-US" sz="2400" dirty="0" smtClean="0">
              <a:solidFill>
                <a:srgbClr val="7030A0"/>
              </a:solidFill>
            </a:endParaRPr>
          </a:p>
          <a:p>
            <a:r>
              <a:rPr lang="fa-IR" sz="2400" dirty="0" smtClean="0">
                <a:solidFill>
                  <a:srgbClr val="7030A0"/>
                </a:solidFill>
              </a:rPr>
              <a:t>اتلکتازی </a:t>
            </a:r>
            <a:r>
              <a:rPr lang="fa-IR" sz="2400" dirty="0">
                <a:solidFill>
                  <a:srgbClr val="7030A0"/>
                </a:solidFill>
              </a:rPr>
              <a:t>، </a:t>
            </a:r>
            <a:r>
              <a:rPr lang="fa-IR" sz="2400" dirty="0" smtClean="0">
                <a:solidFill>
                  <a:srgbClr val="7030A0"/>
                </a:solidFill>
              </a:rPr>
              <a:t>عفونت</a:t>
            </a:r>
            <a:r>
              <a:rPr lang="en-US" sz="2400" dirty="0" smtClean="0">
                <a:solidFill>
                  <a:srgbClr val="7030A0"/>
                </a:solidFill>
              </a:rPr>
              <a:t> </a:t>
            </a:r>
            <a:r>
              <a:rPr lang="fa-IR" sz="2400" dirty="0" smtClean="0">
                <a:solidFill>
                  <a:srgbClr val="7030A0"/>
                </a:solidFill>
              </a:rPr>
              <a:t> های ریوی، </a:t>
            </a:r>
            <a:r>
              <a:rPr lang="fa-IR" sz="2400" dirty="0">
                <a:solidFill>
                  <a:srgbClr val="7030A0"/>
                </a:solidFill>
              </a:rPr>
              <a:t>طولانی شدن تهویه مصنوعی ، </a:t>
            </a:r>
            <a:r>
              <a:rPr lang="fa-IR" sz="2400" dirty="0" smtClean="0">
                <a:solidFill>
                  <a:srgbClr val="7030A0"/>
                </a:solidFill>
              </a:rPr>
              <a:t>تشدید بیماری </a:t>
            </a:r>
            <a:r>
              <a:rPr lang="fa-IR" sz="2400" dirty="0">
                <a:solidFill>
                  <a:srgbClr val="7030A0"/>
                </a:solidFill>
              </a:rPr>
              <a:t>زمینه ای ریه و </a:t>
            </a:r>
            <a:r>
              <a:rPr lang="fa-IR" sz="2400" dirty="0" smtClean="0">
                <a:solidFill>
                  <a:srgbClr val="7030A0"/>
                </a:solidFill>
              </a:rPr>
              <a:t>برونکواسپاسم</a:t>
            </a:r>
          </a:p>
          <a:p>
            <a:r>
              <a:rPr lang="fa-IR" sz="2400" dirty="0">
                <a:solidFill>
                  <a:srgbClr val="7030A0"/>
                </a:solidFill>
              </a:rPr>
              <a:t>اختلال در عملکرد دیافراگم</a:t>
            </a:r>
          </a:p>
          <a:p>
            <a:r>
              <a:rPr lang="fa-IR" sz="2400" dirty="0">
                <a:solidFill>
                  <a:srgbClr val="7030A0"/>
                </a:solidFill>
              </a:rPr>
              <a:t>کاهش حجم ریه عامل اصلی مشکلات ریوی بعد از جراحی می باشد. </a:t>
            </a:r>
            <a:endParaRPr lang="fa-IR" sz="2400" dirty="0" smtClean="0">
              <a:solidFill>
                <a:srgbClr val="7030A0"/>
              </a:solidFill>
            </a:endParaRPr>
          </a:p>
          <a:p>
            <a:r>
              <a:rPr lang="fa-IR" sz="2400" dirty="0" smtClean="0">
                <a:solidFill>
                  <a:srgbClr val="7030A0"/>
                </a:solidFill>
              </a:rPr>
              <a:t>کاهش </a:t>
            </a:r>
            <a:r>
              <a:rPr lang="fa-IR" sz="2400" dirty="0">
                <a:solidFill>
                  <a:srgbClr val="7030A0"/>
                </a:solidFill>
              </a:rPr>
              <a:t>ظرفیت حیاتی </a:t>
            </a:r>
            <a:r>
              <a:rPr lang="en-US" sz="2400" dirty="0">
                <a:solidFill>
                  <a:srgbClr val="7030A0"/>
                </a:solidFill>
              </a:rPr>
              <a:t>VC </a:t>
            </a:r>
            <a:r>
              <a:rPr lang="fa-IR" sz="2400" dirty="0">
                <a:solidFill>
                  <a:srgbClr val="7030A0"/>
                </a:solidFill>
              </a:rPr>
              <a:t>به میزان 50 تا 60% و </a:t>
            </a:r>
            <a:r>
              <a:rPr lang="fa-IR" sz="2400" dirty="0" smtClean="0">
                <a:solidFill>
                  <a:srgbClr val="7030A0"/>
                </a:solidFill>
              </a:rPr>
              <a:t>کاهش </a:t>
            </a:r>
            <a:r>
              <a:rPr lang="en-US" sz="2400" dirty="0" smtClean="0">
                <a:solidFill>
                  <a:srgbClr val="7030A0"/>
                </a:solidFill>
              </a:rPr>
              <a:t>FRC</a:t>
            </a:r>
            <a:r>
              <a:rPr lang="fa-IR" sz="2400" dirty="0">
                <a:solidFill>
                  <a:srgbClr val="7030A0"/>
                </a:solidFill>
              </a:rPr>
              <a:t>هم به میزان 30% در عمل جراحی بالای شکم و توراسیک اتفاق می افتد</a:t>
            </a:r>
            <a:r>
              <a:rPr lang="fa-IR" sz="2400" dirty="0" smtClean="0">
                <a:solidFill>
                  <a:srgbClr val="7030A0"/>
                </a:solidFill>
              </a:rPr>
              <a:t>.</a:t>
            </a:r>
          </a:p>
          <a:p>
            <a:r>
              <a:rPr lang="fa-IR" sz="2400" dirty="0" smtClean="0">
                <a:solidFill>
                  <a:srgbClr val="7030A0"/>
                </a:solidFill>
              </a:rPr>
              <a:t>. </a:t>
            </a:r>
            <a:r>
              <a:rPr lang="fa-IR" sz="2400" dirty="0">
                <a:solidFill>
                  <a:srgbClr val="7030A0"/>
                </a:solidFill>
              </a:rPr>
              <a:t>کاهش </a:t>
            </a:r>
            <a:r>
              <a:rPr lang="en-US" sz="2400" dirty="0">
                <a:solidFill>
                  <a:srgbClr val="7030A0"/>
                </a:solidFill>
              </a:rPr>
              <a:t>FRC </a:t>
            </a:r>
            <a:r>
              <a:rPr lang="fa-IR" sz="2400" dirty="0" smtClean="0">
                <a:solidFill>
                  <a:srgbClr val="7030A0"/>
                </a:solidFill>
              </a:rPr>
              <a:t>باعث </a:t>
            </a:r>
            <a:r>
              <a:rPr lang="fa-IR" sz="2400" dirty="0">
                <a:solidFill>
                  <a:srgbClr val="7030A0"/>
                </a:solidFill>
              </a:rPr>
              <a:t>آتلکتازی ، پنومونی و نقص </a:t>
            </a:r>
            <a:r>
              <a:rPr lang="en-US" sz="2400" dirty="0">
                <a:solidFill>
                  <a:srgbClr val="7030A0"/>
                </a:solidFill>
              </a:rPr>
              <a:t>V/Q  </a:t>
            </a:r>
            <a:r>
              <a:rPr lang="fa-IR" sz="2400" dirty="0">
                <a:solidFill>
                  <a:srgbClr val="7030A0"/>
                </a:solidFill>
              </a:rPr>
              <a:t>شده و درنهایت میکروآتلکتازی ها باعث هیپوکسی میشوند.</a:t>
            </a:r>
          </a:p>
          <a:p>
            <a:pPr algn="l"/>
            <a:r>
              <a:rPr lang="fa-IR" sz="2400" dirty="0" smtClean="0">
                <a:solidFill>
                  <a:srgbClr val="7030A0"/>
                </a:solidFill>
              </a:rPr>
              <a:t>. </a:t>
            </a:r>
            <a:endParaRPr lang="en-US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834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84221"/>
            <a:ext cx="11514666" cy="1846179"/>
          </a:xfrm>
        </p:spPr>
        <p:txBody>
          <a:bodyPr>
            <a:normAutofit/>
          </a:bodyPr>
          <a:lstStyle/>
          <a:p>
            <a:pPr algn="ctr"/>
            <a:r>
              <a:rPr lang="fa-IR" dirty="0">
                <a:solidFill>
                  <a:schemeClr val="tx1"/>
                </a:solidFill>
              </a:rPr>
              <a:t>عوامل موثر در مشکلات بعد از عمل </a:t>
            </a:r>
            <a:r>
              <a:rPr lang="fa-IR" dirty="0" smtClean="0">
                <a:solidFill>
                  <a:schemeClr val="tx1"/>
                </a:solidFill>
              </a:rPr>
              <a:t>جراحی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8891" y="2032732"/>
            <a:ext cx="12003109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a-IR" sz="3200" dirty="0" smtClean="0"/>
              <a:t>عوامل مربوط </a:t>
            </a:r>
            <a:r>
              <a:rPr lang="fa-IR" sz="3200" dirty="0"/>
              <a:t>به خود بیمار است </a:t>
            </a:r>
            <a:r>
              <a:rPr lang="fa-IR" sz="3200" dirty="0" smtClean="0"/>
              <a:t>: </a:t>
            </a:r>
            <a:r>
              <a:rPr lang="fa-IR" sz="3200" dirty="0"/>
              <a:t>سن، بیماری مزمن ریوی ، آسم ، سیگار کشیدن ، سلامت کلی بیمار ، چاقی ، آپنه انسدادی خواب و  افزایش فشار شریان ریوی ، نارسائی قلبی ، عفونت دستگاه فوقانی تنفسی ، و عوامل متابولیک </a:t>
            </a:r>
            <a:r>
              <a:rPr lang="fa-IR" sz="3200" dirty="0" smtClean="0"/>
              <a:t>میشود.</a:t>
            </a:r>
          </a:p>
          <a:p>
            <a:pPr algn="r"/>
            <a:r>
              <a:rPr lang="fa-IR" sz="3200" dirty="0" smtClean="0"/>
              <a:t> </a:t>
            </a:r>
            <a:r>
              <a:rPr lang="en-US" sz="3200" dirty="0" smtClean="0"/>
              <a:t>.</a:t>
            </a:r>
            <a:endParaRPr lang="fa-IR" sz="3200" dirty="0" smtClean="0"/>
          </a:p>
          <a:p>
            <a:pPr algn="r"/>
            <a:r>
              <a:rPr lang="fa-IR" sz="3200" dirty="0" smtClean="0"/>
              <a:t>2-نوع </a:t>
            </a:r>
            <a:r>
              <a:rPr lang="fa-IR" sz="3200" dirty="0" smtClean="0"/>
              <a:t>عمل جراحی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49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8687" y="-2351358"/>
            <a:ext cx="12192000" cy="93564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dirty="0"/>
              <a:t>•      </a:t>
            </a:r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pPr algn="r"/>
            <a:r>
              <a:rPr lang="fa-IR" dirty="0" smtClean="0"/>
              <a:t>  </a:t>
            </a:r>
            <a:r>
              <a:rPr lang="fa-IR" dirty="0" smtClean="0"/>
              <a:t>    </a:t>
            </a:r>
            <a:r>
              <a:rPr lang="fa-IR" sz="2400" dirty="0" smtClean="0"/>
              <a:t>سن </a:t>
            </a:r>
            <a:r>
              <a:rPr lang="fa-IR" sz="2400" dirty="0"/>
              <a:t>: </a:t>
            </a:r>
            <a:r>
              <a:rPr lang="fa-IR" sz="2400" dirty="0" smtClean="0"/>
              <a:t>سن </a:t>
            </a:r>
            <a:r>
              <a:rPr lang="fa-IR" sz="2400" dirty="0"/>
              <a:t>بالای 50 </a:t>
            </a:r>
            <a:r>
              <a:rPr lang="fa-IR" sz="2400" dirty="0" smtClean="0"/>
              <a:t>سال </a:t>
            </a:r>
            <a:r>
              <a:rPr lang="fa-IR" sz="2400" dirty="0"/>
              <a:t>یک ریسک فاکتور محسوب میشود. احتمال مشکلات بعد از اعمال جراحی از </a:t>
            </a:r>
            <a:r>
              <a:rPr lang="fa-IR" sz="2400" dirty="0" smtClean="0"/>
              <a:t>1/5برابر </a:t>
            </a:r>
            <a:r>
              <a:rPr lang="fa-IR" sz="2400" dirty="0"/>
              <a:t>برای سن بین 50 تا 60 تا </a:t>
            </a:r>
            <a:r>
              <a:rPr lang="fa-IR" sz="2400" dirty="0" smtClean="0"/>
              <a:t>5/6برابر </a:t>
            </a:r>
            <a:r>
              <a:rPr lang="fa-IR" sz="2400" dirty="0"/>
              <a:t>برای بیماران با سن بالاتر از 80 سال افزایش می یابد. </a:t>
            </a:r>
          </a:p>
          <a:p>
            <a:pPr algn="r" rtl="1"/>
            <a:r>
              <a:rPr lang="fa-IR" sz="2400" dirty="0"/>
              <a:t>•        بیماری مزمن ریوی : در </a:t>
            </a:r>
            <a:r>
              <a:rPr lang="en-US" sz="2400" dirty="0"/>
              <a:t>COPD  </a:t>
            </a:r>
            <a:r>
              <a:rPr lang="fa-IR" sz="2400" dirty="0" smtClean="0"/>
              <a:t>این </a:t>
            </a:r>
            <a:r>
              <a:rPr lang="fa-IR" sz="2400" dirty="0"/>
              <a:t>مشکلات به 26% افزایش می یابد . در بیماران شدید </a:t>
            </a:r>
            <a:r>
              <a:rPr lang="en-US" sz="2400" dirty="0"/>
              <a:t>COPD  </a:t>
            </a:r>
            <a:r>
              <a:rPr lang="fa-IR" sz="2400" dirty="0"/>
              <a:t>شدید این احتمال تا شش برابر در </a:t>
            </a:r>
            <a:r>
              <a:rPr lang="fa-IR" sz="2400" dirty="0" smtClean="0"/>
              <a:t>اعمال جراحی </a:t>
            </a:r>
            <a:r>
              <a:rPr lang="fa-IR" sz="2400" dirty="0"/>
              <a:t>شکمی و قفسه توارسک افزایش می یابد. </a:t>
            </a:r>
          </a:p>
          <a:p>
            <a:pPr algn="r"/>
            <a:endParaRPr lang="fa-IR" sz="2400" dirty="0"/>
          </a:p>
          <a:p>
            <a:pPr algn="r" rtl="1"/>
            <a:r>
              <a:rPr lang="fa-IR" sz="2400" dirty="0" smtClean="0"/>
              <a:t>•. </a:t>
            </a:r>
            <a:r>
              <a:rPr lang="en-US" sz="2400" dirty="0"/>
              <a:t>FEV1&lt;50% </a:t>
            </a:r>
            <a:r>
              <a:rPr lang="fa-IR" sz="2400" dirty="0"/>
              <a:t>همراه با افزایش مورتالیته بعد از جراحی بمیزان </a:t>
            </a:r>
            <a:r>
              <a:rPr lang="fa-IR" sz="2400" dirty="0" smtClean="0"/>
              <a:t>5/6درصد </a:t>
            </a:r>
            <a:r>
              <a:rPr lang="fa-IR" sz="2400" dirty="0"/>
              <a:t>و در بیماران با انسداد شدید این میزان به </a:t>
            </a:r>
            <a:r>
              <a:rPr lang="fa-IR" sz="2400" dirty="0" smtClean="0"/>
              <a:t>6/5افزایش </a:t>
            </a:r>
            <a:r>
              <a:rPr lang="fa-IR" sz="2400" dirty="0"/>
              <a:t>یافته بود.</a:t>
            </a:r>
          </a:p>
          <a:p>
            <a:pPr algn="r" rtl="1"/>
            <a:endParaRPr lang="fa-IR" sz="2400" dirty="0"/>
          </a:p>
          <a:p>
            <a:pPr algn="r" rtl="1"/>
            <a:r>
              <a:rPr lang="fa-IR" sz="2400" dirty="0"/>
              <a:t>•        آسم : مطالعات اخیر نشان داده بیماران بخوبی کنترل شده با </a:t>
            </a:r>
            <a:r>
              <a:rPr lang="en-US" sz="2400" dirty="0"/>
              <a:t>PEFR</a:t>
            </a:r>
            <a:r>
              <a:rPr lang="fa-IR" sz="2400" dirty="0"/>
              <a:t>بالاتر از 80% می توانند بخوبی اعمال جراحی را تحمل کنند با یک ریسک متوسط.</a:t>
            </a:r>
          </a:p>
          <a:p>
            <a:pPr algn="r" rtl="1"/>
            <a:endParaRPr lang="fa-IR" sz="2400" dirty="0"/>
          </a:p>
          <a:p>
            <a:pPr algn="r"/>
            <a:r>
              <a:rPr lang="fa-IR" sz="2400" dirty="0"/>
              <a:t>•        سیگار کشیدن : موجب افزایش ریسک بعد از جراحی میشوند و این مستقل از بیماری های مزمن ریوی است . این ریسک در آنهایی که </a:t>
            </a:r>
            <a:r>
              <a:rPr lang="fa-IR" sz="2400" dirty="0" smtClean="0"/>
              <a:t>     بیشتر </a:t>
            </a:r>
            <a:r>
              <a:rPr lang="fa-IR" sz="2400" dirty="0" smtClean="0"/>
              <a:t>از  </a:t>
            </a:r>
            <a:r>
              <a:rPr lang="fa-IR" sz="2400" dirty="0"/>
              <a:t>دو ماه قبل از عمل سیگار کشیده اند </a:t>
            </a:r>
            <a:r>
              <a:rPr lang="fa-IR" sz="2400" dirty="0" smtClean="0"/>
              <a:t>کمتر است </a:t>
            </a:r>
            <a:r>
              <a:rPr lang="fa-IR" sz="2400" dirty="0" smtClean="0"/>
              <a:t>.آنهایی </a:t>
            </a:r>
            <a:r>
              <a:rPr lang="fa-IR" sz="2400" dirty="0"/>
              <a:t>که بیشتر از شش ماه سیگار راقطع کرده اند احتمال مشکلات بعد از جراحی همانند افراد غیر سیگاری است.</a:t>
            </a:r>
          </a:p>
          <a:p>
            <a:pPr algn="r"/>
            <a:endParaRPr lang="fa-IR" sz="1600" dirty="0"/>
          </a:p>
          <a:p>
            <a:pPr algn="r" rtl="1"/>
            <a:r>
              <a:rPr lang="fa-IR" sz="1600" dirty="0" smtClean="0"/>
              <a:t>•.</a:t>
            </a:r>
            <a:endParaRPr lang="fa-IR" sz="1600" dirty="0"/>
          </a:p>
        </p:txBody>
      </p:sp>
    </p:spTree>
    <p:extLst>
      <p:ext uri="{BB962C8B-B14F-4D97-AF65-F5344CB8AC3E}">
        <p14:creationId xmlns:p14="http://schemas.microsoft.com/office/powerpoint/2010/main" val="3041844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931818"/>
            <a:ext cx="12192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400" dirty="0"/>
              <a:t>•        چاقی: مطالعات و نتایج متناقضی در مورد چاقی خالص بعنوان ریسک فاکتور برای مشکلات ریوی پس از جراحی منتشر شده است. خلاصه </a:t>
            </a:r>
            <a:r>
              <a:rPr lang="fa-IR" sz="2400" dirty="0" smtClean="0"/>
              <a:t>اینکه </a:t>
            </a:r>
            <a:r>
              <a:rPr lang="fa-IR" sz="2400" dirty="0"/>
              <a:t>چاقی به تنهایی یک ریسک فاکتور مهم محسوب نمیشود و جراحی نباید برای این موضوع به عقب انداخته شود.</a:t>
            </a:r>
          </a:p>
          <a:p>
            <a:endParaRPr lang="fa-IR" sz="2400" dirty="0"/>
          </a:p>
          <a:p>
            <a:pPr algn="ctr"/>
            <a:r>
              <a:rPr lang="fa-IR" sz="2400" dirty="0"/>
              <a:t>•        آپنه انسدادی در خواب موجب هیپوکسمی زود رس و حتی انتوبه کردن مجدد بیمار </a:t>
            </a:r>
            <a:r>
              <a:rPr lang="fa-IR" sz="2400" dirty="0" smtClean="0"/>
              <a:t>  میشود</a:t>
            </a:r>
            <a:r>
              <a:rPr lang="fa-IR" sz="2400" dirty="0"/>
              <a:t>. میزان پنومونی و نارسائی تنفسی بعد از عمل هم افزایش می یابد. </a:t>
            </a:r>
          </a:p>
          <a:p>
            <a:r>
              <a:rPr lang="fa-IR" sz="2400" dirty="0"/>
              <a:t>بیماران با افت اکسیژن بیشتر از 4%  و </a:t>
            </a:r>
            <a:r>
              <a:rPr lang="en-US" sz="2400" dirty="0"/>
              <a:t>AHI&gt;5</a:t>
            </a:r>
            <a:r>
              <a:rPr lang="fa-IR" sz="2400" dirty="0"/>
              <a:t>احتمال مشکلات بعد از عمل بیشتر دارند.</a:t>
            </a:r>
          </a:p>
          <a:p>
            <a:endParaRPr lang="fa-IR" sz="2400" dirty="0"/>
          </a:p>
          <a:p>
            <a:pPr algn="r"/>
            <a:r>
              <a:rPr lang="fa-IR" sz="2400" dirty="0"/>
              <a:t>•         افزایش فشار خون ریوی با افزایش مشکلات پس از جراحی  ارتباط مستقیم دارد.</a:t>
            </a:r>
          </a:p>
          <a:p>
            <a:endParaRPr lang="fa-IR" sz="2400" dirty="0"/>
          </a:p>
          <a:p>
            <a:pPr algn="ctr"/>
            <a:r>
              <a:rPr lang="fa-IR" sz="2400" dirty="0"/>
              <a:t>•        بنظر می رسد که در صورت عفونت مجاری فوقانی تنفسی بهتر باشد عمل جراحی را </a:t>
            </a:r>
            <a:r>
              <a:rPr lang="fa-IR" sz="2400" dirty="0" smtClean="0"/>
              <a:t>     به تعویق </a:t>
            </a:r>
            <a:r>
              <a:rPr lang="fa-IR" sz="2400" dirty="0"/>
              <a:t>انداخت </a:t>
            </a:r>
            <a:r>
              <a:rPr lang="fa-IR" dirty="0"/>
              <a:t>.</a:t>
            </a:r>
          </a:p>
          <a:p>
            <a:endParaRPr lang="fa-IR" dirty="0"/>
          </a:p>
          <a:p>
            <a:r>
              <a:rPr lang="fa-IR" dirty="0"/>
              <a:t>•.</a:t>
            </a:r>
          </a:p>
        </p:txBody>
      </p:sp>
    </p:spTree>
    <p:extLst>
      <p:ext uri="{BB962C8B-B14F-4D97-AF65-F5344CB8AC3E}">
        <p14:creationId xmlns:p14="http://schemas.microsoft.com/office/powerpoint/2010/main" val="344769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300789" y="1394080"/>
            <a:ext cx="1233637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a-IR" sz="2000" dirty="0"/>
              <a:t>سایت جراحی مهمترین فاکتوردر ایجاد مشکلات ریوی بعد از عمل می باشد. </a:t>
            </a:r>
          </a:p>
          <a:p>
            <a:pPr algn="r"/>
            <a:r>
              <a:rPr lang="fa-IR" sz="2000" dirty="0"/>
              <a:t>هر چه محل عمل جراحی از دیافراگم دور تر باشد احتمال خطر کمتر میشود.</a:t>
            </a:r>
          </a:p>
          <a:p>
            <a:pPr algn="r"/>
            <a:r>
              <a:rPr lang="fa-IR" sz="2000" dirty="0"/>
              <a:t> اعمال جراحی قفسه صدری و بالای شکم بیشترین ریسک فاکتور دارد. </a:t>
            </a:r>
          </a:p>
          <a:p>
            <a:pPr algn="r"/>
            <a:r>
              <a:rPr lang="fa-IR" sz="2000" dirty="0"/>
              <a:t>عمل جراحی روی آئورت شکمی هم همراه با ریسک بالای مشکلات ریوی پس از جراحی همراه است.</a:t>
            </a:r>
          </a:p>
          <a:p>
            <a:pPr algn="r"/>
            <a:r>
              <a:rPr lang="fa-IR" sz="2000" dirty="0"/>
              <a:t> اعمال جراحی روی سر و گردن و نوروسرجری ها هم همراه با ریسک بالا در این زمینه هستند.</a:t>
            </a:r>
          </a:p>
          <a:p>
            <a:pPr algn="r"/>
            <a:endParaRPr lang="fa-IR" sz="2000" dirty="0"/>
          </a:p>
          <a:p>
            <a:pPr algn="r"/>
            <a:r>
              <a:rPr lang="fa-IR" sz="2000" dirty="0"/>
              <a:t>•        جراحی های طولانی تر از 3 تا 4  ساعت هم همراه با ریسک بالای مشکلات تنفسی بعد از جراحی هستند. از ریسک 8% در اعمال کمتر از دو ساعت تا 40% در اعمال طولانی تر از 4 ساعت.</a:t>
            </a:r>
          </a:p>
          <a:p>
            <a:pPr algn="r"/>
            <a:endParaRPr lang="fa-IR" sz="2000" dirty="0"/>
          </a:p>
          <a:p>
            <a:pPr algn="r"/>
            <a:r>
              <a:rPr lang="fa-IR" sz="2000" dirty="0"/>
              <a:t>•        بیهوشی عمومی ریسک بالاتری برای مشکلات تنفسی بعد از عمل نسبت به بیهوشی اپیدورال و اسپاینال دارد..</a:t>
            </a:r>
          </a:p>
          <a:p>
            <a:pPr algn="r"/>
            <a:endParaRPr lang="fa-IR" sz="2000" dirty="0"/>
          </a:p>
          <a:p>
            <a:pPr algn="r"/>
            <a:r>
              <a:rPr lang="fa-IR" sz="2000" dirty="0"/>
              <a:t>•</a:t>
            </a:r>
          </a:p>
          <a:p>
            <a:pPr algn="r" rtl="1"/>
            <a:r>
              <a:rPr lang="fa-IR" sz="2000" dirty="0"/>
              <a:t>•        میزان </a:t>
            </a:r>
            <a:r>
              <a:rPr lang="en-US" sz="2000" dirty="0"/>
              <a:t>FEV1 </a:t>
            </a:r>
            <a:r>
              <a:rPr lang="fa-IR" sz="2000" dirty="0"/>
              <a:t>و </a:t>
            </a:r>
            <a:r>
              <a:rPr lang="en-US" sz="2000" dirty="0"/>
              <a:t>FVC  </a:t>
            </a:r>
            <a:r>
              <a:rPr lang="fa-IR" sz="2000" dirty="0"/>
              <a:t>کمتر از 70% و نسبت کمتر از 65% کلا با ریسک بالا برای همه جراحی ها شمرده میشود. </a:t>
            </a:r>
          </a:p>
          <a:p>
            <a:pPr algn="r" rtl="1"/>
            <a:r>
              <a:rPr lang="fa-IR" sz="2000" dirty="0"/>
              <a:t>•        توصیه </a:t>
            </a:r>
            <a:r>
              <a:rPr lang="en-US" sz="2000" dirty="0"/>
              <a:t>ACP American college of physician   </a:t>
            </a:r>
            <a:r>
              <a:rPr lang="fa-IR" sz="2000" dirty="0"/>
              <a:t>انجام  تست ریوی در بیماران آسمی و </a:t>
            </a:r>
            <a:r>
              <a:rPr lang="en-US" sz="2000" dirty="0"/>
              <a:t>COPD </a:t>
            </a:r>
            <a:r>
              <a:rPr lang="fa-IR" sz="2000" dirty="0"/>
              <a:t>ای است که ممکن است علائم بالینی بخوبی نتواند سطح عملکرد ریه اینها را نشان دهد.</a:t>
            </a:r>
            <a:endParaRPr lang="fa-IR" sz="2000" dirty="0"/>
          </a:p>
        </p:txBody>
      </p:sp>
    </p:spTree>
    <p:extLst>
      <p:ext uri="{BB962C8B-B14F-4D97-AF65-F5344CB8AC3E}">
        <p14:creationId xmlns:p14="http://schemas.microsoft.com/office/powerpoint/2010/main" val="427508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218152"/>
            <a:ext cx="12192000" cy="775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dirty="0"/>
              <a:t>•       </a:t>
            </a:r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endParaRPr lang="fa-IR" dirty="0"/>
          </a:p>
          <a:p>
            <a:pPr algn="r"/>
            <a:r>
              <a:rPr lang="fa-IR" dirty="0" smtClean="0"/>
              <a:t> </a:t>
            </a:r>
            <a:r>
              <a:rPr lang="fa-IR" sz="2400" dirty="0"/>
              <a:t>در مواردی که بیمار مبتلا به تنگی نفس با علت نامعلوم است هم تست ریوی توصیه میشود.</a:t>
            </a:r>
          </a:p>
          <a:p>
            <a:pPr algn="r"/>
            <a:r>
              <a:rPr lang="fa-IR" sz="2400" dirty="0" smtClean="0"/>
              <a:t>تست های عملکردی ریه نباید به تنهایی مبنای کنسل کردن عمل جراحی قرار گیرد.•     </a:t>
            </a:r>
          </a:p>
          <a:p>
            <a:pPr algn="r"/>
            <a:endParaRPr lang="fa-IR" sz="2400" dirty="0" smtClean="0"/>
          </a:p>
          <a:p>
            <a:pPr algn="r" rtl="1"/>
            <a:r>
              <a:rPr lang="fa-IR" sz="2400" dirty="0" smtClean="0"/>
              <a:t>.در </a:t>
            </a:r>
            <a:r>
              <a:rPr lang="fa-IR" sz="2400" dirty="0" smtClean="0"/>
              <a:t>مورد انجام </a:t>
            </a:r>
            <a:r>
              <a:rPr lang="en-US" sz="2400" dirty="0" smtClean="0"/>
              <a:t>ABG  </a:t>
            </a:r>
            <a:r>
              <a:rPr lang="fa-IR" sz="2400" dirty="0" smtClean="0"/>
              <a:t>بطور روتین هم نظر واحدی وجود ندارد. ممکن است میزان </a:t>
            </a:r>
            <a:r>
              <a:rPr lang="en-US" sz="2400" dirty="0" smtClean="0"/>
              <a:t>PaCo2&gt;45 </a:t>
            </a:r>
            <a:r>
              <a:rPr lang="fa-IR" sz="2400" dirty="0" smtClean="0"/>
              <a:t>و هیپوکسی قبل از عمل این ارزش را دارا باشند که بیمار بیشتر مورد بررسی قرار گیرند. ولی انجام روتین این تست توصیه نمی شود. </a:t>
            </a:r>
          </a:p>
          <a:p>
            <a:pPr algn="l" rtl="1"/>
            <a:endParaRPr lang="fa-IR" sz="2400" dirty="0"/>
          </a:p>
          <a:p>
            <a:pPr algn="l" rtl="1"/>
            <a:r>
              <a:rPr lang="fa-IR" sz="2400" dirty="0"/>
              <a:t>•        </a:t>
            </a:r>
            <a:r>
              <a:rPr lang="en-US" sz="2400" dirty="0" smtClean="0"/>
              <a:t>CXR</a:t>
            </a:r>
            <a:r>
              <a:rPr lang="fa-IR" sz="2400" dirty="0" smtClean="0"/>
              <a:t>. </a:t>
            </a:r>
            <a:r>
              <a:rPr lang="en-US" sz="2400" dirty="0" smtClean="0"/>
              <a:t>:</a:t>
            </a:r>
            <a:r>
              <a:rPr lang="fa-IR" sz="2400" dirty="0" smtClean="0"/>
              <a:t>توصیه </a:t>
            </a:r>
            <a:r>
              <a:rPr lang="fa-IR" sz="2400" dirty="0"/>
              <a:t>میشود که عکس ریوی در بیماران با مشکلات قلبی تنفسی شناخته شده و آنهائی که بالاتر از 50 سال عمر کرده اند و تحت اعمال جراحی بالای شکم ، قفسه صدری و آئورت قرار می گیرند انجام شود .</a:t>
            </a:r>
          </a:p>
          <a:p>
            <a:pPr algn="l" rtl="1"/>
            <a:endParaRPr lang="fa-IR" sz="2400" dirty="0"/>
          </a:p>
          <a:p>
            <a:pPr algn="r" rtl="1"/>
            <a:r>
              <a:rPr lang="fa-IR" sz="2400" dirty="0"/>
              <a:t>•        </a:t>
            </a:r>
            <a:r>
              <a:rPr lang="en-US" sz="2400" dirty="0" smtClean="0"/>
              <a:t>DLCO , CPET</a:t>
            </a:r>
            <a:r>
              <a:rPr lang="fa-IR" sz="2400" dirty="0" smtClean="0"/>
              <a:t>هم </a:t>
            </a:r>
            <a:r>
              <a:rPr lang="fa-IR" sz="2400" dirty="0"/>
              <a:t>در بیمارانی که تحت عمل جراحی  </a:t>
            </a:r>
            <a:r>
              <a:rPr lang="fa-IR" sz="2400" dirty="0" smtClean="0"/>
              <a:t>رزکشن ریوی </a:t>
            </a:r>
            <a:r>
              <a:rPr lang="fa-IR" sz="2400" dirty="0"/>
              <a:t>قرار می گیرند انجام میشود.</a:t>
            </a:r>
          </a:p>
          <a:p>
            <a:pPr algn="r" rtl="1"/>
            <a:endParaRPr lang="fa-IR" sz="2400" dirty="0"/>
          </a:p>
          <a:p>
            <a:pPr algn="r" rtl="1"/>
            <a:r>
              <a:rPr lang="fa-IR" dirty="0"/>
              <a:t> </a:t>
            </a:r>
          </a:p>
          <a:p>
            <a:endParaRPr lang="fa-IR" dirty="0"/>
          </a:p>
          <a:p>
            <a:r>
              <a:rPr lang="fa-I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8860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اصول مشاوره های پزشکی</a:t>
            </a:r>
            <a:br>
              <a:rPr lang="fa-IR" dirty="0" smtClean="0"/>
            </a:br>
            <a:r>
              <a:rPr lang="fa-IR" dirty="0" smtClean="0"/>
              <a:t>پزشک مشاوره دهنده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a-IR" dirty="0" smtClean="0"/>
              <a:t>محتوای مشاوره:</a:t>
            </a:r>
          </a:p>
          <a:p>
            <a:r>
              <a:rPr lang="fa-IR" dirty="0" smtClean="0"/>
              <a:t>احاطه کامل پزشک مشاوره دهنده نسبت به بیمار</a:t>
            </a:r>
          </a:p>
          <a:p>
            <a:r>
              <a:rPr lang="fa-IR" dirty="0" smtClean="0"/>
              <a:t>سوال پرسیده شده از پزشک مشاور به صورت مشخص و شفاف .</a:t>
            </a:r>
          </a:p>
          <a:p>
            <a:r>
              <a:rPr lang="fa-IR" dirty="0" smtClean="0"/>
              <a:t>کسب اطلاع از پاسخ پزشک مشاور و تایید یا عدم تایید تمانی اوردرها.</a:t>
            </a:r>
          </a:p>
          <a:p>
            <a:r>
              <a:rPr lang="fa-IR" dirty="0" smtClean="0"/>
              <a:t> </a:t>
            </a:r>
            <a:endParaRPr lang="fa-I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a-IR" dirty="0" smtClean="0"/>
              <a:t>فرمت مشاوره:</a:t>
            </a:r>
          </a:p>
          <a:p>
            <a:r>
              <a:rPr lang="fa-IR" dirty="0" smtClean="0"/>
              <a:t>مستندات و اصول نوشتاری صحیح</a:t>
            </a:r>
          </a:p>
          <a:p>
            <a:r>
              <a:rPr lang="fa-IR" dirty="0" smtClean="0"/>
              <a:t>زمانبندی صحیح بر مبنای اورژانس یا غیر اورژانس</a:t>
            </a:r>
          </a:p>
          <a:p>
            <a:r>
              <a:rPr lang="fa-IR" dirty="0" smtClean="0"/>
              <a:t>مهر و امضای مشخص </a:t>
            </a:r>
          </a:p>
          <a:p>
            <a:endParaRPr lang="fa-IR" dirty="0" smtClean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60109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اصول مشاوره های پزشکی</a:t>
            </a:r>
            <a:br>
              <a:rPr lang="fa-IR" dirty="0" smtClean="0"/>
            </a:br>
            <a:r>
              <a:rPr lang="fa-IR" dirty="0" smtClean="0"/>
              <a:t>پزشک مشاوره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a-IR" dirty="0" smtClean="0"/>
              <a:t>محتوای مشاوره:</a:t>
            </a:r>
          </a:p>
          <a:p>
            <a:r>
              <a:rPr lang="fa-IR" dirty="0" smtClean="0"/>
              <a:t>پاسخ روشن و شفاف به سوال مطرح شده و پرهیز از کلی گویی .</a:t>
            </a:r>
          </a:p>
          <a:p>
            <a:r>
              <a:rPr lang="fa-IR" dirty="0" smtClean="0"/>
              <a:t>پاسخ های ارایه شده در قالب تشخیص بیماری،توصیه ها و پیشنهادات باشد</a:t>
            </a:r>
          </a:p>
          <a:p>
            <a:r>
              <a:rPr lang="en-US" dirty="0" smtClean="0"/>
              <a:t>diagnosis </a:t>
            </a:r>
            <a:r>
              <a:rPr lang="en-US" dirty="0"/>
              <a:t>/</a:t>
            </a:r>
            <a:r>
              <a:rPr lang="en-US" dirty="0" smtClean="0"/>
              <a:t>recommendation/suggestion/</a:t>
            </a:r>
          </a:p>
          <a:p>
            <a:r>
              <a:rPr lang="en-US" dirty="0" smtClean="0"/>
              <a:t>more evaluation</a:t>
            </a:r>
          </a:p>
          <a:p>
            <a:r>
              <a:rPr lang="fa-IR" dirty="0" smtClean="0"/>
              <a:t>اطلاعات ارایه شده در حیطه تخصصی پزشک مشاور باشد .</a:t>
            </a:r>
          </a:p>
          <a:p>
            <a:r>
              <a:rPr lang="fa-IR" dirty="0" smtClean="0"/>
              <a:t>در صورت نیاز با پزشک مشاوره دهنده تماس برقرار شود.</a:t>
            </a:r>
            <a:endParaRPr lang="fa-I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fa-IR" dirty="0" smtClean="0"/>
              <a:t>فرمت مشاوره:</a:t>
            </a:r>
          </a:p>
          <a:p>
            <a:endParaRPr lang="fa-IR" dirty="0" smtClean="0"/>
          </a:p>
          <a:p>
            <a:r>
              <a:rPr lang="fa-IR" dirty="0" smtClean="0"/>
              <a:t>رعایت زمانبندی در پاسخ به مشاوره</a:t>
            </a:r>
          </a:p>
          <a:p>
            <a:r>
              <a:rPr lang="fa-IR" dirty="0" smtClean="0"/>
              <a:t>رعایت مستندات و اصول نوشتاری صحیح</a:t>
            </a:r>
          </a:p>
          <a:p>
            <a:r>
              <a:rPr lang="fa-IR" dirty="0" smtClean="0"/>
              <a:t>مهر و امضای مشخص </a:t>
            </a:r>
          </a:p>
          <a:p>
            <a:endParaRPr lang="fa-IR" dirty="0" smtClean="0"/>
          </a:p>
          <a:p>
            <a:endParaRPr lang="fa-I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5221705" y="3698604"/>
            <a:ext cx="96253" cy="402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51749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371</TotalTime>
  <Words>1032</Words>
  <Application>Microsoft Office PowerPoint</Application>
  <PresentationFormat>Widescreen</PresentationFormat>
  <Paragraphs>100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Tahoma</vt:lpstr>
      <vt:lpstr>Trebuchet MS</vt:lpstr>
      <vt:lpstr>Wingdings 3</vt:lpstr>
      <vt:lpstr>Facet</vt:lpstr>
      <vt:lpstr>PowerPoint Presentation</vt:lpstr>
      <vt:lpstr>Pulmonary consult pre operation</vt:lpstr>
      <vt:lpstr>عوامل موثر در مشکلات بعد از عمل جراحی</vt:lpstr>
      <vt:lpstr>PowerPoint Presentation</vt:lpstr>
      <vt:lpstr>PowerPoint Presentation</vt:lpstr>
      <vt:lpstr>PowerPoint Presentation</vt:lpstr>
      <vt:lpstr>PowerPoint Presentation</vt:lpstr>
      <vt:lpstr>اصول مشاوره های پزشکی پزشک مشاوره دهنده </vt:lpstr>
      <vt:lpstr>اصول مشاوره های پزشکی پزشک مشاوره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VTE PROPHYLAXIS</dc:title>
  <dc:creator>a</dc:creator>
  <cp:lastModifiedBy>admin</cp:lastModifiedBy>
  <cp:revision>75</cp:revision>
  <dcterms:created xsi:type="dcterms:W3CDTF">2023-02-21T06:12:33Z</dcterms:created>
  <dcterms:modified xsi:type="dcterms:W3CDTF">2023-06-21T08:13:22Z</dcterms:modified>
</cp:coreProperties>
</file>